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1" r:id="rId3"/>
    <p:sldMasterId id="2147483672" r:id="rId4"/>
    <p:sldMasterId id="2147483675" r:id="rId5"/>
    <p:sldMasterId id="2147483678" r:id="rId6"/>
  </p:sldMasterIdLst>
  <p:notesMasterIdLst>
    <p:notesMasterId r:id="rId52"/>
  </p:notesMasterIdLst>
  <p:sldIdLst>
    <p:sldId id="256" r:id="rId7"/>
    <p:sldId id="283" r:id="rId8"/>
    <p:sldId id="282" r:id="rId9"/>
    <p:sldId id="308" r:id="rId10"/>
    <p:sldId id="260" r:id="rId11"/>
    <p:sldId id="285" r:id="rId12"/>
    <p:sldId id="316" r:id="rId13"/>
    <p:sldId id="263" r:id="rId14"/>
    <p:sldId id="311" r:id="rId15"/>
    <p:sldId id="275" r:id="rId16"/>
    <p:sldId id="264" r:id="rId17"/>
    <p:sldId id="292" r:id="rId18"/>
    <p:sldId id="310" r:id="rId19"/>
    <p:sldId id="286" r:id="rId20"/>
    <p:sldId id="287" r:id="rId21"/>
    <p:sldId id="288" r:id="rId22"/>
    <p:sldId id="289" r:id="rId23"/>
    <p:sldId id="266" r:id="rId24"/>
    <p:sldId id="296" r:id="rId25"/>
    <p:sldId id="317" r:id="rId26"/>
    <p:sldId id="279" r:id="rId27"/>
    <p:sldId id="318" r:id="rId28"/>
    <p:sldId id="295" r:id="rId29"/>
    <p:sldId id="315" r:id="rId30"/>
    <p:sldId id="268" r:id="rId31"/>
    <p:sldId id="269" r:id="rId32"/>
    <p:sldId id="270" r:id="rId33"/>
    <p:sldId id="304" r:id="rId34"/>
    <p:sldId id="319" r:id="rId35"/>
    <p:sldId id="307" r:id="rId36"/>
    <p:sldId id="271" r:id="rId37"/>
    <p:sldId id="272" r:id="rId38"/>
    <p:sldId id="273" r:id="rId39"/>
    <p:sldId id="325" r:id="rId40"/>
    <p:sldId id="320" r:id="rId41"/>
    <p:sldId id="324" r:id="rId42"/>
    <p:sldId id="321" r:id="rId43"/>
    <p:sldId id="280" r:id="rId44"/>
    <p:sldId id="281" r:id="rId45"/>
    <p:sldId id="297" r:id="rId46"/>
    <p:sldId id="322" r:id="rId47"/>
    <p:sldId id="323" r:id="rId48"/>
    <p:sldId id="314" r:id="rId49"/>
    <p:sldId id="274" r:id="rId50"/>
    <p:sldId id="258" r:id="rId5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6D"/>
    <a:srgbClr val="00B0DA"/>
    <a:srgbClr val="B0BA25"/>
    <a:srgbClr val="F794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13" autoAdjust="0"/>
    <p:restoredTop sz="82713" autoAdjust="0"/>
  </p:normalViewPr>
  <p:slideViewPr>
    <p:cSldViewPr>
      <p:cViewPr>
        <p:scale>
          <a:sx n="66" d="100"/>
          <a:sy n="66" d="100"/>
        </p:scale>
        <p:origin x="-2736" y="-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8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8816B-2D53-411B-91DB-115584640F37}" type="datetimeFigureOut">
              <a:rPr lang="pl-PL" smtClean="0"/>
              <a:t>2015-04-19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B087-39D9-4EAE-81A4-A4B45D67742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2659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1939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486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6092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9378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8212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8141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37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Show in </a:t>
            </a:r>
            <a:r>
              <a:rPr lang="pl-PL" dirty="0" err="1" smtClean="0"/>
              <a:t>eclipse</a:t>
            </a:r>
            <a:r>
              <a:rPr lang="pl-PL" dirty="0" smtClean="0"/>
              <a:t> </a:t>
            </a:r>
            <a:r>
              <a:rPr lang="pl-PL" dirty="0" err="1" smtClean="0"/>
              <a:t>how</a:t>
            </a:r>
            <a:r>
              <a:rPr lang="pl-PL" dirty="0" smtClean="0"/>
              <a:t> to </a:t>
            </a:r>
            <a:r>
              <a:rPr lang="pl-PL" dirty="0" err="1" smtClean="0"/>
              <a:t>get</a:t>
            </a:r>
            <a:r>
              <a:rPr lang="pl-PL" dirty="0" smtClean="0"/>
              <a:t> </a:t>
            </a:r>
            <a:r>
              <a:rPr lang="pl-PL" dirty="0" err="1" smtClean="0"/>
              <a:t>text</a:t>
            </a:r>
            <a:r>
              <a:rPr lang="pl-PL" dirty="0" smtClean="0"/>
              <a:t> from </a:t>
            </a:r>
            <a:r>
              <a:rPr lang="pl-PL" dirty="0" err="1" smtClean="0"/>
              <a:t>edit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</a:t>
            </a:r>
            <a:r>
              <a:rPr lang="pl-PL" baseline="0" dirty="0" smtClean="0"/>
              <a:t> and </a:t>
            </a:r>
            <a:r>
              <a:rPr lang="pl-PL" baseline="0" dirty="0" err="1" smtClean="0"/>
              <a:t>how</a:t>
            </a:r>
            <a:r>
              <a:rPr lang="pl-PL" baseline="0" dirty="0" smtClean="0"/>
              <a:t> to </a:t>
            </a:r>
            <a:r>
              <a:rPr lang="pl-PL" baseline="0" dirty="0" err="1" smtClean="0"/>
              <a:t>use</a:t>
            </a:r>
            <a:r>
              <a:rPr lang="pl-PL" baseline="0" dirty="0" smtClean="0"/>
              <a:t> </a:t>
            </a:r>
            <a:r>
              <a:rPr lang="pl-PL" baseline="0" dirty="0" err="1" smtClean="0"/>
              <a:t>TextWatchers</a:t>
            </a:r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43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8357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7415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658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658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360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FAB087-39D9-4EAE-81A4-A4B45D677425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46908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652120" y="449982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b="1" dirty="0" smtClean="0">
                <a:solidFill>
                  <a:srgbClr val="F7941E"/>
                </a:solidFill>
              </a:rPr>
              <a:t>FP</a:t>
            </a:r>
            <a:r>
              <a:rPr lang="pl-PL" b="1" baseline="0" dirty="0" smtClean="0">
                <a:solidFill>
                  <a:srgbClr val="F7941E"/>
                </a:solidFill>
              </a:rPr>
              <a:t> Mobile Division</a:t>
            </a:r>
            <a:endParaRPr lang="pl-PL" b="1" dirty="0">
              <a:solidFill>
                <a:srgbClr val="F7941E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347864" y="4869160"/>
            <a:ext cx="5155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CaseWeek </a:t>
            </a:r>
            <a:r>
              <a:rPr lang="pl-PL" sz="2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Android w praktyce</a:t>
            </a:r>
            <a:endParaRPr lang="pl-PL" sz="2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ight Triangle 8"/>
          <p:cNvSpPr/>
          <p:nvPr userDrawn="1"/>
        </p:nvSpPr>
        <p:spPr>
          <a:xfrm rot="16200000">
            <a:off x="8243901" y="5957902"/>
            <a:ext cx="900099" cy="900099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2015-04-20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67655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2015-04-19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45117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2015-04-19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B0DA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00B0DA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78357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2015-04-19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67936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484F7-7C7A-4895-B82F-27C098609AFF}" type="datetime1">
              <a:rPr lang="pl-PL" smtClean="0"/>
              <a:pPr/>
              <a:t>2015-04-19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6006D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6006D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576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4788024" y="4036566"/>
            <a:ext cx="2880320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FUTURE PROCESSING 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Z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lang="pl-PL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lang="en-US" sz="1100" b="1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lang="pl-PL" sz="1100" b="1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44-100 Gliwice,</a:t>
            </a:r>
          </a:p>
          <a:p>
            <a:pPr>
              <a:lnSpc>
                <a:spcPct val="100000"/>
              </a:lnSpc>
            </a:pPr>
            <a:r>
              <a:rPr lang="pl-PL" sz="1000" kern="1200" dirty="0" smtClean="0">
                <a:solidFill>
                  <a:schemeClr val="bg1">
                    <a:lumMod val="8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Bojkowska 37 A</a:t>
            </a:r>
          </a:p>
          <a:p>
            <a:endParaRPr lang="pl-PL" sz="1000" kern="1200" dirty="0" smtClean="0">
              <a:solidFill>
                <a:schemeClr val="bg1">
                  <a:lumMod val="85000"/>
                </a:schemeClr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l-PL" sz="1000" kern="1200" dirty="0" smtClean="0">
                <a:solidFill>
                  <a:schemeClr val="bg1">
                    <a:lumMod val="95000"/>
                  </a:schemeClr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Tel: +48 32 461 23 00 </a:t>
            </a:r>
          </a:p>
          <a:p>
            <a:r>
              <a:rPr lang="pl-PL" sz="1000" kern="1200" dirty="0" smtClean="0">
                <a:solidFill>
                  <a:srgbClr val="F7941E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www.future-processing.com</a:t>
            </a:r>
            <a:endParaRPr lang="pl-PL" sz="1000" kern="1200" dirty="0">
              <a:solidFill>
                <a:srgbClr val="F7941E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9" name="Picture 2" descr="C:\Users\reaveth\Desktop\FPc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51313"/>
            <a:ext cx="100012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reaveth\Desktop\Brands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323151"/>
            <a:ext cx="8280920" cy="34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2015-04-20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62448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2015-04-20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44136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2015-04-20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10702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577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911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2015-03-07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7941E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F7941E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71344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2015-04-20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8056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ac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 smtClean="0"/>
              <a:t>2015-04-20 |  Gliwice</a:t>
            </a:r>
            <a:endParaRPr lang="pl-P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520" y="1052736"/>
            <a:ext cx="8640960" cy="547260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B0BA25"/>
              </a:buClr>
              <a:buSzPct val="100000"/>
              <a:buFont typeface="Arial" pitchFamily="34" charset="0"/>
              <a:buChar char="•"/>
              <a:defRPr sz="2400" b="1" baseline="0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1pPr>
            <a:lvl2pPr marL="742950" indent="-285750">
              <a:buClr>
                <a:srgbClr val="B0BA25"/>
              </a:buClr>
              <a:buFont typeface="Courier New" panose="02070309020205020404" pitchFamily="49" charset="0"/>
              <a:buChar char="o"/>
              <a:defRPr sz="1600" b="1">
                <a:solidFill>
                  <a:schemeClr val="bg1">
                    <a:lumMod val="95000"/>
                  </a:schemeClr>
                </a:solidFill>
                <a:latin typeface="Arial" pitchFamily="34" charset="0"/>
                <a:ea typeface="Roboto" pitchFamily="2" charset="0"/>
                <a:cs typeface="Arial" pitchFamily="34" charset="0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l-PL" dirty="0" smtClean="0"/>
              <a:t>MASTER LEVEL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2006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529561" y="620688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2015-04-19</a:t>
            </a:fld>
            <a:r>
              <a:rPr lang="pl-PL" smtClean="0"/>
              <a:t> 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486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84" r:id="rId3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2015-04-20 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CaseWeek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– </a:t>
            </a:r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FP Mobile Division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9050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2015-04-19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F79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F7941E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F7941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95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l-PL" dirty="0" smtClean="0"/>
              <a:t>2015-04-20 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CaseWeek – 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0BA25"/>
                </a:solidFill>
                <a:latin typeface="Arial" pitchFamily="34" charset="0"/>
                <a:cs typeface="Arial" pitchFamily="34" charset="0"/>
              </a:rPr>
              <a:t>FP Mobile Division</a:t>
            </a:r>
            <a:endParaRPr lang="pl-PL" sz="1200" b="1" dirty="0">
              <a:solidFill>
                <a:srgbClr val="B0BA2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0BA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11134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00B0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2015-04-19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Case</a:t>
            </a:r>
            <a:r>
              <a:rPr lang="pl-PL" sz="1600" b="0" baseline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– Android w praktyce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pl-PL" sz="1200" b="1" baseline="0" dirty="0" smtClean="0">
                <a:solidFill>
                  <a:srgbClr val="00B0DA"/>
                </a:solidFill>
                <a:latin typeface="Arial" pitchFamily="34" charset="0"/>
                <a:cs typeface="Arial" pitchFamily="34" charset="0"/>
              </a:rPr>
              <a:t>P Mobile Division</a:t>
            </a:r>
            <a:endParaRPr lang="pl-PL" sz="1200" b="1" dirty="0">
              <a:solidFill>
                <a:srgbClr val="00B0D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1620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1800" y="116632"/>
            <a:ext cx="1973553" cy="281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59484F7-7C7A-4895-B82F-27C098609AFF}" type="datetime1">
              <a:rPr lang="pl-PL" smtClean="0"/>
              <a:pPr/>
              <a:t>2015-04-19</a:t>
            </a:fld>
            <a:r>
              <a:rPr lang="pl-PL" smtClean="0"/>
              <a:t>  </a:t>
            </a:r>
            <a:r>
              <a:rPr lang="pl-PL" dirty="0" smtClean="0"/>
              <a:t>|  Gliwice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2324930" y="404664"/>
            <a:ext cx="5991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600" b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TYTUŁ PREZENTACJI</a:t>
            </a:r>
            <a:endParaRPr lang="pl-PL" sz="16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5436096" y="116632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1200" b="1" dirty="0" smtClean="0">
                <a:solidFill>
                  <a:srgbClr val="B6006D"/>
                </a:solidFill>
                <a:latin typeface="Arial" pitchFamily="34" charset="0"/>
                <a:cs typeface="Arial" pitchFamily="34" charset="0"/>
              </a:rPr>
              <a:t>Imię Nazwisko</a:t>
            </a:r>
            <a:endParaRPr lang="pl-PL" sz="1200" b="1" dirty="0">
              <a:solidFill>
                <a:srgbClr val="B6006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ight Triangle 9"/>
          <p:cNvSpPr/>
          <p:nvPr userDrawn="1"/>
        </p:nvSpPr>
        <p:spPr>
          <a:xfrm rot="16200000">
            <a:off x="8271627" y="-1"/>
            <a:ext cx="872373" cy="872373"/>
          </a:xfrm>
          <a:prstGeom prst="rtTriangle">
            <a:avLst/>
          </a:prstGeom>
          <a:solidFill>
            <a:srgbClr val="B600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5805" y="476672"/>
            <a:ext cx="472699" cy="271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B8D87DA-8905-40F0-85F7-F6E49E4446E9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721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Relationship Id="rId9" Type="http://schemas.openxmlformats.org/officeDocument/2006/relationships/image" Target="../media/image1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tmp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41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Plik AndroidManifest.xml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b="0" dirty="0" smtClean="0"/>
              <a:t>Jest to plik, który każda z aplikacji </a:t>
            </a:r>
            <a:r>
              <a:rPr lang="pl-PL" sz="2000" u="sng" dirty="0" smtClean="0"/>
              <a:t>musi</a:t>
            </a:r>
            <a:r>
              <a:rPr lang="pl-PL" sz="2000" b="0" dirty="0" smtClean="0"/>
              <a:t> posiadać. Domyślnie jest on umieszczony w następującym pod folderze projektu /</a:t>
            </a:r>
            <a:r>
              <a:rPr lang="pl-PL" sz="2000" b="0" dirty="0" err="1" smtClean="0"/>
              <a:t>src</a:t>
            </a:r>
            <a:r>
              <a:rPr lang="pl-PL" sz="2000" b="0" dirty="0" smtClean="0"/>
              <a:t>/</a:t>
            </a:r>
            <a:r>
              <a:rPr lang="pl-PL" sz="2000" b="0" dirty="0" err="1" smtClean="0"/>
              <a:t>main</a:t>
            </a:r>
            <a:r>
              <a:rPr lang="pl-PL" sz="2000" b="0" dirty="0" smtClean="0"/>
              <a:t>/</a:t>
            </a:r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pl-PL" b="0" dirty="0" smtClean="0"/>
              <a:t>W manifeście zawiera się informacje o:</a:t>
            </a:r>
          </a:p>
          <a:p>
            <a:r>
              <a:rPr lang="pl-PL" sz="2000" b="0" dirty="0" smtClean="0"/>
              <a:t>pakiecie aplikacji</a:t>
            </a:r>
          </a:p>
          <a:p>
            <a:r>
              <a:rPr lang="pl-PL" sz="2000" b="0" dirty="0" smtClean="0"/>
              <a:t>komponentach aplikacji (aktywności, serwisy, etc.)</a:t>
            </a:r>
          </a:p>
          <a:p>
            <a:r>
              <a:rPr lang="pl-PL" sz="2000" b="0" dirty="0" smtClean="0"/>
              <a:t>wymaganych uprawnieniach</a:t>
            </a:r>
          </a:p>
          <a:p>
            <a:r>
              <a:rPr lang="pl-PL" sz="2000" b="0" dirty="0" smtClean="0"/>
              <a:t>minimalnym, wspieranym </a:t>
            </a:r>
            <a:r>
              <a:rPr lang="pl-PL" sz="2000" b="0" dirty="0" err="1" smtClean="0"/>
              <a:t>api</a:t>
            </a:r>
            <a:r>
              <a:rPr lang="pl-PL" sz="2000" b="0" dirty="0" smtClean="0"/>
              <a:t>, etc.</a:t>
            </a:r>
            <a:endParaRPr lang="pl-PL" sz="20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66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11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88840"/>
            <a:ext cx="3660560" cy="473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Aktywności - omówienie</a:t>
            </a:r>
          </a:p>
          <a:p>
            <a:r>
              <a:rPr lang="pl-PL" dirty="0" smtClean="0"/>
              <a:t>Aktywność odpowiada pojedynczemu ekranowi</a:t>
            </a:r>
          </a:p>
          <a:p>
            <a:r>
              <a:rPr lang="pl-PL" dirty="0" smtClean="0"/>
              <a:t>Definiuje własny układ ekranu</a:t>
            </a:r>
          </a:p>
          <a:p>
            <a:r>
              <a:rPr lang="pl-PL" dirty="0" smtClean="0"/>
              <a:t>Musi być zadeklarowana w </a:t>
            </a:r>
            <a:br>
              <a:rPr lang="pl-PL" dirty="0" smtClean="0"/>
            </a:br>
            <a:r>
              <a:rPr lang="pl-PL" dirty="0" smtClean="0"/>
              <a:t>manifeście</a:t>
            </a:r>
          </a:p>
          <a:p>
            <a:r>
              <a:rPr lang="pl-PL" smtClean="0"/>
              <a:t>Uruchamiana </a:t>
            </a:r>
            <a:r>
              <a:rPr lang="pl-PL" dirty="0" smtClean="0"/>
              <a:t>jest za pomocą</a:t>
            </a:r>
            <a:br>
              <a:rPr lang="pl-PL" dirty="0" smtClean="0"/>
            </a:br>
            <a:r>
              <a:rPr lang="pl-PL" dirty="0" smtClean="0"/>
              <a:t>Intencji 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  <a:endParaRPr lang="pl-PL" i="1" dirty="0" smtClean="0"/>
          </a:p>
          <a:p>
            <a:r>
              <a:rPr lang="pl-PL" dirty="0" smtClean="0"/>
              <a:t>Ma specyficzny cykl życia</a:t>
            </a:r>
          </a:p>
          <a:p>
            <a:pPr lvl="1"/>
            <a:r>
              <a:rPr lang="pl-PL" i="1" dirty="0" smtClean="0"/>
              <a:t>onCreate() &amp; </a:t>
            </a:r>
            <a:r>
              <a:rPr lang="pl-PL" i="1" dirty="0" err="1" smtClean="0"/>
              <a:t>onDestroy</a:t>
            </a:r>
            <a:r>
              <a:rPr lang="pl-PL" i="1" dirty="0" smtClean="0"/>
              <a:t>()</a:t>
            </a:r>
          </a:p>
          <a:p>
            <a:pPr lvl="1"/>
            <a:r>
              <a:rPr lang="pl-PL" i="1" dirty="0" smtClean="0"/>
              <a:t>onResume() &amp; </a:t>
            </a:r>
            <a:r>
              <a:rPr lang="pl-PL" i="1" dirty="0" err="1" smtClean="0"/>
              <a:t>onPause</a:t>
            </a:r>
            <a:r>
              <a:rPr lang="pl-PL" i="1" dirty="0" smtClean="0"/>
              <a:t>()</a:t>
            </a:r>
            <a:endParaRPr lang="pl-PL" dirty="0" smtClean="0"/>
          </a:p>
          <a:p>
            <a:pPr lvl="1"/>
            <a:r>
              <a:rPr lang="pl-PL" i="1" dirty="0" err="1" smtClean="0"/>
              <a:t>onStart</a:t>
            </a:r>
            <a:r>
              <a:rPr lang="pl-PL" i="1" dirty="0" smtClean="0"/>
              <a:t>() &amp; </a:t>
            </a:r>
            <a:r>
              <a:rPr lang="pl-PL" i="1" dirty="0" err="1" smtClean="0"/>
              <a:t>onStop</a:t>
            </a:r>
            <a:r>
              <a:rPr lang="pl-PL" i="1" dirty="0" smtClean="0"/>
              <a:t>()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923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12</a:t>
            </a:fld>
            <a:endParaRPr lang="pl-PL" dirty="0"/>
          </a:p>
        </p:txBody>
      </p:sp>
      <p:pic>
        <p:nvPicPr>
          <p:cNvPr id="6148" name="Picture 4" descr="State diagram for an Android Activity Lifecycl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815235"/>
            <a:ext cx="4752528" cy="614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112568" cy="576064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Cykl życia aktywności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7846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Intencje(</a:t>
            </a:r>
            <a:r>
              <a:rPr lang="pl-PL" dirty="0" err="1" smtClean="0"/>
              <a:t>Intent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Intencje to asynchroniczne wiadomości, które pozwalają komponentom Androida (aplikacjom, aktywnościom, etc.) na komunikowanie się ze sobą.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Przykład intencji, która otwiera nową aktywność:</a:t>
            </a:r>
            <a:endParaRPr lang="pl-PL" dirty="0"/>
          </a:p>
          <a:p>
            <a:pPr marL="0" indent="0">
              <a:buNone/>
            </a:pPr>
            <a:endParaRPr lang="pl-PL" sz="16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Intent i</a:t>
            </a: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Intent(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ActivityTwo.</a:t>
            </a:r>
            <a:r>
              <a:rPr lang="en-US" sz="1600" dirty="0" err="1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startActivity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ntent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8694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</a:p>
          <a:p>
            <a:r>
              <a:rPr lang="pl-PL" dirty="0" smtClean="0"/>
              <a:t>Linear Layout</a:t>
            </a:r>
          </a:p>
          <a:p>
            <a:r>
              <a:rPr lang="pl-PL" dirty="0" smtClean="0"/>
              <a:t>Relative Layout</a:t>
            </a:r>
          </a:p>
          <a:p>
            <a:r>
              <a:rPr lang="pl-PL" dirty="0" smtClean="0"/>
              <a:t>List View</a:t>
            </a:r>
          </a:p>
          <a:p>
            <a:r>
              <a:rPr lang="pl-PL" dirty="0" smtClean="0"/>
              <a:t>Grid View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5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24744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1124744"/>
            <a:ext cx="19050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developer.android.com/images/ui/grid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432" y="2780928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developer.android.com/images/ui/list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812405"/>
            <a:ext cx="1905000" cy="14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4509120"/>
            <a:ext cx="5107443" cy="20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5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Linear Layout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/>
              <a:t>Linear</a:t>
            </a:r>
            <a:r>
              <a:rPr lang="pl-PL" dirty="0" smtClean="0"/>
              <a:t> </a:t>
            </a:r>
            <a:r>
              <a:rPr lang="pl-PL" dirty="0" err="1" smtClean="0"/>
              <a:t>Layout</a:t>
            </a:r>
            <a:r>
              <a:rPr lang="pl-PL" dirty="0"/>
              <a:t> </a:t>
            </a:r>
            <a:r>
              <a:rPr lang="pl-PL" dirty="0" smtClean="0"/>
              <a:t>ustawia swoje dzieci w jednym kierunku (poziomo lub pionowo). Dzieciom można przypisywać wagi pozwalające im zajmować odpowiednią ilość </a:t>
            </a:r>
            <a:r>
              <a:rPr lang="pl-PL" sz="2000" dirty="0" smtClean="0"/>
              <a:t>miejsca.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http://developer.android.com/images/ui/linearlay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810000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0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Relative Layout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/>
              <a:t>RelativeLayout</a:t>
            </a:r>
            <a:r>
              <a:rPr lang="en-US" dirty="0"/>
              <a:t> </a:t>
            </a:r>
            <a:r>
              <a:rPr lang="pl-PL" dirty="0" smtClean="0"/>
              <a:t>jest widokiem, który swoje dzieci układa względem siebie(do dołu widoku, do lewej czy prawej strony) lub względem innych dzieci(na lewo od, poniżej, powyżej, do szerokości, etc.)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005064"/>
            <a:ext cx="3028896" cy="2233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51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Podstawowe widoki</a:t>
            </a:r>
          </a:p>
          <a:p>
            <a:r>
              <a:rPr lang="pl-PL" dirty="0" smtClean="0"/>
              <a:t>TextView</a:t>
            </a:r>
          </a:p>
          <a:p>
            <a:r>
              <a:rPr lang="pl-PL" dirty="0" smtClean="0"/>
              <a:t>EditText</a:t>
            </a:r>
          </a:p>
          <a:p>
            <a:r>
              <a:rPr lang="pl-PL" dirty="0" smtClean="0"/>
              <a:t>Button</a:t>
            </a:r>
          </a:p>
          <a:p>
            <a:r>
              <a:rPr lang="pl-PL" dirty="0" smtClean="0"/>
              <a:t>ImageView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 smtClean="0"/>
              <a:t>Definicje układów ekranu przechowywane są w plikach*.xml w pod folderze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3074" name="Picture 2" descr="http://developer.android.com/images/ui/ui-contro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484784"/>
            <a:ext cx="3190875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7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Interakcja między widokiem i aktywnością</a:t>
            </a:r>
          </a:p>
          <a:p>
            <a:pPr marL="0" indent="0">
              <a:buNone/>
            </a:pPr>
            <a:r>
              <a:rPr lang="pl-PL" dirty="0" smtClean="0"/>
              <a:t>Źródło z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/res/</a:t>
            </a:r>
            <a:r>
              <a:rPr lang="pl-PL" dirty="0" err="1" smtClean="0"/>
              <a:t>layout</a:t>
            </a:r>
            <a:r>
              <a:rPr lang="pl-PL" dirty="0" smtClean="0"/>
              <a:t>/activity_main.xml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itchFamily="49" charset="0"/>
                <a:cs typeface="Consolas" pitchFamily="49" charset="0"/>
              </a:rPr>
              <a:t>Button </a:t>
            </a:r>
            <a:r>
              <a:rPr lang="en-US" sz="1600" dirty="0" err="1">
                <a:solidFill>
                  <a:srgbClr val="7F007F"/>
                </a:solidFill>
                <a:latin typeface="Consolas" pitchFamily="49" charset="0"/>
                <a:cs typeface="Consolas" pitchFamily="49" charset="0"/>
              </a:rPr>
              <a:t>android:id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"@+id/</a:t>
            </a:r>
            <a:r>
              <a:rPr lang="en-US" sz="16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600" i="1" dirty="0" smtClean="0">
                <a:solidFill>
                  <a:srgbClr val="008080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en-US" sz="1600" i="1" dirty="0">
              <a:solidFill>
                <a:srgbClr val="00808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dirty="0" smtClean="0"/>
              <a:t>Źródło pliku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main</a:t>
            </a:r>
            <a:r>
              <a:rPr lang="pl-PL" dirty="0" smtClean="0"/>
              <a:t>/</a:t>
            </a:r>
            <a:r>
              <a:rPr lang="pl-PL" dirty="0" err="1" smtClean="0"/>
              <a:t>java</a:t>
            </a:r>
            <a:r>
              <a:rPr lang="pl-PL" dirty="0" smtClean="0"/>
              <a:t>/…/MainActivity.java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Button 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setContentView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R.layout.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activity_main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= (Button) 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findViewById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R.id.</a:t>
            </a:r>
            <a:r>
              <a:rPr lang="en-US" sz="1600" i="1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listCurrenciesButton</a:t>
            </a:r>
            <a:r>
              <a:rPr lang="en-US" sz="1600" i="1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pl-PL" sz="1600" i="1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button1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.setOnClickListener(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{}});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4647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19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Przycisk i pole tekstowe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smtClean="0"/>
              <a:t>Przycisk posiada odwołania zwrotne m.in. dla akcji kliknięcia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pl-PL" sz="2000" dirty="0" smtClean="0"/>
              <a:t>Pola tekstowe mają metody do ustawienia oraz pobierania tekstu(</a:t>
            </a:r>
            <a:r>
              <a:rPr lang="pl-PL" sz="2000" dirty="0" err="1" smtClean="0"/>
              <a:t>setText</a:t>
            </a:r>
            <a:r>
              <a:rPr lang="pl-PL" sz="2000" dirty="0" smtClean="0"/>
              <a:t>, </a:t>
            </a:r>
            <a:r>
              <a:rPr lang="pl-PL" sz="2000" dirty="0" err="1" smtClean="0"/>
              <a:t>getText</a:t>
            </a:r>
            <a:r>
              <a:rPr lang="pl-PL" sz="2000" dirty="0" smtClean="0"/>
              <a:t>)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sz="1800" dirty="0" err="1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.setOnClickListener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OnClickListener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pl-PL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8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(View v) 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	</a:t>
            </a:r>
            <a:r>
              <a:rPr lang="pl-PL" sz="18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18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.getText</a:t>
            </a:r>
            <a:r>
              <a:rPr lang="pl-PL" sz="18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().</a:t>
            </a:r>
            <a:r>
              <a:rPr lang="pl-PL" sz="18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toString</a:t>
            </a:r>
            <a:r>
              <a:rPr lang="pl-PL" sz="18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pl-PL" sz="1800" dirty="0" smtClean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pl-PL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}});</a:t>
            </a:r>
            <a:endParaRPr lang="en-US" sz="1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09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O Nas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 smtClean="0">
                <a:solidFill>
                  <a:schemeClr val="accent6">
                    <a:lumMod val="75000"/>
                  </a:schemeClr>
                </a:solidFill>
              </a:rPr>
              <a:t>Future</a:t>
            </a:r>
            <a:r>
              <a:rPr lang="pl-PL" dirty="0" smtClean="0">
                <a:solidFill>
                  <a:schemeClr val="accent6">
                    <a:lumMod val="75000"/>
                  </a:schemeClr>
                </a:solidFill>
              </a:rPr>
              <a:t> Processing </a:t>
            </a:r>
          </a:p>
          <a:p>
            <a:pPr marL="0" indent="0">
              <a:buNone/>
            </a:pPr>
            <a:r>
              <a:rPr lang="pl-PL" sz="1800" b="0" dirty="0" smtClean="0"/>
              <a:t>		     </a:t>
            </a:r>
            <a:r>
              <a:rPr lang="en-US" b="0" dirty="0" smtClean="0"/>
              <a:t>Great </a:t>
            </a:r>
            <a:r>
              <a:rPr lang="en-US" b="0" dirty="0"/>
              <a:t>software… because we put People first</a:t>
            </a:r>
            <a:endParaRPr lang="pl-PL" dirty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Firma specjalizuje się w dostarczaniu usług outsourcingowych dla klientów </a:t>
            </a:r>
            <a:br>
              <a:rPr lang="pl-PL" sz="1800" dirty="0" smtClean="0"/>
            </a:br>
            <a:r>
              <a:rPr lang="pl-PL" sz="1800" dirty="0" smtClean="0"/>
              <a:t>z Europy zachodniej. </a:t>
            </a: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AutoShape 2" descr="https://fpdev2.future-processing.com/Team/Handlers/PeopleFileDownloader.ashx?Size=150&amp;Filename=505me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722" y="1712218"/>
            <a:ext cx="1428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63" y="1668016"/>
            <a:ext cx="1484362" cy="1484362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907225" y="1668016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solidFill>
                  <a:schemeClr val="bg1"/>
                </a:solidFill>
              </a:rPr>
              <a:t>Mateusz </a:t>
            </a:r>
            <a:r>
              <a:rPr lang="pl-PL" sz="2400" dirty="0" smtClean="0">
                <a:solidFill>
                  <a:schemeClr val="bg1"/>
                </a:solidFill>
              </a:rPr>
              <a:t>Boś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4574547" y="1661899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sz="2400" dirty="0" smtClean="0">
                <a:solidFill>
                  <a:schemeClr val="bg1"/>
                </a:solidFill>
              </a:rPr>
              <a:t>Michał Górski</a:t>
            </a:r>
            <a:br>
              <a:rPr lang="pl-PL" sz="2400" dirty="0" smtClean="0">
                <a:solidFill>
                  <a:schemeClr val="bg1"/>
                </a:solidFill>
              </a:rPr>
            </a:br>
            <a:r>
              <a:rPr lang="pl-PL" sz="2400" dirty="0" smtClean="0">
                <a:solidFill>
                  <a:schemeClr val="bg1"/>
                </a:solidFill>
              </a:rPr>
              <a:t>Software </a:t>
            </a:r>
            <a:r>
              <a:rPr lang="pl-PL" sz="2400" dirty="0" err="1" smtClean="0">
                <a:solidFill>
                  <a:schemeClr val="bg1"/>
                </a:solidFill>
              </a:rPr>
              <a:t>Engineer</a:t>
            </a:r>
            <a:endParaRPr lang="pl-PL" sz="2400" dirty="0">
              <a:solidFill>
                <a:schemeClr val="bg1"/>
              </a:solidFill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398" y="5949280"/>
            <a:ext cx="1723106" cy="689242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937778"/>
            <a:ext cx="1800200" cy="710039"/>
          </a:xfrm>
          <a:prstGeom prst="rect">
            <a:avLst/>
          </a:prstGeom>
        </p:spPr>
      </p:pic>
      <p:pic>
        <p:nvPicPr>
          <p:cNvPr id="10" name="Obraz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" y="5949280"/>
            <a:ext cx="1728949" cy="681935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48" y="5949280"/>
            <a:ext cx="1728948" cy="681936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418" y="5949278"/>
            <a:ext cx="1747478" cy="6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3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2</a:t>
            </a:r>
          </a:p>
          <a:p>
            <a:pPr marL="0" indent="0" algn="ctr">
              <a:buNone/>
            </a:pPr>
            <a:r>
              <a:rPr lang="pl-PL" sz="3600" dirty="0" smtClean="0"/>
              <a:t>Modyfikujemy pierwszą aktywność</a:t>
            </a:r>
          </a:p>
        </p:txBody>
      </p:sp>
    </p:spTree>
    <p:extLst>
      <p:ext uri="{BB962C8B-B14F-4D97-AF65-F5344CB8AC3E}">
        <p14:creationId xmlns:p14="http://schemas.microsoft.com/office/powerpoint/2010/main" val="13295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Opis dzisiejszego </a:t>
            </a:r>
            <a:r>
              <a:rPr lang="pl-PL" dirty="0" smtClean="0"/>
              <a:t>zadania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/>
              <a:t>Aplikacja powinna:</a:t>
            </a:r>
          </a:p>
          <a:p>
            <a:pPr algn="just"/>
            <a:r>
              <a:rPr lang="pl-PL" sz="2000" dirty="0"/>
              <a:t>umożliwiać ręczną zmianę kursu wymiany,</a:t>
            </a:r>
          </a:p>
          <a:p>
            <a:pPr algn="just"/>
            <a:r>
              <a:rPr lang="pl-PL" sz="2000" dirty="0"/>
              <a:t>pobierać obecny kurs z podanego serwisu,</a:t>
            </a:r>
          </a:p>
          <a:p>
            <a:r>
              <a:rPr lang="pl-PL" sz="2000" dirty="0"/>
              <a:t>prezentować dostępne kursy wymiany w postaci listy,</a:t>
            </a:r>
          </a:p>
          <a:p>
            <a:r>
              <a:rPr lang="pl-PL" sz="2000" dirty="0"/>
              <a:t>przeliczać kwoty między walutami</a:t>
            </a:r>
          </a:p>
          <a:p>
            <a:pPr marL="0" indent="0">
              <a:buNone/>
            </a:pPr>
            <a:endParaRPr lang="pl-PL" sz="1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71" y="1156777"/>
            <a:ext cx="2954425" cy="5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3</a:t>
            </a:r>
          </a:p>
          <a:p>
            <a:pPr marL="0" indent="0" algn="ctr">
              <a:buNone/>
            </a:pPr>
            <a:r>
              <a:rPr lang="pl-PL" sz="3600" dirty="0" smtClean="0"/>
              <a:t>Odkrywamy magię cyklu życia</a:t>
            </a:r>
          </a:p>
        </p:txBody>
      </p:sp>
    </p:spTree>
    <p:extLst>
      <p:ext uri="{BB962C8B-B14F-4D97-AF65-F5344CB8AC3E}">
        <p14:creationId xmlns:p14="http://schemas.microsoft.com/office/powerpoint/2010/main" val="39099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4</a:t>
            </a:r>
          </a:p>
          <a:p>
            <a:pPr marL="0" indent="0" algn="ctr">
              <a:buNone/>
            </a:pPr>
            <a:r>
              <a:rPr lang="pl-PL" sz="3600" dirty="0" smtClean="0"/>
              <a:t>Tworzymy drugą aktywność, z listą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77693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24</a:t>
            </a:fld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052736"/>
            <a:ext cx="4322175" cy="5472112"/>
          </a:xfrm>
        </p:spPr>
      </p:pic>
      <p:sp>
        <p:nvSpPr>
          <p:cNvPr id="6" name="Prostokąt 5"/>
          <p:cNvSpPr/>
          <p:nvPr/>
        </p:nvSpPr>
        <p:spPr>
          <a:xfrm>
            <a:off x="0" y="1412776"/>
            <a:ext cx="457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Tworzymy </a:t>
            </a:r>
            <a:r>
              <a:rPr lang="pl-PL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aktywność</a:t>
            </a:r>
            <a:br>
              <a:rPr lang="pl-PL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pl-PL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l-PL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z listą</a:t>
            </a:r>
            <a:endParaRPr lang="pl-PL" sz="2400" b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69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Przechowywanie i dostęp do danych trwałych w Android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Mamy do wyboru:</a:t>
            </a:r>
          </a:p>
          <a:p>
            <a:r>
              <a:rPr lang="pl-PL" dirty="0" err="1" smtClean="0"/>
              <a:t>SharedPreferences</a:t>
            </a:r>
            <a:endParaRPr lang="pl-PL" dirty="0" smtClean="0"/>
          </a:p>
          <a:p>
            <a:r>
              <a:rPr lang="pl-PL" dirty="0" smtClean="0"/>
              <a:t>Wewnętrzną i zewnętrzną pamięć</a:t>
            </a:r>
          </a:p>
          <a:p>
            <a:r>
              <a:rPr lang="pl-PL" dirty="0" smtClean="0"/>
              <a:t>Bazę danych </a:t>
            </a:r>
            <a:r>
              <a:rPr lang="pl-PL" dirty="0" err="1" smtClean="0"/>
              <a:t>SQLite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95711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Shared</a:t>
            </a:r>
            <a:r>
              <a:rPr lang="pl-PL" dirty="0" smtClean="0"/>
              <a:t> </a:t>
            </a:r>
            <a:r>
              <a:rPr lang="pl-PL" dirty="0" err="1" smtClean="0"/>
              <a:t>Preferences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Pozwala przechowywać pary klucz - wartość typów prymitywnych(</a:t>
            </a:r>
            <a:r>
              <a:rPr lang="pl-PL" dirty="0" err="1" smtClean="0"/>
              <a:t>boolean</a:t>
            </a:r>
            <a:r>
              <a:rPr lang="pl-PL" dirty="0" smtClean="0"/>
              <a:t>, </a:t>
            </a:r>
            <a:r>
              <a:rPr lang="pl-PL" dirty="0" err="1" smtClean="0"/>
              <a:t>float</a:t>
            </a:r>
            <a:r>
              <a:rPr lang="pl-PL" dirty="0" smtClean="0"/>
              <a:t>, </a:t>
            </a:r>
            <a:r>
              <a:rPr lang="pl-PL" dirty="0" err="1" smtClean="0"/>
              <a:t>int</a:t>
            </a:r>
            <a:r>
              <a:rPr lang="pl-PL" dirty="0" smtClean="0"/>
              <a:t>, </a:t>
            </a:r>
            <a:r>
              <a:rPr lang="pl-PL" dirty="0" err="1" smtClean="0"/>
              <a:t>long</a:t>
            </a:r>
            <a:r>
              <a:rPr lang="pl-PL" dirty="0" smtClean="0"/>
              <a:t>, string). Dane będą przechowane pomiędzy uruchomieniami aplikacji(do momentu odinstalowania jej z urządzenia).</a:t>
            </a:r>
          </a:p>
          <a:p>
            <a:pPr marL="0" indent="0">
              <a:buNone/>
            </a:pP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141732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Shared Preferences - przykład</a:t>
            </a:r>
          </a:p>
          <a:p>
            <a:pPr marL="0" indent="0">
              <a:buNone/>
            </a:pPr>
            <a:endParaRPr lang="pl-PL" sz="1000" dirty="0" smtClean="0">
              <a:solidFill>
                <a:srgbClr val="7F0055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Activity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000" i="1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MyPrefsFile</a:t>
            </a:r>
            <a:r>
              <a:rPr lang="en-US" sz="1000" i="1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i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state){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.onCreate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(state);</a:t>
            </a:r>
          </a:p>
          <a:p>
            <a:pPr marL="0" indent="0">
              <a:buNone/>
            </a:pPr>
            <a:r>
              <a:rPr lang="pl-PL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smtClean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Restore preferences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(PREFS_NAME,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silent =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settings.getBoolean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setSilent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(silent);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US" sz="10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.onStop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We need an Editor object to make preference changes.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All objects are from </a:t>
            </a:r>
            <a:r>
              <a:rPr lang="en-US" sz="10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android.context.Context</a:t>
            </a:r>
            <a:endParaRPr lang="en-US" sz="1000" dirty="0">
              <a:solidFill>
                <a:srgbClr val="3F7F5F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settings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getSharedPreferences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i="1" dirty="0">
                <a:solidFill>
                  <a:srgbClr val="0000C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PREFS_NAME</a:t>
            </a:r>
            <a:r>
              <a:rPr lang="en-US" sz="1000" i="1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, 0);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SharedPreferences.Editor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editor = </a:t>
            </a:r>
            <a:r>
              <a:rPr lang="en-US" sz="10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settings.edit</a:t>
            </a:r>
            <a:r>
              <a:rPr lang="en-US" sz="10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editor.putBoolean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silentMode</a:t>
            </a:r>
            <a:r>
              <a:rPr lang="en-US" sz="1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mSilentMode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endParaRPr lang="en-US" sz="1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Commit the edits!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1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editor.commit</a:t>
            </a: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0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5</a:t>
            </a:r>
          </a:p>
          <a:p>
            <a:pPr marL="0" indent="0" algn="ctr">
              <a:buNone/>
            </a:pPr>
            <a:r>
              <a:rPr lang="pl-PL" sz="3600" dirty="0" smtClean="0"/>
              <a:t>Zapisywanie wybranej waluty do pamięci trwałej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74936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29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6</a:t>
            </a:r>
          </a:p>
          <a:p>
            <a:pPr marL="0" indent="0" algn="ctr">
              <a:buNone/>
            </a:pPr>
            <a:r>
              <a:rPr lang="pl-PL" sz="3600" dirty="0" smtClean="0"/>
              <a:t>Odczyt z pamięci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15369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Program</a:t>
            </a:r>
          </a:p>
          <a:p>
            <a:pPr marL="0" indent="0">
              <a:buNone/>
            </a:pPr>
            <a:endParaRPr lang="pl-PL" dirty="0" smtClean="0"/>
          </a:p>
          <a:p>
            <a:r>
              <a:rPr lang="pl-PL" sz="2000" dirty="0" smtClean="0"/>
              <a:t>Wprowadzenie do Androida</a:t>
            </a:r>
          </a:p>
          <a:p>
            <a:r>
              <a:rPr lang="pl-PL" sz="2000" dirty="0" smtClean="0"/>
              <a:t>Opis środowiska</a:t>
            </a:r>
          </a:p>
          <a:p>
            <a:r>
              <a:rPr lang="pl-PL" sz="2000" dirty="0" smtClean="0"/>
              <a:t>Stworzenie projektu i omówienie jego struktury</a:t>
            </a:r>
          </a:p>
          <a:p>
            <a:r>
              <a:rPr lang="pl-PL" sz="2000" dirty="0" smtClean="0"/>
              <a:t>Omówienie aktywności i intencji</a:t>
            </a:r>
          </a:p>
          <a:p>
            <a:r>
              <a:rPr lang="pl-PL" sz="2000" dirty="0" smtClean="0"/>
              <a:t>Podstawowe </a:t>
            </a:r>
            <a:r>
              <a:rPr lang="pl-PL" sz="2000" dirty="0" err="1" smtClean="0"/>
              <a:t>layouty</a:t>
            </a:r>
            <a:endParaRPr lang="pl-PL" sz="2000" dirty="0" smtClean="0"/>
          </a:p>
          <a:p>
            <a:r>
              <a:rPr lang="pl-PL" sz="2000" dirty="0" smtClean="0"/>
              <a:t>Badanie cyklu życia aktywności</a:t>
            </a:r>
          </a:p>
          <a:p>
            <a:r>
              <a:rPr lang="pl-PL" sz="2000" dirty="0" smtClean="0"/>
              <a:t>Odczyt i zapis danych w </a:t>
            </a:r>
            <a:r>
              <a:rPr lang="pl-PL" sz="2000" dirty="0" err="1" smtClean="0"/>
              <a:t>SharedPreferences</a:t>
            </a:r>
            <a:endParaRPr lang="pl-PL" sz="2000" dirty="0" smtClean="0"/>
          </a:p>
          <a:p>
            <a:r>
              <a:rPr lang="pl-PL" sz="2000" dirty="0"/>
              <a:t>Asynchroniczne ładowanie bitmap z użyciem Picasso</a:t>
            </a:r>
          </a:p>
          <a:p>
            <a:r>
              <a:rPr lang="pl-PL" sz="2000" dirty="0" smtClean="0"/>
              <a:t>Wielowątkowość z użyciem </a:t>
            </a:r>
            <a:r>
              <a:rPr lang="pl-PL" sz="2000" dirty="0" err="1" smtClean="0"/>
              <a:t>Async</a:t>
            </a:r>
            <a:r>
              <a:rPr lang="pl-PL" sz="2000" dirty="0" smtClean="0"/>
              <a:t> </a:t>
            </a:r>
            <a:r>
              <a:rPr lang="pl-PL" sz="2000" dirty="0" err="1" smtClean="0"/>
              <a:t>Tasków</a:t>
            </a:r>
            <a:endParaRPr lang="pl-PL" sz="2000" dirty="0" smtClean="0"/>
          </a:p>
          <a:p>
            <a:r>
              <a:rPr lang="pl-PL" sz="2000" dirty="0" smtClean="0"/>
              <a:t>Komunikacja z serwisem </a:t>
            </a:r>
            <a:r>
              <a:rPr lang="pl-PL" sz="2000" dirty="0" err="1" smtClean="0"/>
              <a:t>RESTowym</a:t>
            </a:r>
            <a:r>
              <a:rPr lang="pl-PL" sz="2000" dirty="0" smtClean="0"/>
              <a:t> z użyciem </a:t>
            </a:r>
            <a:r>
              <a:rPr lang="pl-PL" sz="2000" dirty="0" err="1" smtClean="0"/>
              <a:t>Retrofit’a</a:t>
            </a:r>
            <a:endParaRPr lang="pl-PL" sz="2000" dirty="0" smtClean="0"/>
          </a:p>
          <a:p>
            <a:r>
              <a:rPr lang="pl-PL" sz="2000" dirty="0" err="1" smtClean="0"/>
              <a:t>ActionBar</a:t>
            </a:r>
            <a:endParaRPr lang="pl-PL" sz="2000" dirty="0" smtClean="0"/>
          </a:p>
          <a:p>
            <a:r>
              <a:rPr lang="pl-PL" sz="2000" dirty="0" smtClean="0"/>
              <a:t>Dialogi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985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7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Asynchroniczne ładowanie bitmap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8870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Wielowątkowość z użyciem </a:t>
            </a:r>
            <a:r>
              <a:rPr lang="pl-PL" dirty="0" err="1" smtClean="0"/>
              <a:t>AsyncTasków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err="1" smtClean="0"/>
              <a:t>AsyncTask</a:t>
            </a:r>
            <a:r>
              <a:rPr lang="en-US" dirty="0" smtClean="0"/>
              <a:t> </a:t>
            </a:r>
            <a:r>
              <a:rPr lang="pl-PL" dirty="0" smtClean="0"/>
              <a:t>umożliwia delegowanie pracy do innych wątków jednocześnie pozwalając obsługiwać rezultat pracy w wątku UI. Ich użycie pozwala uniknąć blokowania wątku UI oraz realizować operacje sieciowe, które są zabronione(skutkują wyjątkiem).</a:t>
            </a: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22640" y="4005064"/>
            <a:ext cx="28803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32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przykład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DownloadFilesTask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AsyncTask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&lt;URL, Integer, Long&gt;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Long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doInBackground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(URL...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urls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{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	   </a:t>
            </a:r>
            <a:r>
              <a:rPr lang="en-US" sz="1400" u="sng" dirty="0" err="1" smtClean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performVeryLongOperation</a:t>
            </a:r>
            <a:r>
              <a:rPr lang="en-US" sz="1400" u="sng" dirty="0">
                <a:solidFill>
                  <a:srgbClr val="FF0000"/>
                </a:solidFill>
                <a:highlight>
                  <a:srgbClr val="E8F2FE"/>
                </a:highlight>
                <a:latin typeface="Consolas"/>
              </a:rPr>
              <a:t>();</a:t>
            </a:r>
            <a:endParaRPr lang="en-US" sz="14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0;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onProgressUpdate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(Integer... progress)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setProgressPercent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(progress[0]);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protected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onPostExecute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(Long result)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showDialog</a:t>
            </a:r>
            <a:r>
              <a:rPr lang="en-US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"Downloaded "</a:t>
            </a:r>
            <a:r>
              <a:rPr lang="en-US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+ result + </a:t>
            </a:r>
            <a:r>
              <a:rPr lang="en-US" sz="1400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 bytes"</a:t>
            </a:r>
            <a:r>
              <a:rPr lang="en-US" sz="1400" u="sng" dirty="0" smtClean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400" u="sng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    }</a:t>
            </a:r>
            <a:endParaRPr lang="pl-PL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5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AsyncTask – przykład, c.d.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smtClean="0"/>
              <a:t>Tworzenie i użycie </a:t>
            </a:r>
            <a:r>
              <a:rPr lang="pl-PL" dirty="0" err="1" smtClean="0"/>
              <a:t>AsyncTaska</a:t>
            </a:r>
            <a:r>
              <a:rPr lang="pl-PL" dirty="0" smtClean="0"/>
              <a:t> są bardzo proste:</a:t>
            </a:r>
          </a:p>
          <a:p>
            <a:pPr marL="0" indent="0">
              <a:buNone/>
            </a:pPr>
            <a:endParaRPr lang="pl-PL" sz="1600" dirty="0" smtClean="0">
              <a:solidFill>
                <a:srgbClr val="7F0055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DownloadFilesTask</a:t>
            </a:r>
            <a:r>
              <a:rPr lang="en-US" sz="1600" dirty="0">
                <a:solidFill>
                  <a:srgbClr val="000000"/>
                </a:solidFill>
                <a:highlight>
                  <a:srgbClr val="E8F2FE"/>
                </a:highlight>
                <a:latin typeface="Consolas" pitchFamily="49" charset="0"/>
                <a:cs typeface="Consolas" pitchFamily="49" charset="0"/>
              </a:rPr>
              <a:t>().execute(url1, url2, url3);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Trzy parametry używane przy definicji </a:t>
            </a:r>
            <a:r>
              <a:rPr lang="pl-PL" sz="1800" dirty="0" err="1" smtClean="0"/>
              <a:t>AsyncTaska</a:t>
            </a:r>
            <a:r>
              <a:rPr lang="pl-PL" sz="1800" dirty="0" smtClean="0"/>
              <a:t> to:</a:t>
            </a:r>
            <a:endParaRPr lang="en-US" sz="1800" dirty="0"/>
          </a:p>
          <a:p>
            <a:r>
              <a:rPr lang="en-US" sz="1400" u="sng" dirty="0" err="1"/>
              <a:t>Params</a:t>
            </a:r>
            <a:r>
              <a:rPr lang="en-US" sz="1400" dirty="0"/>
              <a:t>, </a:t>
            </a:r>
            <a:r>
              <a:rPr lang="pl-PL" sz="1400" dirty="0" smtClean="0"/>
              <a:t>Typ parametrów przekazywanych do </a:t>
            </a:r>
            <a:r>
              <a:rPr lang="pl-PL" sz="1400" dirty="0" err="1" smtClean="0"/>
              <a:t>AsyncTaska</a:t>
            </a:r>
            <a:r>
              <a:rPr lang="pl-PL" sz="1400" dirty="0" smtClean="0"/>
              <a:t> w momencie zlecenia wykonania</a:t>
            </a:r>
            <a:endParaRPr lang="en-US" sz="1400" dirty="0"/>
          </a:p>
          <a:p>
            <a:r>
              <a:rPr lang="en-US" sz="1400" u="sng" dirty="0"/>
              <a:t>Progress</a:t>
            </a:r>
            <a:r>
              <a:rPr lang="en-US" sz="1400" dirty="0"/>
              <a:t>, </a:t>
            </a:r>
            <a:r>
              <a:rPr lang="pl-PL" sz="1400" dirty="0" smtClean="0"/>
              <a:t>Typ przekazywany pomiędzy metodą </a:t>
            </a:r>
            <a:r>
              <a:rPr lang="pl-PL" sz="1400" dirty="0" err="1" smtClean="0"/>
              <a:t>publishProgress</a:t>
            </a:r>
            <a:r>
              <a:rPr lang="pl-PL" sz="1400" dirty="0" smtClean="0"/>
              <a:t>(Progress…) a metodą </a:t>
            </a:r>
            <a:r>
              <a:rPr lang="pl-PL" sz="1400" dirty="0" err="1" smtClean="0"/>
              <a:t>onProgressUpdate</a:t>
            </a:r>
            <a:r>
              <a:rPr lang="pl-PL" sz="1400" dirty="0" smtClean="0"/>
              <a:t>(Progress…)</a:t>
            </a:r>
            <a:endParaRPr lang="en-US" sz="1400" dirty="0"/>
          </a:p>
          <a:p>
            <a:r>
              <a:rPr lang="en-US" sz="1400" u="sng" dirty="0"/>
              <a:t>Result</a:t>
            </a:r>
            <a:r>
              <a:rPr lang="en-US" sz="1400" dirty="0"/>
              <a:t>, </a:t>
            </a:r>
            <a:r>
              <a:rPr lang="pl-PL" sz="1400" dirty="0" smtClean="0"/>
              <a:t>typ zwracany przez metodę </a:t>
            </a:r>
            <a:r>
              <a:rPr lang="pl-PL" sz="1400" dirty="0" err="1" smtClean="0"/>
              <a:t>doInBackground</a:t>
            </a:r>
            <a:r>
              <a:rPr lang="pl-PL" sz="1400" dirty="0"/>
              <a:t> </a:t>
            </a:r>
            <a:r>
              <a:rPr lang="pl-PL" sz="1400" dirty="0" smtClean="0"/>
              <a:t>przekazywany do metody </a:t>
            </a:r>
            <a:r>
              <a:rPr lang="pl-PL" sz="1400" dirty="0" err="1" smtClean="0"/>
              <a:t>onPostExecute</a:t>
            </a:r>
            <a:r>
              <a:rPr lang="pl-PL" sz="1400" dirty="0" smtClean="0"/>
              <a:t>, w której następuje reakcja na zakończenie zadania.</a:t>
            </a:r>
          </a:p>
          <a:p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Jeśli nie chcemy używać któregoś z parametrów wystarczy zdefiniować go jako </a:t>
            </a:r>
            <a:r>
              <a:rPr lang="pl-PL" sz="1800" dirty="0" err="1" smtClean="0"/>
              <a:t>Void</a:t>
            </a:r>
            <a:r>
              <a:rPr lang="pl-PL" sz="1800" dirty="0"/>
              <a:t>:</a:t>
            </a:r>
            <a:endParaRPr lang="en-US" sz="1800" dirty="0"/>
          </a:p>
          <a:p>
            <a:pPr marL="0" indent="0">
              <a:buNone/>
            </a:pPr>
            <a:endParaRPr lang="pl-PL" sz="1600" dirty="0" smtClean="0">
              <a:solidFill>
                <a:srgbClr val="000088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l-PL" sz="1600" dirty="0" err="1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Unused</a:t>
            </a:r>
            <a:r>
              <a:rPr lang="en-US" sz="1600" dirty="0" smtClean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Task</a:t>
            </a:r>
            <a:r>
              <a:rPr lang="en-US" sz="16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0088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AsyncTask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0066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6666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pl-PL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71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pl-PL" sz="2800" dirty="0" err="1" smtClean="0"/>
              <a:t>Retrofit</a:t>
            </a:r>
            <a:endParaRPr lang="pl-PL" sz="2800" dirty="0" smtClean="0"/>
          </a:p>
          <a:p>
            <a:pPr marL="0" indent="0">
              <a:buNone/>
            </a:pPr>
            <a:r>
              <a:rPr lang="pl-PL" sz="2000" dirty="0" smtClean="0"/>
              <a:t>Biblioteka umożliwiająca łatwe korzystanie z API </a:t>
            </a:r>
            <a:r>
              <a:rPr lang="pl-PL" sz="2000" dirty="0" err="1" smtClean="0"/>
              <a:t>RESTowego</a:t>
            </a:r>
            <a:r>
              <a:rPr lang="pl-PL" sz="2000" dirty="0" smtClean="0"/>
              <a:t>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Składa się z dwóch podstawowych części: </a:t>
            </a:r>
            <a:r>
              <a:rPr lang="pl-PL" sz="2000" dirty="0" err="1" smtClean="0"/>
              <a:t>RestAdaptera</a:t>
            </a:r>
            <a:r>
              <a:rPr lang="pl-PL" sz="2000" dirty="0" smtClean="0"/>
              <a:t> (określa </a:t>
            </a:r>
            <a:r>
              <a:rPr lang="pl-PL" sz="2000" dirty="0" err="1" smtClean="0"/>
              <a:t>endpoint</a:t>
            </a:r>
            <a:r>
              <a:rPr lang="pl-PL" sz="2000" dirty="0" smtClean="0"/>
              <a:t>) oraz API definiowanego jako adnotowany interfejs.</a:t>
            </a:r>
          </a:p>
          <a:p>
            <a:pPr marL="0" indent="0">
              <a:buNone/>
            </a:pPr>
            <a:endParaRPr lang="pl-PL" sz="2000" dirty="0" smtClean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pl-PL" sz="2000" dirty="0" smtClean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212976"/>
            <a:ext cx="5418007" cy="1264202"/>
          </a:xfrm>
          <a:prstGeom prst="rect">
            <a:avLst/>
          </a:prstGeom>
        </p:spPr>
      </p:pic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85" y="4693202"/>
            <a:ext cx="7872989" cy="18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71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35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</a:t>
            </a:r>
            <a:r>
              <a:rPr lang="pl-PL" sz="3600" dirty="0"/>
              <a:t>8</a:t>
            </a:r>
          </a:p>
          <a:p>
            <a:pPr marL="0" indent="0" algn="ctr">
              <a:buNone/>
            </a:pPr>
            <a:r>
              <a:rPr lang="pl-PL" sz="3600" dirty="0" smtClean="0"/>
              <a:t>Pobieranie walut z serwisu i </a:t>
            </a:r>
            <a:r>
              <a:rPr lang="pl-PL" sz="3600" dirty="0" err="1" smtClean="0"/>
              <a:t>parsowanie</a:t>
            </a:r>
            <a:r>
              <a:rPr lang="pl-PL" sz="3600" dirty="0" smtClean="0"/>
              <a:t> </a:t>
            </a:r>
            <a:r>
              <a:rPr lang="pl-PL" sz="3600" dirty="0" err="1" smtClean="0"/>
              <a:t>jsona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00235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sz="2800" dirty="0" smtClean="0"/>
              <a:t>Action Bar</a:t>
            </a:r>
            <a:endParaRPr lang="pl-PL" sz="2800" dirty="0"/>
          </a:p>
          <a:p>
            <a:pPr marL="0" indent="0">
              <a:buNone/>
            </a:pPr>
            <a:endParaRPr lang="pl-PL" sz="1800" dirty="0" smtClean="0"/>
          </a:p>
          <a:p>
            <a:pPr marL="0" indent="0">
              <a:buNone/>
            </a:pPr>
            <a:r>
              <a:rPr lang="pl-PL" sz="1800" dirty="0" smtClean="0"/>
              <a:t>Jego celem jest identyfikacja </a:t>
            </a:r>
          </a:p>
          <a:p>
            <a:pPr marL="0" indent="0">
              <a:buNone/>
            </a:pPr>
            <a:r>
              <a:rPr lang="pl-PL" sz="1800" dirty="0" smtClean="0"/>
              <a:t>miejsca w aplikacji w którym </a:t>
            </a:r>
            <a:br>
              <a:rPr lang="pl-PL" sz="1800" dirty="0" smtClean="0"/>
            </a:br>
            <a:r>
              <a:rPr lang="pl-PL" sz="1800" dirty="0" smtClean="0"/>
              <a:t>użytkownik obecnie się znajduje,</a:t>
            </a:r>
          </a:p>
          <a:p>
            <a:pPr marL="0" indent="0">
              <a:buNone/>
            </a:pPr>
            <a:r>
              <a:rPr lang="pl-PL" sz="1800" dirty="0" smtClean="0"/>
              <a:t>dostarczenie miejsca, w którym</a:t>
            </a:r>
          </a:p>
          <a:p>
            <a:pPr marL="0" indent="0">
              <a:buNone/>
            </a:pPr>
            <a:r>
              <a:rPr lang="pl-PL" sz="1800" dirty="0" smtClean="0"/>
              <a:t>będzie można umieścić popularne </a:t>
            </a:r>
          </a:p>
          <a:p>
            <a:pPr marL="0" indent="0">
              <a:buNone/>
            </a:pPr>
            <a:r>
              <a:rPr lang="pl-PL" sz="1800" dirty="0" smtClean="0"/>
              <a:t>akcje jak wyszukiwanie, udostępnianie, zapis etc.</a:t>
            </a:r>
          </a:p>
          <a:p>
            <a:pPr marL="0" indent="0">
              <a:buNone/>
            </a:pPr>
            <a:r>
              <a:rPr lang="pl-PL" sz="1800" dirty="0"/>
              <a:t/>
            </a:r>
            <a:br>
              <a:rPr lang="pl-PL" sz="1800" dirty="0"/>
            </a:br>
            <a:r>
              <a:rPr lang="pl-PL" sz="1800" dirty="0" smtClean="0"/>
              <a:t>Jednocześnie może służyć do umieszczania elementów nawigacyjnych takich jak zakładki.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 smtClean="0"/>
              <a:t>Jako wbudowany w system element potrafi się dobrze dostosować do dostępnego miejsca – jest </a:t>
            </a:r>
            <a:r>
              <a:rPr lang="pl-PL" sz="1800" dirty="0" err="1" smtClean="0"/>
              <a:t>responsywny</a:t>
            </a:r>
            <a:r>
              <a:rPr lang="pl-PL" sz="1800" dirty="0" smtClean="0"/>
              <a:t>.</a:t>
            </a:r>
          </a:p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r>
              <a:rPr lang="pl-PL" sz="1800" dirty="0" smtClean="0"/>
              <a:t>Może zawierać widoki akcji(</a:t>
            </a:r>
            <a:r>
              <a:rPr lang="pl-PL" sz="1800" dirty="0" err="1" smtClean="0"/>
              <a:t>action</a:t>
            </a:r>
            <a:r>
              <a:rPr lang="pl-PL" sz="1800" dirty="0" smtClean="0"/>
              <a:t> </a:t>
            </a:r>
            <a:r>
              <a:rPr lang="pl-PL" sz="1800" dirty="0" err="1" smtClean="0"/>
              <a:t>views</a:t>
            </a:r>
            <a:r>
              <a:rPr lang="pl-PL" sz="1800" dirty="0" smtClean="0"/>
              <a:t>):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472" y="985646"/>
            <a:ext cx="4572000" cy="2299338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5373216"/>
            <a:ext cx="3609347" cy="143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9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Dodawanie menu kontekstowego oraz akcji do </a:t>
            </a:r>
            <a:r>
              <a:rPr lang="pl-PL" sz="3600" dirty="0" err="1" smtClean="0"/>
              <a:t>ActionBar’a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254512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Dialogi - omówienie</a:t>
            </a:r>
          </a:p>
          <a:p>
            <a:pPr marL="0" indent="0">
              <a:buNone/>
            </a:pPr>
            <a:endParaRPr lang="pl-PL" b="0" dirty="0" smtClean="0"/>
          </a:p>
          <a:p>
            <a:pPr marL="0" indent="0">
              <a:buNone/>
            </a:pPr>
            <a:r>
              <a:rPr lang="pl-PL" b="0" dirty="0" smtClean="0"/>
              <a:t>Dialog to małe okno, którego celem jest wymuszenie na użytkowniku pewnej akcji. Dialog najczęściej służy do pobrania jednej wartości od użytkownika, czy będzie to jakaś zmienna czy decyzja o przejściu dalej.</a:t>
            </a:r>
            <a:endParaRPr lang="pl-PL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933056"/>
            <a:ext cx="42862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34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39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Tworzenie Dialogów</a:t>
            </a:r>
          </a:p>
          <a:p>
            <a:pPr marL="0" indent="0">
              <a:buNone/>
            </a:pPr>
            <a:r>
              <a:rPr lang="fr-FR" sz="1400" dirty="0" smtClean="0">
                <a:solidFill>
                  <a:srgbClr val="000000"/>
                </a:solidFill>
                <a:latin typeface="Consolas"/>
              </a:rPr>
              <a:t> </a:t>
            </a:r>
            <a:endParaRPr lang="pl-PL" sz="1400" dirty="0" smtClean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pl-PL" sz="14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fr-FR" sz="1100" dirty="0" smtClean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FireMissilesDialogFragment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DialogFragment</a:t>
            </a:r>
            <a:r>
              <a:rPr lang="fr-FR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646464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onCreateDialog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(Bundle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savedInstanceState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 the Builder class for convenient dialog construction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builder = </a:t>
            </a:r>
            <a:r>
              <a:rPr lang="en-US" sz="1100" dirty="0">
                <a:solidFill>
                  <a:srgbClr val="7F0055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AlertDialog.Builder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getActivity</a:t>
            </a:r>
            <a:r>
              <a:rPr lang="en-US" sz="1100" dirty="0">
                <a:solidFill>
                  <a:srgbClr val="000000"/>
                </a:solidFill>
                <a:highlight>
                  <a:srgbClr val="D4D4D4"/>
                </a:highlight>
                <a:latin typeface="Consolas" pitchFamily="49" charset="0"/>
                <a:cs typeface="Consolas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builder.setMessage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R.string.dialog_fire_missiles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setPositiveButton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R.string.fire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FIRE ZE MISSILES!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.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setNegativeButton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R.string.cancel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DialogInterface.OnClickListener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DialogInterface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dialog, </a:t>
            </a:r>
            <a:r>
              <a:rPr lang="en-US" sz="11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id) {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User cancelled the dialog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});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// Create the </a:t>
            </a:r>
            <a:r>
              <a:rPr lang="en-US" sz="1100" dirty="0" err="1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AlertDialog</a:t>
            </a:r>
            <a:r>
              <a:rPr lang="en-US" sz="11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 object and return it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builder.create</a:t>
            </a: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lang="pl-PL" sz="1100" dirty="0" smtClean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806" y="5036219"/>
            <a:ext cx="28289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85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Uproszczony widok hierarchii klas w Androidzie</a:t>
            </a:r>
          </a:p>
          <a:p>
            <a:pPr marL="0" indent="0">
              <a:buNone/>
            </a:pPr>
            <a:endParaRPr lang="pl-PL" dirty="0" smtClean="0"/>
          </a:p>
          <a:p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7068277" cy="5301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9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40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err="1" smtClean="0"/>
              <a:t>TextWatcher</a:t>
            </a: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sz="2000" dirty="0" err="1" smtClean="0"/>
              <a:t>TextWatcher</a:t>
            </a:r>
            <a:r>
              <a:rPr lang="pl-PL" sz="2000" dirty="0" smtClean="0"/>
              <a:t> to interfejs za pomocą którego można rejestrować się na zdarzenia zmiany tekstu.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 smtClean="0"/>
              <a:t>Dla nas ważna będzie metoda </a:t>
            </a:r>
            <a:r>
              <a:rPr lang="pl-PL" sz="2000" dirty="0" err="1" smtClean="0"/>
              <a:t>onTextChanged</a:t>
            </a:r>
            <a:endParaRPr lang="pl-PL" sz="2000" dirty="0" smtClean="0"/>
          </a:p>
          <a:p>
            <a:pPr marL="0" indent="0">
              <a:buNone/>
            </a:pPr>
            <a:endParaRPr lang="pl-PL" sz="2000" dirty="0" smtClean="0"/>
          </a:p>
          <a:p>
            <a:r>
              <a:rPr lang="en-US" sz="2000" dirty="0"/>
              <a:t>void </a:t>
            </a:r>
            <a:r>
              <a:rPr lang="en-US" sz="2000" dirty="0" err="1" smtClean="0"/>
              <a:t>onTextChanged</a:t>
            </a:r>
            <a:r>
              <a:rPr lang="en-US" sz="2000" dirty="0" smtClean="0"/>
              <a:t>(</a:t>
            </a:r>
            <a:r>
              <a:rPr lang="pl-PL" sz="2000" dirty="0" err="1" smtClean="0"/>
              <a:t>CharSequence</a:t>
            </a:r>
            <a:r>
              <a:rPr lang="en-US" sz="2000" dirty="0" smtClean="0"/>
              <a:t> </a:t>
            </a:r>
            <a:r>
              <a:rPr lang="en-US" sz="2000" dirty="0"/>
              <a:t>s, </a:t>
            </a:r>
            <a:r>
              <a:rPr lang="en-US" sz="2000" dirty="0" err="1"/>
              <a:t>int</a:t>
            </a:r>
            <a:r>
              <a:rPr lang="en-US" sz="2000" dirty="0"/>
              <a:t> start, </a:t>
            </a:r>
            <a:r>
              <a:rPr lang="en-US" sz="2000" dirty="0" err="1"/>
              <a:t>int</a:t>
            </a:r>
            <a:r>
              <a:rPr lang="en-US" sz="2000" dirty="0"/>
              <a:t> before, </a:t>
            </a:r>
            <a:r>
              <a:rPr lang="en-US" sz="2000" dirty="0" err="1"/>
              <a:t>int</a:t>
            </a:r>
            <a:r>
              <a:rPr lang="en-US" sz="2000" dirty="0"/>
              <a:t> count)</a:t>
            </a:r>
          </a:p>
          <a:p>
            <a:endParaRPr lang="pl-PL" sz="2000" dirty="0" smtClean="0"/>
          </a:p>
          <a:p>
            <a:r>
              <a:rPr lang="pl-PL" sz="2000" dirty="0" err="1" smtClean="0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editText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.addTextChangedListener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pl-PL" sz="2000" dirty="0" err="1" smtClean="0">
                <a:solidFill>
                  <a:srgbClr val="7F0055"/>
                </a:solidFill>
                <a:highlight>
                  <a:srgbClr val="CECCF7"/>
                </a:highlight>
                <a:latin typeface="Consolas"/>
              </a:rPr>
              <a:t>new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 </a:t>
            </a:r>
            <a:r>
              <a:rPr lang="pl-PL" sz="2000" dirty="0" err="1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MyTextWatcher</a:t>
            </a:r>
            <a:r>
              <a:rPr lang="pl-PL" sz="2000" dirty="0" smtClean="0">
                <a:solidFill>
                  <a:srgbClr val="000000"/>
                </a:solidFill>
                <a:highlight>
                  <a:srgbClr val="CECCF7"/>
                </a:highlight>
                <a:latin typeface="Consolas"/>
              </a:rPr>
              <a:t>());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75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41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9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Dialog do edycji aktualnej waluty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62340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42</a:t>
            </a:fld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912" y="1052513"/>
            <a:ext cx="4322175" cy="5472112"/>
          </a:xfrm>
        </p:spPr>
      </p:pic>
    </p:spTree>
    <p:extLst>
      <p:ext uri="{BB962C8B-B14F-4D97-AF65-F5344CB8AC3E}">
        <p14:creationId xmlns:p14="http://schemas.microsoft.com/office/powerpoint/2010/main" val="62038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43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10</a:t>
            </a:r>
          </a:p>
          <a:p>
            <a:pPr marL="0" indent="0" algn="ctr">
              <a:buNone/>
            </a:pPr>
            <a:r>
              <a:rPr lang="pl-PL" sz="3600" dirty="0" smtClean="0"/>
              <a:t>Przeliczanie walut</a:t>
            </a:r>
            <a:endParaRPr lang="pl-PL" sz="2800" dirty="0" smtClean="0"/>
          </a:p>
        </p:txBody>
      </p:sp>
    </p:spTree>
    <p:extLst>
      <p:ext uri="{BB962C8B-B14F-4D97-AF65-F5344CB8AC3E}">
        <p14:creationId xmlns:p14="http://schemas.microsoft.com/office/powerpoint/2010/main" val="310055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44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Ciekawostki</a:t>
            </a:r>
          </a:p>
          <a:p>
            <a:pPr marL="0" indent="0">
              <a:buNone/>
            </a:pPr>
            <a:endParaRPr lang="pl-PL" sz="1600" dirty="0" smtClean="0"/>
          </a:p>
          <a:p>
            <a:r>
              <a:rPr lang="pl-PL" sz="1600" dirty="0" smtClean="0"/>
              <a:t>Można pisać w C++ z użyciem Android NDK</a:t>
            </a:r>
          </a:p>
          <a:p>
            <a:r>
              <a:rPr lang="pl-PL" sz="1600" dirty="0" smtClean="0"/>
              <a:t>Platforma Android w tym momencie obejmuje m.in. Android Auto, Android </a:t>
            </a:r>
            <a:r>
              <a:rPr lang="pl-PL" sz="1600" dirty="0" err="1" smtClean="0"/>
              <a:t>Wear</a:t>
            </a:r>
            <a:endParaRPr lang="pl-PL" sz="1600" dirty="0" smtClean="0"/>
          </a:p>
          <a:p>
            <a:r>
              <a:rPr lang="pl-PL" sz="1600" dirty="0" smtClean="0"/>
              <a:t>Z użyciem zewnętrznych urządzeń(</a:t>
            </a:r>
            <a:r>
              <a:rPr lang="pl-PL" sz="1600" dirty="0" err="1" smtClean="0"/>
              <a:t>Neuro</a:t>
            </a:r>
            <a:r>
              <a:rPr lang="pl-PL" sz="1600" dirty="0" smtClean="0"/>
              <a:t> </a:t>
            </a:r>
            <a:r>
              <a:rPr lang="pl-PL" sz="1600" dirty="0" err="1" smtClean="0"/>
              <a:t>Sky</a:t>
            </a:r>
            <a:r>
              <a:rPr lang="pl-PL" sz="1600" dirty="0" smtClean="0"/>
              <a:t>) można odczytywać sygnały EEG</a:t>
            </a:r>
          </a:p>
          <a:p>
            <a:r>
              <a:rPr lang="pl-PL" sz="1600" dirty="0" smtClean="0"/>
              <a:t>Można komunikować się z mikrokontrolerami przez BT, </a:t>
            </a:r>
            <a:r>
              <a:rPr lang="pl-PL" sz="1600" dirty="0" err="1" smtClean="0"/>
              <a:t>WiFi</a:t>
            </a:r>
            <a:r>
              <a:rPr lang="pl-PL" sz="1600" dirty="0" smtClean="0"/>
              <a:t>, </a:t>
            </a:r>
          </a:p>
          <a:p>
            <a:endParaRPr lang="pl-PL" sz="1600" dirty="0" smtClean="0"/>
          </a:p>
          <a:p>
            <a:r>
              <a:rPr lang="pl-PL" sz="2000" dirty="0" smtClean="0"/>
              <a:t>W zasadzie ogranicza nas </a:t>
            </a:r>
            <a:r>
              <a:rPr lang="pl-PL" sz="1000" dirty="0" smtClean="0"/>
              <a:t>(prawie)</a:t>
            </a:r>
            <a:r>
              <a:rPr lang="pl-PL" sz="2000" dirty="0" smtClean="0"/>
              <a:t>tylko wyobraźnia!</a:t>
            </a:r>
            <a:endParaRPr lang="pl-PL" sz="1800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225588"/>
            <a:ext cx="3960440" cy="2227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 descr="http://neurogadget.com/wp-content/uploads/2011/07/kddi-brainwave-android-neuroskyap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4248273"/>
            <a:ext cx="3401126" cy="2205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37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pl-PL" dirty="0"/>
              <a:t>2015-03-07 </a:t>
            </a:r>
            <a:r>
              <a:rPr lang="pl-PL" dirty="0" smtClean="0"/>
              <a:t>|  Gliwice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88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4941168"/>
            <a:ext cx="3330327" cy="18717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5</a:t>
            </a:fld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Środowisko – z czym będziemy dziś pracować</a:t>
            </a:r>
          </a:p>
          <a:p>
            <a:r>
              <a:rPr lang="pl-PL" dirty="0" smtClean="0"/>
              <a:t>Java Development Kit 1.7</a:t>
            </a:r>
          </a:p>
          <a:p>
            <a:r>
              <a:rPr lang="pl-PL" dirty="0" smtClean="0"/>
              <a:t>Android Studio (</a:t>
            </a:r>
            <a:r>
              <a:rPr lang="pl-PL" dirty="0" err="1" smtClean="0"/>
              <a:t>IntelliJ</a:t>
            </a:r>
            <a:r>
              <a:rPr lang="pl-PL" dirty="0" smtClean="0"/>
              <a:t> IDEA) </a:t>
            </a:r>
          </a:p>
          <a:p>
            <a:r>
              <a:rPr lang="pl-PL" dirty="0" smtClean="0"/>
              <a:t>Android SDK</a:t>
            </a:r>
          </a:p>
          <a:p>
            <a:endParaRPr lang="pl-PL" dirty="0" smtClean="0"/>
          </a:p>
          <a:p>
            <a:endParaRPr lang="pl-PL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2780928"/>
            <a:ext cx="3456384" cy="260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193773"/>
            <a:ext cx="2952328" cy="2755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5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6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052736"/>
            <a:ext cx="5760640" cy="5472608"/>
          </a:xfrm>
        </p:spPr>
        <p:txBody>
          <a:bodyPr/>
          <a:lstStyle/>
          <a:p>
            <a:pPr marL="0" indent="0" algn="ctr">
              <a:buNone/>
            </a:pPr>
            <a:r>
              <a:rPr lang="pl-PL" dirty="0" smtClean="0"/>
              <a:t>Opis dzisiejszego zadania</a:t>
            </a:r>
          </a:p>
          <a:p>
            <a:pPr marL="0" indent="0" algn="just">
              <a:buNone/>
            </a:pPr>
            <a:endParaRPr lang="pl-PL" sz="20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pl-PL" sz="2000" dirty="0" smtClean="0"/>
              <a:t>Aplikacja powinna:</a:t>
            </a:r>
          </a:p>
          <a:p>
            <a:pPr algn="just"/>
            <a:r>
              <a:rPr lang="pl-PL" sz="2000" dirty="0" smtClean="0"/>
              <a:t>umożliwiać ręczną zmianę kursu wymiany,</a:t>
            </a:r>
          </a:p>
          <a:p>
            <a:pPr algn="just"/>
            <a:r>
              <a:rPr lang="pl-PL" sz="2000" dirty="0" smtClean="0"/>
              <a:t>pobierać obecny kurs z podanego serwisu,</a:t>
            </a:r>
          </a:p>
          <a:p>
            <a:r>
              <a:rPr lang="pl-PL" sz="2000" dirty="0" smtClean="0"/>
              <a:t>prezentować dostępne kursy wymiany w postaci listy,</a:t>
            </a:r>
          </a:p>
          <a:p>
            <a:r>
              <a:rPr lang="pl-PL" sz="2000" dirty="0" smtClean="0"/>
              <a:t>przeliczać kwoty między walutami</a:t>
            </a:r>
            <a:endParaRPr lang="pl-PL" sz="2000" dirty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71" y="1156777"/>
            <a:ext cx="2954425" cy="5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7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sz="5400" dirty="0" smtClean="0"/>
          </a:p>
          <a:p>
            <a:pPr marL="0" indent="0" algn="ctr">
              <a:buNone/>
            </a:pPr>
            <a:r>
              <a:rPr lang="pl-PL" sz="5400" dirty="0" smtClean="0"/>
              <a:t>Android Studio Time</a:t>
            </a:r>
          </a:p>
          <a:p>
            <a:pPr marL="0" indent="0" algn="ctr">
              <a:buNone/>
            </a:pPr>
            <a:r>
              <a:rPr lang="pl-PL" sz="3600" dirty="0" smtClean="0"/>
              <a:t>Zadanie 1</a:t>
            </a:r>
            <a:endParaRPr lang="pl-PL" sz="3600" dirty="0"/>
          </a:p>
          <a:p>
            <a:pPr marL="0" indent="0" algn="ctr">
              <a:buNone/>
            </a:pPr>
            <a:r>
              <a:rPr lang="pl-PL" sz="3600" dirty="0" smtClean="0"/>
              <a:t>Utworzenie nowego projektu</a:t>
            </a:r>
          </a:p>
        </p:txBody>
      </p:sp>
    </p:spTree>
    <p:extLst>
      <p:ext uri="{BB962C8B-B14F-4D97-AF65-F5344CB8AC3E}">
        <p14:creationId xmlns:p14="http://schemas.microsoft.com/office/powerpoint/2010/main" val="132953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8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</a:t>
            </a:r>
          </a:p>
          <a:p>
            <a:endParaRPr lang="pl-PL" dirty="0"/>
          </a:p>
        </p:txBody>
      </p:sp>
      <p:pic>
        <p:nvPicPr>
          <p:cNvPr id="6" name="Obraz 5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" y="1844824"/>
            <a:ext cx="4836074" cy="4484360"/>
          </a:xfrm>
          <a:prstGeom prst="rect">
            <a:avLst/>
          </a:prstGeom>
        </p:spPr>
      </p:pic>
      <p:pic>
        <p:nvPicPr>
          <p:cNvPr id="8" name="Obraz 7" descr="Wycinek ekranu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65290"/>
            <a:ext cx="3096344" cy="526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43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2015-04-20 |  Gliwice</a:t>
            </a:r>
            <a:endParaRPr lang="pl-P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87DA-8905-40F0-85F7-F6E49E4446E9}" type="slidenum">
              <a:rPr lang="pl-PL" smtClean="0"/>
              <a:t>9</a:t>
            </a:fld>
            <a:endParaRPr lang="pl-P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Struktura projektu </a:t>
            </a:r>
            <a:r>
              <a:rPr lang="pl-PL" dirty="0" err="1" smtClean="0"/>
              <a:t>c.d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5" name="Obraz 4" descr="Wycinek ekranu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052736"/>
            <a:ext cx="3240360" cy="56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9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ontent_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_G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Content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1355</Words>
  <Application>Microsoft Office PowerPoint</Application>
  <PresentationFormat>Pokaz na ekranie (4:3)</PresentationFormat>
  <Paragraphs>430</Paragraphs>
  <Slides>45</Slides>
  <Notes>28</Notes>
  <HiddenSlides>0</HiddenSlides>
  <MMClips>0</MMClips>
  <ScaleCrop>false</ScaleCrop>
  <HeadingPairs>
    <vt:vector size="4" baseType="variant">
      <vt:variant>
        <vt:lpstr>Motyw</vt:lpstr>
      </vt:variant>
      <vt:variant>
        <vt:i4>6</vt:i4>
      </vt:variant>
      <vt:variant>
        <vt:lpstr>Tytuły slajdów</vt:lpstr>
      </vt:variant>
      <vt:variant>
        <vt:i4>45</vt:i4>
      </vt:variant>
    </vt:vector>
  </HeadingPairs>
  <TitlesOfParts>
    <vt:vector size="51" baseType="lpstr">
      <vt:lpstr>Cover</vt:lpstr>
      <vt:lpstr>Content_Orange</vt:lpstr>
      <vt:lpstr>1_Content_Orange</vt:lpstr>
      <vt:lpstr>Content_Green</vt:lpstr>
      <vt:lpstr>Content_Blue</vt:lpstr>
      <vt:lpstr>1_Content_Blue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BitFestival Android Podstawy</dc:title>
  <dc:creator>reaveth</dc:creator>
  <cp:lastModifiedBy>Mateusz Bos</cp:lastModifiedBy>
  <cp:revision>257</cp:revision>
  <dcterms:created xsi:type="dcterms:W3CDTF">2013-04-25T08:55:47Z</dcterms:created>
  <dcterms:modified xsi:type="dcterms:W3CDTF">2015-04-19T21:04:16Z</dcterms:modified>
</cp:coreProperties>
</file>