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  <p:sldMasterId id="2147483672" r:id="rId4"/>
    <p:sldMasterId id="2147483675" r:id="rId5"/>
    <p:sldMasterId id="2147483678" r:id="rId6"/>
  </p:sldMasterIdLst>
  <p:notesMasterIdLst>
    <p:notesMasterId r:id="rId50"/>
  </p:notesMasterIdLst>
  <p:sldIdLst>
    <p:sldId id="256" r:id="rId7"/>
    <p:sldId id="283" r:id="rId8"/>
    <p:sldId id="282" r:id="rId9"/>
    <p:sldId id="259" r:id="rId10"/>
    <p:sldId id="293" r:id="rId11"/>
    <p:sldId id="308" r:id="rId12"/>
    <p:sldId id="260" r:id="rId13"/>
    <p:sldId id="285" r:id="rId14"/>
    <p:sldId id="284" r:id="rId15"/>
    <p:sldId id="263" r:id="rId16"/>
    <p:sldId id="275" r:id="rId17"/>
    <p:sldId id="286" r:id="rId18"/>
    <p:sldId id="287" r:id="rId19"/>
    <p:sldId id="288" r:id="rId20"/>
    <p:sldId id="289" r:id="rId21"/>
    <p:sldId id="290" r:id="rId22"/>
    <p:sldId id="291" r:id="rId23"/>
    <p:sldId id="264" r:id="rId24"/>
    <p:sldId id="292" r:id="rId25"/>
    <p:sldId id="266" r:id="rId26"/>
    <p:sldId id="294" r:id="rId27"/>
    <p:sldId id="279" r:id="rId28"/>
    <p:sldId id="296" r:id="rId29"/>
    <p:sldId id="297" r:id="rId30"/>
    <p:sldId id="295" r:id="rId31"/>
    <p:sldId id="268" r:id="rId32"/>
    <p:sldId id="269" r:id="rId33"/>
    <p:sldId id="270" r:id="rId34"/>
    <p:sldId id="304" r:id="rId35"/>
    <p:sldId id="310" r:id="rId36"/>
    <p:sldId id="303" r:id="rId37"/>
    <p:sldId id="300" r:id="rId38"/>
    <p:sldId id="305" r:id="rId39"/>
    <p:sldId id="271" r:id="rId40"/>
    <p:sldId id="272" r:id="rId41"/>
    <p:sldId id="273" r:id="rId42"/>
    <p:sldId id="307" r:id="rId43"/>
    <p:sldId id="280" r:id="rId44"/>
    <p:sldId id="281" r:id="rId45"/>
    <p:sldId id="306" r:id="rId46"/>
    <p:sldId id="274" r:id="rId47"/>
    <p:sldId id="309" r:id="rId48"/>
    <p:sldId id="258" r:id="rId4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6D"/>
    <a:srgbClr val="00B0DA"/>
    <a:srgbClr val="B0BA25"/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713" autoAdjust="0"/>
  </p:normalViewPr>
  <p:slideViewPr>
    <p:cSldViewPr>
      <p:cViewPr>
        <p:scale>
          <a:sx n="66" d="100"/>
          <a:sy n="66" d="100"/>
        </p:scale>
        <p:origin x="-2742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t>2015-03-03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Hello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everyone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We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from </a:t>
            </a:r>
            <a:r>
              <a:rPr lang="pl-PL" baseline="0" dirty="0" err="1" smtClean="0"/>
              <a:t>Future</a:t>
            </a:r>
            <a:r>
              <a:rPr lang="pl-PL" baseline="0" dirty="0" smtClean="0"/>
              <a:t> Processing </a:t>
            </a:r>
            <a:r>
              <a:rPr lang="pl-PL" baseline="0" dirty="0" err="1" smtClean="0"/>
              <a:t>polish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company</a:t>
            </a:r>
            <a:r>
              <a:rPr lang="pl-PL" baseline="0" dirty="0" smtClean="0"/>
              <a:t>. </a:t>
            </a:r>
          </a:p>
          <a:p>
            <a:r>
              <a:rPr lang="pl-PL" baseline="0" dirty="0" err="1" smtClean="0"/>
              <a:t>Each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us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working</a:t>
            </a:r>
            <a:r>
              <a:rPr lang="pl-PL" baseline="0" dirty="0" smtClean="0"/>
              <a:t> in Central Mobile Team. </a:t>
            </a:r>
            <a:r>
              <a:rPr lang="pl-PL" baseline="0" dirty="0" err="1" smtClean="0"/>
              <a:t>Yes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developing the mobile platform: </a:t>
            </a:r>
            <a:r>
              <a:rPr lang="pl-PL" baseline="0" dirty="0" err="1" smtClean="0"/>
              <a:t>such</a:t>
            </a:r>
            <a:r>
              <a:rPr lang="pl-PL" baseline="0" dirty="0" smtClean="0"/>
              <a:t> as Android, </a:t>
            </a:r>
            <a:r>
              <a:rPr lang="pl-PL" baseline="0" dirty="0" err="1" smtClean="0"/>
              <a:t>BlackBerry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iPhones</a:t>
            </a:r>
            <a:r>
              <a:rPr lang="pl-PL" baseline="0" dirty="0" smtClean="0"/>
              <a:t> etc.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939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</a:t>
            </a:r>
            <a:r>
              <a:rPr lang="pl-PL" dirty="0" err="1" smtClean="0"/>
              <a:t>will</a:t>
            </a:r>
            <a:r>
              <a:rPr lang="pl-PL" dirty="0" smtClean="0"/>
              <a:t> open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eclipse</a:t>
            </a:r>
            <a:r>
              <a:rPr lang="pl-PL" baseline="0" dirty="0" smtClean="0"/>
              <a:t> and show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layout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add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items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whayt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differents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beetween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layuts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etc.</a:t>
            </a:r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one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doing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today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they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layout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make</a:t>
            </a:r>
            <a:r>
              <a:rPr lang="pl-PL" baseline="0" dirty="0" smtClean="0"/>
              <a:t>!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Now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activity</a:t>
            </a:r>
            <a:r>
              <a:rPr lang="pl-PL" dirty="0" smtClean="0"/>
              <a:t>.</a:t>
            </a:r>
            <a:r>
              <a:rPr lang="pl-PL" baseline="0" dirty="0" smtClean="0"/>
              <a:t> </a:t>
            </a:r>
            <a:br>
              <a:rPr lang="pl-PL" baseline="0" dirty="0" smtClean="0"/>
            </a:br>
            <a:r>
              <a:rPr lang="pl-PL" baseline="0" dirty="0" smtClean="0"/>
              <a:t>One </a:t>
            </a:r>
            <a:r>
              <a:rPr lang="pl-PL" baseline="0" dirty="0" err="1" smtClean="0"/>
              <a:t>applciation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many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activies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class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activiti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responsible</a:t>
            </a:r>
            <a:r>
              <a:rPr lang="pl-PL" baseline="0" dirty="0" smtClean="0"/>
              <a:t> for display </a:t>
            </a:r>
            <a:r>
              <a:rPr lang="pl-PL" baseline="0" dirty="0" err="1" smtClean="0"/>
              <a:t>layot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manage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interfaces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Each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activiti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has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lifecycle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not </a:t>
            </a:r>
            <a:r>
              <a:rPr lang="pl-PL" baseline="0" dirty="0" err="1" smtClean="0"/>
              <a:t>importat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here</a:t>
            </a:r>
            <a:r>
              <a:rPr lang="pl-PL" baseline="0" dirty="0" smtClean="0"/>
              <a:t> on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workshop</a:t>
            </a:r>
            <a:r>
              <a:rPr lang="pl-PL" baseline="0" dirty="0" smtClean="0"/>
              <a:t> but we </a:t>
            </a:r>
            <a:r>
              <a:rPr lang="pl-PL" baseline="0" dirty="0" err="1" smtClean="0"/>
              <a:t>deside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should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know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Activity life </a:t>
            </a:r>
            <a:r>
              <a:rPr lang="pl-PL" baseline="0" dirty="0" err="1" smtClean="0"/>
              <a:t>cycle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manage</a:t>
            </a:r>
            <a:r>
              <a:rPr lang="pl-PL" baseline="0" dirty="0" smtClean="0"/>
              <a:t> by Android System. </a:t>
            </a:r>
            <a:r>
              <a:rPr lang="pl-PL" baseline="0" dirty="0" err="1" smtClean="0"/>
              <a:t>So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handle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important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methods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</a:t>
            </a:r>
            <a:r>
              <a:rPr lang="pl-PL" dirty="0" err="1" smtClean="0"/>
              <a:t>will</a:t>
            </a:r>
            <a:r>
              <a:rPr lang="pl-PL" dirty="0" smtClean="0"/>
              <a:t> open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eclipse</a:t>
            </a:r>
            <a:r>
              <a:rPr lang="pl-PL" baseline="0" dirty="0" smtClean="0"/>
              <a:t> and show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layout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add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items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whayt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differents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beetween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layuts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etc.</a:t>
            </a:r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One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378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issue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enter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exchange </a:t>
            </a:r>
            <a:r>
              <a:rPr lang="pl-PL" baseline="0" dirty="0" err="1" smtClean="0"/>
              <a:t>rate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Now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fix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.</a:t>
            </a:r>
            <a:br>
              <a:rPr lang="pl-PL" baseline="0" dirty="0" smtClean="0"/>
            </a:br>
            <a:r>
              <a:rPr lang="pl-PL" baseline="0" dirty="0" smtClean="0"/>
              <a:t>In android </a:t>
            </a:r>
            <a:r>
              <a:rPr lang="pl-PL" baseline="0" dirty="0" err="1" smtClean="0"/>
              <a:t>there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3 </a:t>
            </a:r>
            <a:r>
              <a:rPr lang="pl-PL" baseline="0" dirty="0" err="1" smtClean="0"/>
              <a:t>say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saving</a:t>
            </a:r>
            <a:r>
              <a:rPr lang="pl-PL" baseline="0" dirty="0" smtClean="0"/>
              <a:t> data for </a:t>
            </a:r>
            <a:r>
              <a:rPr lang="pl-PL" baseline="0" dirty="0" err="1" smtClean="0"/>
              <a:t>application</a:t>
            </a:r>
            <a:r>
              <a:rPr lang="pl-PL" baseline="0" dirty="0" smtClean="0"/>
              <a:t>:</a:t>
            </a:r>
            <a:br>
              <a:rPr lang="pl-PL" baseline="0" dirty="0" smtClean="0"/>
            </a:br>
            <a:r>
              <a:rPr lang="pl-PL" baseline="0" dirty="0" smtClean="0"/>
              <a:t>-&gt; </a:t>
            </a:r>
            <a:r>
              <a:rPr lang="pl-PL" baseline="0" dirty="0" err="1" smtClean="0"/>
              <a:t>Shared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Prefferenced</a:t>
            </a:r>
            <a:r>
              <a:rPr lang="pl-PL" baseline="0" dirty="0" smtClean="0"/>
              <a:t> </a:t>
            </a:r>
          </a:p>
          <a:p>
            <a:r>
              <a:rPr lang="pl-PL" baseline="0" dirty="0" smtClean="0"/>
              <a:t>-&gt; </a:t>
            </a:r>
            <a:r>
              <a:rPr lang="pl-PL" baseline="0" dirty="0" err="1" smtClean="0"/>
              <a:t>Storages</a:t>
            </a:r>
            <a:endParaRPr lang="pl-PL" baseline="0" dirty="0" smtClean="0"/>
          </a:p>
          <a:p>
            <a:r>
              <a:rPr lang="pl-PL" baseline="0" dirty="0" smtClean="0"/>
              <a:t>-&gt; SQL </a:t>
            </a:r>
            <a:r>
              <a:rPr lang="pl-PL" baseline="0" dirty="0" err="1" smtClean="0"/>
              <a:t>database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212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TODO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14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As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probalby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know</a:t>
            </a:r>
            <a:r>
              <a:rPr lang="pl-PL" baseline="0" dirty="0" smtClean="0"/>
              <a:t> the Android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the most popular mobile platform.</a:t>
            </a:r>
          </a:p>
          <a:p>
            <a:r>
              <a:rPr lang="pl-PL" baseline="0" dirty="0" smtClean="0"/>
              <a:t>It was </a:t>
            </a:r>
            <a:r>
              <a:rPr lang="pl-PL" baseline="0" dirty="0" err="1" smtClean="0"/>
              <a:t>invented</a:t>
            </a:r>
            <a:r>
              <a:rPr lang="pl-PL" baseline="0" dirty="0" smtClean="0"/>
              <a:t> in 2003 by Android Inc. the </a:t>
            </a:r>
            <a:r>
              <a:rPr lang="pl-PL" baseline="0" dirty="0" err="1" smtClean="0"/>
              <a:t>google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both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in 2005 and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history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begin</a:t>
            </a:r>
            <a:r>
              <a:rPr lang="pl-PL" baseline="0" dirty="0" smtClean="0"/>
              <a:t> in 2007 </a:t>
            </a:r>
            <a:r>
              <a:rPr lang="pl-PL" baseline="0" dirty="0" err="1" smtClean="0"/>
              <a:t>when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first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release</a:t>
            </a:r>
            <a:r>
              <a:rPr lang="pl-PL" baseline="0" dirty="0" smtClean="0"/>
              <a:t> was </a:t>
            </a:r>
            <a:r>
              <a:rPr lang="pl-PL" baseline="0" dirty="0" err="1" smtClean="0"/>
              <a:t>made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During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years</a:t>
            </a:r>
            <a:r>
              <a:rPr lang="pl-PL" baseline="0" dirty="0" smtClean="0"/>
              <a:t> the android </a:t>
            </a:r>
            <a:r>
              <a:rPr lang="pl-PL" baseline="0" dirty="0" err="1" smtClean="0"/>
              <a:t>become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popiular</a:t>
            </a:r>
            <a:r>
              <a:rPr lang="pl-PL" baseline="0" dirty="0" smtClean="0"/>
              <a:t>. Right </a:t>
            </a:r>
            <a:r>
              <a:rPr lang="pl-PL" baseline="0" dirty="0" err="1" smtClean="0"/>
              <a:t>now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500 </a:t>
            </a:r>
            <a:r>
              <a:rPr lang="pl-PL" baseline="0" dirty="0" err="1" smtClean="0"/>
              <a:t>milions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active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deices</a:t>
            </a:r>
            <a:r>
              <a:rPr lang="pl-PL" baseline="0" dirty="0" smtClean="0"/>
              <a:t> in 2012 with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platform.</a:t>
            </a:r>
          </a:p>
          <a:p>
            <a:r>
              <a:rPr lang="pl-PL" baseline="0" dirty="0" smtClean="0"/>
              <a:t>Android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based</a:t>
            </a:r>
            <a:r>
              <a:rPr lang="pl-PL" baseline="0" dirty="0" smtClean="0"/>
              <a:t> on open-</a:t>
            </a:r>
            <a:r>
              <a:rPr lang="pl-PL" baseline="0" dirty="0" err="1" smtClean="0"/>
              <a:t>source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linus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operating</a:t>
            </a:r>
            <a:r>
              <a:rPr lang="pl-PL" baseline="0" dirty="0" smtClean="0"/>
              <a:t> system. </a:t>
            </a:r>
          </a:p>
          <a:p>
            <a:r>
              <a:rPr lang="pl-PL" baseline="0" dirty="0" smtClean="0"/>
              <a:t>Android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very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powerfull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delepomnet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frameworks</a:t>
            </a:r>
            <a:r>
              <a:rPr lang="pl-PL" baseline="0" dirty="0" smtClean="0"/>
              <a:t>, and HUGE </a:t>
            </a:r>
            <a:r>
              <a:rPr lang="pl-PL" baseline="0" dirty="0" err="1" smtClean="0"/>
              <a:t>google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play</a:t>
            </a:r>
            <a:r>
              <a:rPr lang="pl-PL" baseline="0" dirty="0" smtClean="0"/>
              <a:t> (</a:t>
            </a:r>
            <a:r>
              <a:rPr lang="pl-PL" baseline="0" dirty="0" err="1" smtClean="0"/>
              <a:t>old</a:t>
            </a:r>
            <a:r>
              <a:rPr lang="pl-PL" baseline="0" dirty="0" smtClean="0"/>
              <a:t> market place), </a:t>
            </a:r>
            <a:r>
              <a:rPr lang="pl-PL" baseline="0" dirty="0" err="1" smtClean="0"/>
              <a:t>where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users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find</a:t>
            </a:r>
            <a:r>
              <a:rPr lang="pl-PL" baseline="0" dirty="0" smtClean="0"/>
              <a:t> a lot of </a:t>
            </a:r>
            <a:r>
              <a:rPr lang="pl-PL" baseline="0" dirty="0" err="1" smtClean="0"/>
              <a:t>many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interesting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applications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games</a:t>
            </a:r>
            <a:r>
              <a:rPr lang="pl-PL" baseline="0" dirty="0" smtClean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456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Only</a:t>
            </a:r>
            <a:r>
              <a:rPr lang="pl-PL" dirty="0" smtClean="0"/>
              <a:t> FYI!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59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35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Say</a:t>
            </a:r>
            <a:r>
              <a:rPr lang="pl-PL" dirty="0" smtClean="0"/>
              <a:t> </a:t>
            </a:r>
            <a:r>
              <a:rPr lang="pl-PL" dirty="0" err="1" smtClean="0"/>
              <a:t>something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doing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today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  <a:p>
            <a:r>
              <a:rPr lang="pl-PL" baseline="0" dirty="0" err="1" smtClean="0"/>
              <a:t>Today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would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like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write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whole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application</a:t>
            </a:r>
            <a:r>
              <a:rPr lang="pl-PL" baseline="0" dirty="0" smtClean="0"/>
              <a:t> from a </a:t>
            </a:r>
            <a:r>
              <a:rPr lang="pl-PL" baseline="0" dirty="0" err="1" smtClean="0"/>
              <a:t>struch</a:t>
            </a:r>
            <a:r>
              <a:rPr lang="pl-PL" baseline="0" dirty="0" smtClean="0"/>
              <a:t>! </a:t>
            </a:r>
            <a:r>
              <a:rPr lang="pl-PL" baseline="0" dirty="0" err="1" smtClean="0"/>
              <a:t>Yes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huge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challeg</a:t>
            </a:r>
            <a:r>
              <a:rPr lang="pl-PL" baseline="0" dirty="0" smtClean="0"/>
              <a:t> to do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short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, but we </a:t>
            </a:r>
            <a:r>
              <a:rPr lang="pl-PL" baseline="0" dirty="0" err="1" smtClean="0"/>
              <a:t>think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able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finish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write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main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functionality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  <a:p>
            <a:r>
              <a:rPr lang="pl-PL" baseline="0" dirty="0" err="1" smtClean="0"/>
              <a:t>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application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the </a:t>
            </a:r>
            <a:r>
              <a:rPr lang="pl-PL" baseline="0" dirty="0" err="1" smtClean="0"/>
              <a:t>conventer</a:t>
            </a:r>
            <a:r>
              <a:rPr lang="pl-PL" baseline="0" dirty="0" smtClean="0"/>
              <a:t> from PLN to EURO and vice versa.</a:t>
            </a:r>
          </a:p>
          <a:p>
            <a:r>
              <a:rPr lang="pl-PL" baseline="0" dirty="0" smtClean="0"/>
              <a:t>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movething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throe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functionality</a:t>
            </a:r>
            <a:r>
              <a:rPr lang="pl-PL" baseline="0" dirty="0" smtClean="0"/>
              <a:t> step by step, and </a:t>
            </a:r>
            <a:r>
              <a:rPr lang="pl-PL" baseline="0" dirty="0" err="1" smtClean="0"/>
              <a:t>adding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new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items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application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  <a:p>
            <a:r>
              <a:rPr lang="pl-PL" baseline="0" dirty="0" err="1" smtClean="0"/>
              <a:t>So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begin</a:t>
            </a:r>
            <a:r>
              <a:rPr lang="pl-PL" baseline="0" dirty="0" smtClean="0"/>
              <a:t>….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view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also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availbe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later</a:t>
            </a:r>
            <a:r>
              <a:rPr lang="pl-PL" baseline="0" dirty="0" smtClean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eclipse</a:t>
            </a:r>
            <a:r>
              <a:rPr lang="pl-PL" baseline="0" dirty="0" smtClean="0"/>
              <a:t> and show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new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start from </a:t>
            </a:r>
            <a:r>
              <a:rPr lang="pl-PL" baseline="0" dirty="0" err="1" smtClean="0"/>
              <a:t>begining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So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own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Now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show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do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eclipse</a:t>
            </a:r>
            <a:r>
              <a:rPr lang="pl-PL" baseline="0" dirty="0" smtClean="0"/>
              <a:t> IDE.</a:t>
            </a:r>
          </a:p>
          <a:p>
            <a:endParaRPr lang="pl-PL" baseline="0" dirty="0" smtClean="0"/>
          </a:p>
          <a:p>
            <a:r>
              <a:rPr lang="pl-PL" baseline="0" dirty="0" smtClean="0"/>
              <a:t>File-&gt;New Android Project-&gt; </a:t>
            </a:r>
            <a:br>
              <a:rPr lang="pl-PL" baseline="0" dirty="0" smtClean="0"/>
            </a:br>
            <a:r>
              <a:rPr lang="pl-PL" baseline="0" dirty="0" err="1" smtClean="0"/>
              <a:t>Enter</a:t>
            </a:r>
            <a:r>
              <a:rPr lang="pl-PL" baseline="0" dirty="0" smtClean="0"/>
              <a:t> Application </a:t>
            </a:r>
            <a:r>
              <a:rPr lang="pl-PL" baseline="0" dirty="0" err="1" smtClean="0"/>
              <a:t>name</a:t>
            </a:r>
            <a:r>
              <a:rPr lang="pl-PL" baseline="0" dirty="0" smtClean="0"/>
              <a:t>: „Best Converter”</a:t>
            </a:r>
          </a:p>
          <a:p>
            <a:r>
              <a:rPr lang="pl-PL" baseline="0" dirty="0" err="1" smtClean="0"/>
              <a:t>Enter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name</a:t>
            </a:r>
            <a:r>
              <a:rPr lang="pl-PL" baseline="0" dirty="0" smtClean="0"/>
              <a:t>: „</a:t>
            </a:r>
            <a:r>
              <a:rPr lang="pl-PL" baseline="0" dirty="0" err="1" smtClean="0"/>
              <a:t>BestConventer</a:t>
            </a:r>
            <a:r>
              <a:rPr lang="pl-PL" baseline="0" dirty="0" smtClean="0"/>
              <a:t>” (NO SPACES!)</a:t>
            </a:r>
          </a:p>
          <a:p>
            <a:r>
              <a:rPr lang="pl-PL" baseline="0" dirty="0" err="1" smtClean="0"/>
              <a:t>Enter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package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name</a:t>
            </a:r>
            <a:r>
              <a:rPr lang="pl-PL" baseline="0" dirty="0" smtClean="0"/>
              <a:t>: „</a:t>
            </a:r>
            <a:r>
              <a:rPr lang="pl-PL" baseline="0" dirty="0" err="1" smtClean="0"/>
              <a:t>pl.best.conventer</a:t>
            </a:r>
            <a:r>
              <a:rPr lang="pl-PL" baseline="0" dirty="0" smtClean="0"/>
              <a:t>”</a:t>
            </a:r>
          </a:p>
          <a:p>
            <a:r>
              <a:rPr lang="pl-PL" baseline="0" dirty="0" err="1" smtClean="0"/>
              <a:t>Please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package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convention</a:t>
            </a:r>
            <a:r>
              <a:rPr lang="pl-PL" baseline="0" dirty="0" smtClean="0"/>
              <a:t>:</a:t>
            </a:r>
          </a:p>
          <a:p>
            <a:r>
              <a:rPr lang="pl-PL" baseline="0" dirty="0" smtClean="0"/>
              <a:t>{country </a:t>
            </a:r>
            <a:r>
              <a:rPr lang="pl-PL" baseline="0" dirty="0" err="1" smtClean="0"/>
              <a:t>short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like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uk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pl</a:t>
            </a:r>
            <a:r>
              <a:rPr lang="pl-PL" baseline="0" dirty="0" smtClean="0"/>
              <a:t>, de,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etc</a:t>
            </a:r>
            <a:r>
              <a:rPr lang="pl-PL" baseline="0" dirty="0" smtClean="0"/>
              <a:t>}. (</a:t>
            </a:r>
            <a:r>
              <a:rPr lang="pl-PL" baseline="0" dirty="0" err="1" smtClean="0"/>
              <a:t>dot</a:t>
            </a:r>
            <a:r>
              <a:rPr lang="pl-PL" baseline="0" dirty="0" smtClean="0"/>
              <a:t>). {</a:t>
            </a:r>
            <a:r>
              <a:rPr lang="pl-PL" baseline="0" dirty="0" err="1" smtClean="0"/>
              <a:t>your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name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surname</a:t>
            </a:r>
            <a:r>
              <a:rPr lang="pl-PL" baseline="0" dirty="0" smtClean="0"/>
              <a:t>} (</a:t>
            </a:r>
            <a:r>
              <a:rPr lang="pl-PL" baseline="0" dirty="0" err="1" smtClean="0"/>
              <a:t>dot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bettwen</a:t>
            </a:r>
            <a:r>
              <a:rPr lang="pl-PL" baseline="0" dirty="0" smtClean="0"/>
              <a:t>) and (</a:t>
            </a:r>
            <a:r>
              <a:rPr lang="pl-PL" baseline="0" dirty="0" err="1" smtClean="0"/>
              <a:t>dot</a:t>
            </a:r>
            <a:r>
              <a:rPr lang="pl-PL" baseline="0" dirty="0" smtClean="0"/>
              <a:t>) {</a:t>
            </a:r>
            <a:r>
              <a:rPr lang="pl-PL" baseline="0" dirty="0" err="1" smtClean="0"/>
              <a:t>application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name</a:t>
            </a:r>
            <a:r>
              <a:rPr lang="pl-PL" baseline="0" dirty="0" smtClean="0"/>
              <a:t>}</a:t>
            </a:r>
          </a:p>
          <a:p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the most </a:t>
            </a:r>
            <a:r>
              <a:rPr lang="pl-PL" baseline="0" dirty="0" err="1" smtClean="0"/>
              <a:t>important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thing</a:t>
            </a:r>
            <a:r>
              <a:rPr lang="pl-PL" baseline="0" dirty="0" smtClean="0"/>
              <a:t>. Application in </a:t>
            </a:r>
            <a:r>
              <a:rPr lang="pl-PL" baseline="0" dirty="0" err="1" smtClean="0"/>
              <a:t>google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play</a:t>
            </a:r>
            <a:r>
              <a:rPr lang="pl-PL" baseline="0" dirty="0" smtClean="0"/>
              <a:t> and in </a:t>
            </a:r>
            <a:r>
              <a:rPr lang="pl-PL" baseline="0" dirty="0" err="1" smtClean="0"/>
              <a:t>device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see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name</a:t>
            </a:r>
            <a:r>
              <a:rPr lang="pl-PL" baseline="0" dirty="0" smtClean="0"/>
              <a:t>!</a:t>
            </a:r>
          </a:p>
          <a:p>
            <a:endParaRPr lang="pl-PL" baseline="0" dirty="0" smtClean="0"/>
          </a:p>
          <a:p>
            <a:endParaRPr lang="pl-PL" baseline="0" dirty="0" smtClean="0"/>
          </a:p>
          <a:p>
            <a:r>
              <a:rPr lang="pl-PL" baseline="0" dirty="0" err="1" smtClean="0"/>
              <a:t>Configure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luncher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icon</a:t>
            </a:r>
            <a:endParaRPr lang="pl-PL" baseline="0" dirty="0" smtClean="0"/>
          </a:p>
          <a:p>
            <a:endParaRPr lang="pl-PL" baseline="0" dirty="0" smtClean="0"/>
          </a:p>
          <a:p>
            <a:r>
              <a:rPr lang="pl-PL" baseline="0" dirty="0" err="1" smtClean="0"/>
              <a:t>Create</a:t>
            </a:r>
            <a:r>
              <a:rPr lang="pl-PL" baseline="0" dirty="0" smtClean="0"/>
              <a:t> blank </a:t>
            </a:r>
            <a:r>
              <a:rPr lang="pl-PL" baseline="0" dirty="0" err="1" smtClean="0"/>
              <a:t>activity</a:t>
            </a:r>
            <a:endParaRPr lang="pl-PL" baseline="0" dirty="0" smtClean="0"/>
          </a:p>
          <a:p>
            <a:endParaRPr lang="pl-PL" baseline="0" dirty="0" smtClean="0"/>
          </a:p>
          <a:p>
            <a:r>
              <a:rPr lang="pl-PL" baseline="0" dirty="0" smtClean="0"/>
              <a:t>Set </a:t>
            </a:r>
            <a:r>
              <a:rPr lang="pl-PL" baseline="0" dirty="0" err="1" smtClean="0"/>
              <a:t>activity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name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layout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name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Please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look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insite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created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There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important</a:t>
            </a:r>
            <a:r>
              <a:rPr lang="pl-PL" baseline="0" dirty="0" smtClean="0"/>
              <a:t> folder and file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know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little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them</a:t>
            </a:r>
            <a:r>
              <a:rPr lang="pl-PL" baseline="0" dirty="0" smtClean="0"/>
              <a:t>:</a:t>
            </a:r>
          </a:p>
          <a:p>
            <a:r>
              <a:rPr lang="pl-PL" baseline="0" dirty="0" err="1" smtClean="0"/>
              <a:t>Src</a:t>
            </a:r>
            <a:r>
              <a:rPr lang="pl-PL" baseline="0" dirty="0" smtClean="0"/>
              <a:t> -&gt; </a:t>
            </a:r>
            <a:r>
              <a:rPr lang="pl-PL" baseline="0" dirty="0" err="1" smtClean="0"/>
              <a:t>soruce</a:t>
            </a:r>
            <a:r>
              <a:rPr lang="pl-PL" baseline="0" dirty="0" smtClean="0"/>
              <a:t> folder – </a:t>
            </a:r>
            <a:r>
              <a:rPr lang="pl-PL" baseline="0" dirty="0" err="1" smtClean="0"/>
              <a:t>contains</a:t>
            </a:r>
            <a:r>
              <a:rPr lang="pl-PL" baseline="0" dirty="0" smtClean="0"/>
              <a:t> Java </a:t>
            </a:r>
            <a:r>
              <a:rPr lang="pl-PL" baseline="0" dirty="0" err="1" smtClean="0"/>
              <a:t>Places</a:t>
            </a:r>
            <a:r>
              <a:rPr lang="pl-PL" baseline="0" dirty="0" smtClean="0"/>
              <a:t> (</a:t>
            </a:r>
            <a:r>
              <a:rPr lang="pl-PL" baseline="0" dirty="0" err="1" smtClean="0"/>
              <a:t>Your</a:t>
            </a:r>
            <a:r>
              <a:rPr lang="pl-PL" baseline="0" dirty="0" smtClean="0"/>
              <a:t> Java </a:t>
            </a:r>
            <a:r>
              <a:rPr lang="pl-PL" baseline="0" dirty="0" err="1" smtClean="0"/>
              <a:t>classes</a:t>
            </a:r>
            <a:r>
              <a:rPr lang="pl-PL" baseline="0" dirty="0" smtClean="0"/>
              <a:t> / </a:t>
            </a:r>
            <a:r>
              <a:rPr lang="pl-PL" baseline="0" dirty="0" err="1" smtClean="0"/>
              <a:t>code</a:t>
            </a:r>
            <a:r>
              <a:rPr lang="pl-PL" baseline="0" dirty="0" smtClean="0"/>
              <a:t> )</a:t>
            </a:r>
          </a:p>
          <a:p>
            <a:r>
              <a:rPr lang="pl-PL" baseline="0" dirty="0" smtClean="0"/>
              <a:t>Gen –&gt; </a:t>
            </a:r>
            <a:r>
              <a:rPr lang="pl-PL" baseline="0" dirty="0" err="1" smtClean="0"/>
              <a:t>Containt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generated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andorid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sdk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building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tool</a:t>
            </a:r>
            <a:r>
              <a:rPr lang="pl-PL" baseline="0" dirty="0" smtClean="0"/>
              <a:t> R.java </a:t>
            </a:r>
            <a:r>
              <a:rPr lang="pl-PL" baseline="0" dirty="0" err="1" smtClean="0"/>
              <a:t>class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the list of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resources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names</a:t>
            </a:r>
            <a:endParaRPr lang="pl-PL" baseline="0" dirty="0" smtClean="0"/>
          </a:p>
          <a:p>
            <a:r>
              <a:rPr lang="pl-PL" baseline="0" dirty="0" smtClean="0"/>
              <a:t>Bin -&gt; </a:t>
            </a:r>
            <a:r>
              <a:rPr lang="pl-PL" baseline="0" dirty="0" err="1" smtClean="0"/>
              <a:t>Containt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compiled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java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classes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class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also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containt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compiled</a:t>
            </a:r>
            <a:r>
              <a:rPr lang="pl-PL" baseline="0" dirty="0" smtClean="0"/>
              <a:t> manifest and </a:t>
            </a:r>
            <a:r>
              <a:rPr lang="pl-PL" baseline="0" dirty="0" err="1" smtClean="0"/>
              <a:t>dax</a:t>
            </a:r>
            <a:r>
              <a:rPr lang="pl-PL" baseline="0" dirty="0" smtClean="0"/>
              <a:t> format </a:t>
            </a:r>
            <a:r>
              <a:rPr lang="pl-PL" baseline="0" dirty="0" err="1" smtClean="0"/>
              <a:t>classes</a:t>
            </a:r>
            <a:r>
              <a:rPr lang="pl-PL" baseline="0" dirty="0" smtClean="0"/>
              <a:t>.</a:t>
            </a:r>
          </a:p>
          <a:p>
            <a:r>
              <a:rPr lang="pl-PL" dirty="0" err="1" smtClean="0"/>
              <a:t>Assert</a:t>
            </a:r>
            <a:r>
              <a:rPr lang="pl-PL" dirty="0" smtClean="0"/>
              <a:t> -&gt;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html</a:t>
            </a:r>
            <a:r>
              <a:rPr lang="pl-PL" dirty="0" smtClean="0"/>
              <a:t> do be </a:t>
            </a:r>
            <a:r>
              <a:rPr lang="pl-PL" dirty="0" err="1" smtClean="0"/>
              <a:t>dispalyed</a:t>
            </a:r>
            <a:r>
              <a:rPr lang="pl-PL" dirty="0" smtClean="0"/>
              <a:t> in </a:t>
            </a:r>
            <a:r>
              <a:rPr lang="pl-PL" dirty="0" err="1" smtClean="0"/>
              <a:t>applciation</a:t>
            </a:r>
            <a:endParaRPr lang="pl-PL" dirty="0" smtClean="0"/>
          </a:p>
          <a:p>
            <a:r>
              <a:rPr lang="pl-PL" dirty="0" smtClean="0"/>
              <a:t>Res</a:t>
            </a:r>
            <a:r>
              <a:rPr lang="pl-PL" baseline="0" dirty="0" smtClean="0"/>
              <a:t> -&gt; </a:t>
            </a:r>
            <a:r>
              <a:rPr lang="pl-PL" baseline="0" dirty="0" err="1" smtClean="0"/>
              <a:t>contains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resources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-  </a:t>
            </a:r>
            <a:r>
              <a:rPr lang="pl-PL" baseline="0" dirty="0" err="1" smtClean="0"/>
              <a:t>drawable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layouts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values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raw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(most in </a:t>
            </a:r>
            <a:r>
              <a:rPr lang="pl-PL" baseline="0" dirty="0" err="1" smtClean="0"/>
              <a:t>xml</a:t>
            </a:r>
            <a:r>
              <a:rPr lang="pl-PL" baseline="0" dirty="0" smtClean="0"/>
              <a:t> format)</a:t>
            </a:r>
          </a:p>
          <a:p>
            <a:r>
              <a:rPr lang="pl-PL" baseline="0" dirty="0" err="1" smtClean="0"/>
              <a:t>Libs</a:t>
            </a:r>
            <a:r>
              <a:rPr lang="pl-PL" baseline="0" dirty="0" smtClean="0"/>
              <a:t> -&gt; </a:t>
            </a:r>
            <a:r>
              <a:rPr lang="pl-PL" baseline="0" dirty="0" err="1" smtClean="0"/>
              <a:t>containt</a:t>
            </a:r>
            <a:r>
              <a:rPr lang="pl-PL" baseline="0" dirty="0" smtClean="0"/>
              <a:t> jar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compiled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application</a:t>
            </a:r>
            <a:endParaRPr lang="pl-PL" baseline="0" dirty="0" smtClean="0"/>
          </a:p>
          <a:p>
            <a:r>
              <a:rPr lang="pl-PL" baseline="0" dirty="0" smtClean="0"/>
              <a:t>Manifest -&gt; the </a:t>
            </a:r>
            <a:r>
              <a:rPr lang="pl-PL" baseline="0" dirty="0" err="1" smtClean="0"/>
              <a:t>main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application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configuration</a:t>
            </a:r>
            <a:r>
              <a:rPr lang="pl-PL" baseline="0" dirty="0" smtClean="0"/>
              <a:t> file.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the </a:t>
            </a:r>
            <a:r>
              <a:rPr lang="pl-PL" dirty="0" err="1" smtClean="0"/>
              <a:t>base</a:t>
            </a:r>
            <a:r>
              <a:rPr lang="pl-PL" dirty="0" smtClean="0"/>
              <a:t> design of </a:t>
            </a:r>
            <a:r>
              <a:rPr lang="pl-PL" dirty="0" err="1" smtClean="0"/>
              <a:t>items</a:t>
            </a:r>
            <a:r>
              <a:rPr lang="pl-PL" dirty="0" smtClean="0"/>
              <a:t> on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screen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several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layouts</a:t>
            </a:r>
            <a:r>
              <a:rPr lang="pl-PL" dirty="0" smtClean="0"/>
              <a:t>: </a:t>
            </a:r>
            <a:r>
              <a:rPr lang="pl-PL" dirty="0" err="1" smtClean="0"/>
              <a:t>Group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View</a:t>
            </a:r>
            <a:r>
              <a:rPr lang="pl-PL" baseline="0" dirty="0" smtClean="0"/>
              <a:t> (</a:t>
            </a:r>
            <a:r>
              <a:rPr lang="pl-PL" baseline="0" dirty="0" err="1" smtClean="0"/>
              <a:t>type</a:t>
            </a:r>
            <a:r>
              <a:rPr lang="pl-PL" baseline="0" dirty="0" smtClean="0"/>
              <a:t>)</a:t>
            </a:r>
          </a:p>
          <a:p>
            <a:r>
              <a:rPr lang="pl-PL" baseline="0" dirty="0" err="1" smtClean="0"/>
              <a:t>Linear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Realive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Abstract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Frame</a:t>
            </a:r>
            <a:r>
              <a:rPr lang="pl-PL" baseline="0" dirty="0" smtClean="0"/>
              <a:t>, List, </a:t>
            </a:r>
            <a:r>
              <a:rPr lang="pl-PL" baseline="0" dirty="0" err="1" smtClean="0"/>
              <a:t>Grid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Scroll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etc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48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FP</a:t>
            </a:r>
            <a:r>
              <a:rPr lang="pl-PL" b="1" baseline="0" dirty="0" smtClean="0">
                <a:solidFill>
                  <a:srgbClr val="F7941E"/>
                </a:solidFill>
              </a:rPr>
              <a:t> Mobile </a:t>
            </a:r>
            <a:r>
              <a:rPr lang="pl-PL" b="1" baseline="0" dirty="0" err="1" smtClean="0">
                <a:solidFill>
                  <a:srgbClr val="F7941E"/>
                </a:solidFill>
              </a:rPr>
              <a:t>Division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413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11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7134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4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9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BEST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Android Workshop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Central</a:t>
            </a:r>
            <a:r>
              <a:rPr lang="pl-PL" sz="1200" b="1" baseline="0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 Mobile Team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 |  </a:t>
            </a:r>
            <a:r>
              <a:rPr lang="pl-PL" dirty="0" smtClean="0"/>
              <a:t>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General project structure of Android application</a:t>
            </a:r>
          </a:p>
          <a:p>
            <a:r>
              <a:rPr lang="pl-PL" dirty="0" smtClean="0"/>
              <a:t>/src</a:t>
            </a:r>
          </a:p>
          <a:p>
            <a:r>
              <a:rPr lang="pl-PL" dirty="0" smtClean="0"/>
              <a:t>/bin</a:t>
            </a:r>
          </a:p>
          <a:p>
            <a:r>
              <a:rPr lang="pl-PL" dirty="0" smtClean="0"/>
              <a:t>/gen</a:t>
            </a:r>
          </a:p>
          <a:p>
            <a:pPr lvl="1"/>
            <a:r>
              <a:rPr lang="pl-PL" dirty="0" smtClean="0"/>
              <a:t>R.java</a:t>
            </a:r>
          </a:p>
          <a:p>
            <a:r>
              <a:rPr lang="pl-PL" dirty="0" smtClean="0"/>
              <a:t>/assets</a:t>
            </a:r>
          </a:p>
          <a:p>
            <a:r>
              <a:rPr lang="pl-PL" dirty="0" smtClean="0"/>
              <a:t>/res</a:t>
            </a:r>
          </a:p>
          <a:p>
            <a:pPr lvl="1"/>
            <a:r>
              <a:rPr lang="pl-PL" dirty="0" smtClean="0"/>
              <a:t>/drawable</a:t>
            </a:r>
          </a:p>
          <a:p>
            <a:pPr lvl="1"/>
            <a:r>
              <a:rPr lang="pl-PL" dirty="0" smtClean="0"/>
              <a:t>/layout</a:t>
            </a:r>
          </a:p>
          <a:p>
            <a:pPr lvl="1"/>
            <a:r>
              <a:rPr lang="pl-PL" dirty="0" smtClean="0"/>
              <a:t>/values</a:t>
            </a:r>
          </a:p>
          <a:p>
            <a:r>
              <a:rPr lang="pl-PL" dirty="0" smtClean="0"/>
              <a:t>/libs</a:t>
            </a:r>
          </a:p>
          <a:p>
            <a:r>
              <a:rPr lang="pl-PL" dirty="0" smtClean="0"/>
              <a:t>AndroidManifest.xml</a:t>
            </a:r>
          </a:p>
          <a:p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3242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4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The AndroidManifest.xml file</a:t>
            </a:r>
          </a:p>
          <a:p>
            <a:pPr marL="0" indent="0">
              <a:buNone/>
            </a:pPr>
            <a:r>
              <a:rPr lang="en-US" sz="2000" b="0" dirty="0"/>
              <a:t>Every application must have an AndroidManifest.xml file (with precisely that name) in its root directory. The manifest presents essential information about the </a:t>
            </a:r>
            <a:r>
              <a:rPr lang="en-US" sz="2000" b="0" dirty="0" smtClean="0"/>
              <a:t>application</a:t>
            </a:r>
            <a:r>
              <a:rPr lang="pl-PL" sz="2000" b="0" dirty="0" smtClean="0"/>
              <a:t>.</a:t>
            </a:r>
          </a:p>
          <a:p>
            <a:pPr marL="0" indent="0">
              <a:buNone/>
            </a:pPr>
            <a:endParaRPr lang="pl-PL" sz="2000" b="0" dirty="0" smtClean="0"/>
          </a:p>
          <a:p>
            <a:pPr marL="0" indent="0">
              <a:buNone/>
            </a:pPr>
            <a:r>
              <a:rPr lang="pl-PL" b="0" dirty="0" smtClean="0"/>
              <a:t>Among other things, the manifest does the following:</a:t>
            </a:r>
          </a:p>
          <a:p>
            <a:r>
              <a:rPr lang="pl-PL" sz="2000" b="0" dirty="0" smtClean="0"/>
              <a:t>Names Java package</a:t>
            </a:r>
          </a:p>
          <a:p>
            <a:r>
              <a:rPr lang="pl-PL" sz="2000" b="0" dirty="0" smtClean="0"/>
              <a:t>Describes components of the application (activities, services, broadcast receivers, content providers, etc.)</a:t>
            </a:r>
          </a:p>
          <a:p>
            <a:r>
              <a:rPr lang="pl-PL" sz="2000" b="0" dirty="0" smtClean="0"/>
              <a:t>Declares permission to access protected parts of Android API</a:t>
            </a:r>
          </a:p>
          <a:p>
            <a:r>
              <a:rPr lang="pl-PL" sz="2000" b="0" dirty="0" smtClean="0"/>
              <a:t>Declares minimum level of Android API</a:t>
            </a:r>
          </a:p>
          <a:p>
            <a:r>
              <a:rPr lang="pl-PL" sz="2000" b="0" dirty="0" smtClean="0"/>
              <a:t>etc.</a:t>
            </a:r>
            <a:endParaRPr lang="pl-PL" sz="20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Basic Layouts</a:t>
            </a:r>
          </a:p>
          <a:p>
            <a:r>
              <a:rPr lang="pl-PL" dirty="0" smtClean="0"/>
              <a:t>Linear Layout</a:t>
            </a:r>
          </a:p>
          <a:p>
            <a:r>
              <a:rPr lang="pl-PL" dirty="0" smtClean="0"/>
              <a:t>Relative Layout</a:t>
            </a:r>
          </a:p>
          <a:p>
            <a:r>
              <a:rPr lang="pl-PL" dirty="0" smtClean="0"/>
              <a:t>List View</a:t>
            </a:r>
          </a:p>
          <a:p>
            <a:r>
              <a:rPr lang="pl-PL" dirty="0" smtClean="0"/>
              <a:t>Grid View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1124744"/>
            <a:ext cx="19050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developer.android.com/images/ui/grid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2780928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android.com/images/ui/list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12405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509120"/>
            <a:ext cx="5107443" cy="20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Linear Layout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LinearLayout</a:t>
            </a:r>
            <a:r>
              <a:rPr lang="en-US" dirty="0"/>
              <a:t> is a view group that aligns all children in a single direction, vertically or horizontally. You can specify the layout direction with the </a:t>
            </a:r>
            <a:r>
              <a:rPr lang="en-US" dirty="0" err="1"/>
              <a:t>android:orientation</a:t>
            </a:r>
            <a:r>
              <a:rPr lang="en-US" dirty="0"/>
              <a:t> attribute.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7" y="3573016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Relative Layout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RelativeLayout</a:t>
            </a:r>
            <a:r>
              <a:rPr lang="en-US" dirty="0"/>
              <a:t> is a view group that displays child views in relative positions. The position of each view can be specified as relative to sibling elements (such as to the left-of or below another view) or in positions relative to the parent </a:t>
            </a:r>
            <a:r>
              <a:rPr lang="en-US" dirty="0" err="1"/>
              <a:t>RelativeLayout</a:t>
            </a:r>
            <a:r>
              <a:rPr lang="en-US" dirty="0"/>
              <a:t> area (such as aligned to the bottom, left of center).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3"/>
            <a:ext cx="3028896" cy="223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Basic Views</a:t>
            </a:r>
          </a:p>
          <a:p>
            <a:r>
              <a:rPr lang="pl-PL" dirty="0" smtClean="0"/>
              <a:t>TextView</a:t>
            </a:r>
          </a:p>
          <a:p>
            <a:r>
              <a:rPr lang="pl-PL" dirty="0" smtClean="0"/>
              <a:t>EditText</a:t>
            </a:r>
          </a:p>
          <a:p>
            <a:r>
              <a:rPr lang="pl-PL" dirty="0" smtClean="0"/>
              <a:t>Button</a:t>
            </a:r>
          </a:p>
          <a:p>
            <a:r>
              <a:rPr lang="pl-PL" dirty="0" smtClean="0"/>
              <a:t>ImageView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Views are stored in *.xml files</a:t>
            </a:r>
          </a:p>
          <a:p>
            <a:pPr marL="0" indent="0">
              <a:buNone/>
            </a:pPr>
            <a:r>
              <a:rPr lang="pl-PL" dirty="0" smtClean="0"/>
              <a:t>Inside /res/layouts directory.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 descr="http://developer.android.com/images/ui/ui-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340768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  <a:endParaRPr lang="pl-PL" sz="5400" dirty="0" smtClean="0"/>
          </a:p>
          <a:p>
            <a:pPr marL="0" indent="0" algn="ctr">
              <a:buNone/>
            </a:pPr>
            <a:r>
              <a:rPr lang="pl-PL" sz="3600" dirty="0" err="1" smtClean="0"/>
              <a:t>Create</a:t>
            </a:r>
            <a:r>
              <a:rPr lang="pl-PL" sz="3600" dirty="0" smtClean="0"/>
              <a:t> the </a:t>
            </a:r>
            <a:r>
              <a:rPr lang="pl-PL" sz="3600" dirty="0" err="1" smtClean="0"/>
              <a:t>layout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20633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Description of the workshop task </a:t>
            </a:r>
          </a:p>
          <a:p>
            <a:pPr marL="0" indent="0">
              <a:buNone/>
            </a:pPr>
            <a:r>
              <a:rPr lang="pl-PL" dirty="0" smtClean="0"/>
              <a:t>and UI general mockup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 algn="just">
              <a:buNone/>
            </a:pPr>
            <a:r>
              <a:rPr lang="pl-PL" sz="2000" dirty="0" smtClean="0"/>
              <a:t>Write an application, which converts currency from PLN (Polish Złoty) to EUR (Euro) </a:t>
            </a:r>
          </a:p>
          <a:p>
            <a:pPr marL="0" indent="0" algn="just">
              <a:buNone/>
            </a:pPr>
            <a:r>
              <a:rPr lang="pl-PL" sz="2000" dirty="0" smtClean="0"/>
              <a:t>and backwards.</a:t>
            </a:r>
          </a:p>
          <a:p>
            <a:pPr marL="0" indent="0" algn="just">
              <a:buNone/>
            </a:pPr>
            <a:endParaRPr lang="pl-PL" sz="2000" dirty="0" smtClean="0"/>
          </a:p>
          <a:p>
            <a:pPr marL="0" indent="0" algn="just">
              <a:buNone/>
            </a:pPr>
            <a:r>
              <a:rPr lang="pl-PL" sz="2000" dirty="0" smtClean="0"/>
              <a:t>User should have to possibility to provide rate exchange manually. </a:t>
            </a:r>
          </a:p>
          <a:p>
            <a:pPr marL="0" indent="0" algn="just">
              <a:buNone/>
            </a:pPr>
            <a:endParaRPr lang="pl-PL" sz="2000" dirty="0" smtClean="0"/>
          </a:p>
          <a:p>
            <a:pPr marL="0" indent="0" algn="just">
              <a:buNone/>
            </a:pPr>
            <a:r>
              <a:rPr lang="pl-PL" sz="2000" dirty="0" smtClean="0"/>
              <a:t>In addition, application should be able to download current rate of exchange from the internet.</a:t>
            </a:r>
          </a:p>
          <a:p>
            <a:pPr marL="0" indent="0">
              <a:buNone/>
            </a:pP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18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60560" cy="47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Activity</a:t>
            </a:r>
          </a:p>
          <a:p>
            <a:r>
              <a:rPr lang="pl-PL" dirty="0" smtClean="0"/>
              <a:t>Single, focused thing, that user can do</a:t>
            </a:r>
          </a:p>
          <a:p>
            <a:r>
              <a:rPr lang="pl-PL" dirty="0" smtClean="0"/>
              <a:t>Each activity is a „single screen”</a:t>
            </a:r>
          </a:p>
          <a:p>
            <a:r>
              <a:rPr lang="pl-PL" dirty="0" smtClean="0"/>
              <a:t>Each activity has its own layout</a:t>
            </a:r>
          </a:p>
          <a:p>
            <a:r>
              <a:rPr lang="pl-PL" dirty="0" smtClean="0"/>
              <a:t>Must be defined in AndroidManifest</a:t>
            </a:r>
          </a:p>
          <a:p>
            <a:r>
              <a:rPr lang="pl-PL" dirty="0" smtClean="0"/>
              <a:t>Activity can be started by </a:t>
            </a:r>
            <a:r>
              <a:rPr lang="pl-PL" i="1" dirty="0" err="1" smtClean="0"/>
              <a:t>Intent</a:t>
            </a:r>
            <a:endParaRPr lang="pl-PL" i="1" dirty="0" smtClean="0"/>
          </a:p>
          <a:p>
            <a:r>
              <a:rPr lang="pl-PL" dirty="0" smtClean="0"/>
              <a:t>Activity has its lifecycle</a:t>
            </a:r>
          </a:p>
          <a:p>
            <a:pPr lvl="1"/>
            <a:r>
              <a:rPr lang="pl-PL" i="1" dirty="0" smtClean="0"/>
              <a:t>onCreate() &amp; </a:t>
            </a:r>
            <a:r>
              <a:rPr lang="pl-PL" i="1" dirty="0" err="1" smtClean="0"/>
              <a:t>onDestroy</a:t>
            </a:r>
            <a:r>
              <a:rPr lang="pl-PL" i="1" dirty="0" smtClean="0"/>
              <a:t>() </a:t>
            </a:r>
            <a:r>
              <a:rPr lang="pl-PL" dirty="0" err="1" smtClean="0"/>
              <a:t>events</a:t>
            </a:r>
            <a:endParaRPr lang="pl-PL" i="1" dirty="0" smtClean="0"/>
          </a:p>
          <a:p>
            <a:pPr lvl="1"/>
            <a:r>
              <a:rPr lang="pl-PL" i="1" dirty="0" smtClean="0"/>
              <a:t>onResume() &amp; </a:t>
            </a:r>
            <a:r>
              <a:rPr lang="pl-PL" i="1" dirty="0" err="1" smtClean="0"/>
              <a:t>onPause</a:t>
            </a:r>
            <a:r>
              <a:rPr lang="pl-PL" i="1" dirty="0" smtClean="0"/>
              <a:t>() </a:t>
            </a:r>
            <a:r>
              <a:rPr lang="pl-PL" dirty="0" err="1" smtClean="0"/>
              <a:t>events</a:t>
            </a:r>
            <a:endParaRPr lang="pl-PL" dirty="0" smtClean="0"/>
          </a:p>
          <a:p>
            <a:pPr lvl="1"/>
            <a:r>
              <a:rPr lang="pl-PL" i="1" dirty="0" err="1" smtClean="0"/>
              <a:t>onStart</a:t>
            </a:r>
            <a:r>
              <a:rPr lang="pl-PL" i="1" dirty="0" smtClean="0"/>
              <a:t>() &amp; </a:t>
            </a:r>
            <a:r>
              <a:rPr lang="pl-PL" i="1" dirty="0" err="1" smtClean="0"/>
              <a:t>onStop</a:t>
            </a:r>
            <a:r>
              <a:rPr lang="pl-PL" i="1" dirty="0" smtClean="0"/>
              <a:t>()</a:t>
            </a:r>
            <a:r>
              <a:rPr lang="pl-PL" dirty="0" smtClean="0"/>
              <a:t> </a:t>
            </a:r>
            <a:r>
              <a:rPr lang="pl-PL" dirty="0" err="1" smtClean="0"/>
              <a:t>events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92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19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4703"/>
            <a:ext cx="4752528" cy="61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112568" cy="5760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Activity </a:t>
            </a:r>
            <a:r>
              <a:rPr lang="pl-PL" dirty="0" err="1" smtClean="0"/>
              <a:t>Lifecycle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8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O Nas</a:t>
            </a:r>
            <a:endParaRPr lang="pl-PL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Mateusz Boś – </a:t>
            </a:r>
            <a:r>
              <a:rPr lang="pl-PL" dirty="0" smtClean="0"/>
              <a:t>Software Developer</a:t>
            </a:r>
          </a:p>
          <a:p>
            <a:r>
              <a:rPr lang="pl-PL" dirty="0" smtClean="0"/>
              <a:t>Michał Górski – Software Developer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O firmie</a:t>
            </a:r>
            <a:endParaRPr lang="pl-PL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l-PL" dirty="0" smtClean="0"/>
              <a:t>Future Processing </a:t>
            </a:r>
          </a:p>
          <a:p>
            <a:pPr marL="0" indent="0">
              <a:buNone/>
            </a:pPr>
            <a:r>
              <a:rPr lang="pl-PL" sz="1800" dirty="0" smtClean="0"/>
              <a:t>Company, which </a:t>
            </a:r>
            <a:r>
              <a:rPr lang="en-US" sz="1800" dirty="0" smtClean="0"/>
              <a:t>provides offshore</a:t>
            </a:r>
            <a:r>
              <a:rPr lang="pl-PL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software </a:t>
            </a:r>
            <a:r>
              <a:rPr lang="en-US" sz="1800" dirty="0"/>
              <a:t>development services </a:t>
            </a:r>
            <a:endParaRPr lang="pl-PL" sz="1800" dirty="0" smtClean="0"/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Western European companies seeking reliable </a:t>
            </a:r>
            <a:endParaRPr lang="pl-PL" sz="1800" dirty="0" smtClean="0"/>
          </a:p>
          <a:p>
            <a:pPr marL="0" indent="0">
              <a:buNone/>
            </a:pPr>
            <a:r>
              <a:rPr lang="en-US" sz="1800" dirty="0" smtClean="0"/>
              <a:t>long-term </a:t>
            </a:r>
            <a:r>
              <a:rPr lang="en-US" sz="1800" dirty="0"/>
              <a:t>partnerships.</a:t>
            </a: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AutoShape 2" descr="https://fpdev2.future-processing.com/Team/Handlers/PeopleFileDownloader.ashx?Size=150&amp;Filename=505m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208162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008362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664546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Interaction between activity and views - example</a:t>
            </a:r>
          </a:p>
          <a:p>
            <a:pPr marL="0" indent="0">
              <a:buNone/>
            </a:pPr>
            <a:r>
              <a:rPr lang="pl-PL" dirty="0" smtClean="0"/>
              <a:t>Source of /res/layout/activity_main.xml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600" dirty="0" err="1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"@+id/button1"</a:t>
            </a:r>
            <a:r>
              <a:rPr lang="en-US" sz="1600" i="1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dirty="0" smtClean="0"/>
              <a:t>Source of src/MainActivity.java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Button 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activity_main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(Button)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(R.id.</a:t>
            </a:r>
            <a:r>
              <a:rPr lang="en-US" sz="1600" i="1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i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.setOnClickListener(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{}});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4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  <a:endParaRPr lang="pl-PL" sz="5400" dirty="0" smtClean="0"/>
          </a:p>
          <a:p>
            <a:pPr marL="0" indent="0" algn="ctr">
              <a:buNone/>
            </a:pPr>
            <a:r>
              <a:rPr lang="pl-PL" sz="3600" dirty="0" smtClean="0"/>
              <a:t>Get </a:t>
            </a:r>
            <a:r>
              <a:rPr lang="pl-PL" sz="3600" dirty="0" err="1" smtClean="0"/>
              <a:t>all</a:t>
            </a:r>
            <a:r>
              <a:rPr lang="pl-PL" sz="3600" dirty="0" smtClean="0"/>
              <a:t> </a:t>
            </a:r>
            <a:r>
              <a:rPr lang="pl-PL" sz="3600" dirty="0" err="1" smtClean="0"/>
              <a:t>views</a:t>
            </a:r>
            <a:r>
              <a:rPr lang="pl-PL" sz="3600" dirty="0" smtClean="0"/>
              <a:t> from </a:t>
            </a:r>
            <a:r>
              <a:rPr lang="pl-PL" sz="3600" dirty="0" err="1" smtClean="0"/>
              <a:t>layout</a:t>
            </a:r>
            <a:r>
              <a:rPr lang="pl-PL" sz="3600" dirty="0" smtClean="0"/>
              <a:t> in Activity</a:t>
            </a:r>
          </a:p>
        </p:txBody>
      </p:sp>
    </p:spTree>
    <p:extLst>
      <p:ext uri="{BB962C8B-B14F-4D97-AF65-F5344CB8AC3E}">
        <p14:creationId xmlns:p14="http://schemas.microsoft.com/office/powerpoint/2010/main" val="24755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Description of the workshop task </a:t>
            </a:r>
          </a:p>
          <a:p>
            <a:pPr marL="0" indent="0">
              <a:buNone/>
            </a:pPr>
            <a:r>
              <a:rPr lang="pl-PL" dirty="0" smtClean="0"/>
              <a:t>and UI general mockup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 algn="just">
              <a:buNone/>
            </a:pPr>
            <a:r>
              <a:rPr lang="pl-PL" sz="2000" dirty="0" smtClean="0"/>
              <a:t>Write an application, which converts currency from PLN (Polish Złoty) to EUR (Euro) </a:t>
            </a:r>
          </a:p>
          <a:p>
            <a:pPr marL="0" indent="0" algn="just">
              <a:buNone/>
            </a:pPr>
            <a:r>
              <a:rPr lang="pl-PL" sz="2000" dirty="0" smtClean="0"/>
              <a:t>and backwards.</a:t>
            </a:r>
          </a:p>
          <a:p>
            <a:pPr marL="0" indent="0" algn="just">
              <a:buNone/>
            </a:pPr>
            <a:endParaRPr lang="pl-PL" sz="2000" dirty="0" smtClean="0"/>
          </a:p>
          <a:p>
            <a:pPr marL="0" indent="0" algn="just">
              <a:buNone/>
            </a:pPr>
            <a:r>
              <a:rPr lang="pl-PL" sz="2000" dirty="0" smtClean="0"/>
              <a:t>User should have to possibility to provide rate exchange manually. </a:t>
            </a:r>
          </a:p>
          <a:p>
            <a:pPr marL="0" indent="0" algn="just">
              <a:buNone/>
            </a:pPr>
            <a:endParaRPr lang="pl-PL" sz="2000" dirty="0" smtClean="0"/>
          </a:p>
          <a:p>
            <a:pPr marL="0" indent="0" algn="just">
              <a:buNone/>
            </a:pPr>
            <a:r>
              <a:rPr lang="pl-PL" sz="2000" dirty="0" smtClean="0"/>
              <a:t>In addition, application should be able to download current rate of exchange from the internet.</a:t>
            </a:r>
          </a:p>
          <a:p>
            <a:pPr marL="0" indent="0">
              <a:buNone/>
            </a:pP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Button and </a:t>
            </a:r>
            <a:r>
              <a:rPr lang="pl-PL" dirty="0" err="1" smtClean="0"/>
              <a:t>EditText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Each</a:t>
            </a:r>
            <a:r>
              <a:rPr lang="pl-PL" sz="2000" dirty="0" smtClean="0"/>
              <a:t> </a:t>
            </a:r>
            <a:r>
              <a:rPr lang="pl-PL" sz="2000" dirty="0" err="1" smtClean="0"/>
              <a:t>button</a:t>
            </a:r>
            <a:r>
              <a:rPr lang="pl-PL" sz="2000" dirty="0" smtClean="0"/>
              <a:t> </a:t>
            </a:r>
            <a:r>
              <a:rPr lang="pl-PL" sz="2000" dirty="0" err="1" smtClean="0"/>
              <a:t>has</a:t>
            </a:r>
            <a:r>
              <a:rPr lang="pl-PL" sz="2000" dirty="0" smtClean="0"/>
              <a:t> </a:t>
            </a:r>
            <a:r>
              <a:rPr lang="pl-PL" sz="2000" dirty="0" err="1" smtClean="0"/>
              <a:t>onClickListener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r>
              <a:rPr lang="pl-PL" sz="2000" dirty="0" err="1" smtClean="0"/>
              <a:t>EditText</a:t>
            </a:r>
            <a:r>
              <a:rPr lang="pl-PL" sz="2000" dirty="0" smtClean="0"/>
              <a:t> </a:t>
            </a:r>
            <a:r>
              <a:rPr lang="pl-PL" sz="2000" dirty="0" err="1" smtClean="0"/>
              <a:t>has</a:t>
            </a:r>
            <a:r>
              <a:rPr lang="pl-PL" sz="2000" dirty="0" smtClean="0"/>
              <a:t> </a:t>
            </a:r>
            <a:r>
              <a:rPr lang="pl-PL" sz="2000" dirty="0" err="1" smtClean="0"/>
              <a:t>getText</a:t>
            </a:r>
            <a:r>
              <a:rPr lang="pl-PL" sz="2000" dirty="0"/>
              <a:t> </a:t>
            </a:r>
            <a:r>
              <a:rPr lang="pl-PL" sz="2000" dirty="0" smtClean="0"/>
              <a:t>and </a:t>
            </a:r>
            <a:r>
              <a:rPr lang="pl-PL" sz="2000" dirty="0" err="1" smtClean="0"/>
              <a:t>setText</a:t>
            </a:r>
            <a:r>
              <a:rPr lang="pl-PL" sz="2000" dirty="0" smtClean="0"/>
              <a:t> </a:t>
            </a:r>
            <a:r>
              <a:rPr lang="pl-PL" sz="2000" dirty="0" err="1" smtClean="0"/>
              <a:t>metods</a:t>
            </a: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.getText</a:t>
            </a:r>
            <a:r>
              <a:rPr lang="pl-PL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pl-PL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toString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}});</a:t>
            </a: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0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TextWatcher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TextWatcher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an</a:t>
            </a:r>
            <a:r>
              <a:rPr lang="pl-PL" sz="2000" dirty="0" smtClean="0"/>
              <a:t> </a:t>
            </a:r>
            <a:r>
              <a:rPr lang="pl-PL" sz="2000" dirty="0" err="1" smtClean="0"/>
              <a:t>interface</a:t>
            </a:r>
            <a:r>
              <a:rPr lang="pl-PL" sz="2000" dirty="0" smtClean="0"/>
              <a:t> </a:t>
            </a:r>
            <a:r>
              <a:rPr lang="pl-PL" sz="2000" dirty="0" err="1" smtClean="0"/>
              <a:t>that</a:t>
            </a:r>
            <a:r>
              <a:rPr lang="pl-PL" sz="2000" dirty="0" smtClean="0"/>
              <a:t> </a:t>
            </a:r>
            <a:r>
              <a:rPr lang="pl-PL" sz="2000" dirty="0" err="1" smtClean="0"/>
              <a:t>will</a:t>
            </a:r>
            <a:r>
              <a:rPr lang="pl-PL" sz="2000" dirty="0" smtClean="0"/>
              <a:t> </a:t>
            </a:r>
            <a:r>
              <a:rPr lang="pl-PL" sz="2000" dirty="0" err="1" smtClean="0"/>
              <a:t>notify</a:t>
            </a:r>
            <a:r>
              <a:rPr lang="pl-PL" sz="2000" dirty="0" smtClean="0"/>
              <a:t> </a:t>
            </a:r>
            <a:r>
              <a:rPr lang="pl-PL" sz="2000" dirty="0" err="1" smtClean="0"/>
              <a:t>us</a:t>
            </a:r>
            <a:r>
              <a:rPr lang="pl-PL" sz="2000" dirty="0" smtClean="0"/>
              <a:t> </a:t>
            </a:r>
            <a:r>
              <a:rPr lang="pl-PL" sz="2000" dirty="0" err="1" smtClean="0"/>
              <a:t>about</a:t>
            </a:r>
            <a:r>
              <a:rPr lang="pl-PL" sz="2000" dirty="0" smtClean="0"/>
              <a:t> </a:t>
            </a:r>
            <a:r>
              <a:rPr lang="pl-PL" sz="2000" dirty="0" err="1" smtClean="0"/>
              <a:t>change</a:t>
            </a:r>
            <a:r>
              <a:rPr lang="pl-PL" sz="2000" dirty="0" smtClean="0"/>
              <a:t> in </a:t>
            </a:r>
            <a:r>
              <a:rPr lang="pl-PL" sz="2000" dirty="0" err="1" smtClean="0"/>
              <a:t>edit</a:t>
            </a:r>
            <a:r>
              <a:rPr lang="pl-PL" sz="2000" dirty="0" smtClean="0"/>
              <a:t> </a:t>
            </a:r>
            <a:r>
              <a:rPr lang="pl-PL" sz="2000" dirty="0" err="1" smtClean="0"/>
              <a:t>text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The most </a:t>
            </a:r>
            <a:r>
              <a:rPr lang="pl-PL" sz="2000" dirty="0" err="1" smtClean="0"/>
              <a:t>important</a:t>
            </a:r>
            <a:r>
              <a:rPr lang="pl-PL" sz="2000" dirty="0" smtClean="0"/>
              <a:t> </a:t>
            </a:r>
            <a:r>
              <a:rPr lang="pl-PL" sz="2000" dirty="0" err="1" smtClean="0"/>
              <a:t>method</a:t>
            </a:r>
            <a:r>
              <a:rPr lang="pl-PL" sz="2000" dirty="0" smtClean="0"/>
              <a:t> for </a:t>
            </a:r>
            <a:r>
              <a:rPr lang="pl-PL" sz="2000" dirty="0" err="1" smtClean="0"/>
              <a:t>us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: </a:t>
            </a:r>
            <a:r>
              <a:rPr lang="pl-PL" sz="2000" dirty="0" err="1" smtClean="0"/>
              <a:t>onTextChanged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2000" dirty="0"/>
              <a:t>void </a:t>
            </a:r>
            <a:r>
              <a:rPr lang="en-US" sz="2000" dirty="0" err="1" smtClean="0"/>
              <a:t>onTextChanged</a:t>
            </a:r>
            <a:r>
              <a:rPr lang="en-US" sz="2000" dirty="0" smtClean="0"/>
              <a:t>(</a:t>
            </a:r>
            <a:r>
              <a:rPr lang="pl-PL" sz="2000" dirty="0" err="1" smtClean="0"/>
              <a:t>CharSequence</a:t>
            </a:r>
            <a:r>
              <a:rPr lang="en-US" sz="2000" dirty="0" smtClean="0"/>
              <a:t> </a:t>
            </a:r>
            <a:r>
              <a:rPr lang="en-US" sz="2000" dirty="0"/>
              <a:t>s, </a:t>
            </a:r>
            <a:r>
              <a:rPr lang="en-US" sz="2000" dirty="0" err="1"/>
              <a:t>int</a:t>
            </a:r>
            <a:r>
              <a:rPr lang="en-US" sz="2000" dirty="0"/>
              <a:t> start, </a:t>
            </a:r>
            <a:r>
              <a:rPr lang="en-US" sz="2000" dirty="0" err="1"/>
              <a:t>int</a:t>
            </a:r>
            <a:r>
              <a:rPr lang="en-US" sz="2000" dirty="0"/>
              <a:t> before, </a:t>
            </a:r>
            <a:r>
              <a:rPr lang="en-US" sz="2000" dirty="0" err="1"/>
              <a:t>int</a:t>
            </a:r>
            <a:r>
              <a:rPr lang="en-US" sz="2000" dirty="0"/>
              <a:t> count)</a:t>
            </a:r>
          </a:p>
          <a:p>
            <a:endParaRPr lang="pl-PL" sz="2000" dirty="0" smtClean="0"/>
          </a:p>
          <a:p>
            <a:r>
              <a:rPr lang="pl-PL" sz="20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.addTextChangedListener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pl-PL" sz="2000" dirty="0" err="1" smtClean="0">
                <a:solidFill>
                  <a:srgbClr val="7F0055"/>
                </a:solidFill>
                <a:highlight>
                  <a:srgbClr val="CECCF7"/>
                </a:highlight>
                <a:latin typeface="Consolas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MyTextWatcher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());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75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  <a:endParaRPr lang="pl-PL" sz="5400" dirty="0" smtClean="0"/>
          </a:p>
          <a:p>
            <a:pPr marL="0" indent="0" algn="ctr">
              <a:buNone/>
            </a:pPr>
            <a:r>
              <a:rPr lang="pl-PL" sz="3600" dirty="0" smtClean="0"/>
              <a:t>Write the </a:t>
            </a:r>
            <a:r>
              <a:rPr lang="pl-PL" sz="3600" dirty="0" err="1" smtClean="0"/>
              <a:t>main</a:t>
            </a:r>
            <a:r>
              <a:rPr lang="pl-PL" sz="3600" dirty="0" smtClean="0"/>
              <a:t> </a:t>
            </a:r>
            <a:r>
              <a:rPr lang="pl-PL" sz="3600" dirty="0" err="1" smtClean="0"/>
              <a:t>fuctionality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2800" dirty="0" err="1" smtClean="0"/>
              <a:t>TextWatcher</a:t>
            </a:r>
            <a:r>
              <a:rPr lang="pl-PL" sz="2800" dirty="0" smtClean="0"/>
              <a:t> and/</a:t>
            </a:r>
            <a:r>
              <a:rPr lang="pl-PL" sz="2800" dirty="0" err="1" smtClean="0"/>
              <a:t>or</a:t>
            </a:r>
            <a:r>
              <a:rPr lang="pl-PL" sz="2800" dirty="0" smtClean="0"/>
              <a:t> Button</a:t>
            </a:r>
            <a:br>
              <a:rPr lang="pl-PL" sz="2800" dirty="0" smtClean="0"/>
            </a:br>
            <a:r>
              <a:rPr lang="pl-PL" sz="2800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76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Reading, writing and storing data in Android - basics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SharedPreferences</a:t>
            </a:r>
          </a:p>
          <a:p>
            <a:r>
              <a:rPr lang="pl-PL" dirty="0" smtClean="0"/>
              <a:t>Internal and External Storage</a:t>
            </a:r>
          </a:p>
          <a:p>
            <a:r>
              <a:rPr lang="pl-PL" dirty="0" smtClean="0"/>
              <a:t>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19571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Shared Preferences - overview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/>
              <a:t>Allows you to save and retrieve persistent key-value pairs of primitive data types. You can use </a:t>
            </a:r>
            <a:r>
              <a:rPr lang="en-US" dirty="0" err="1"/>
              <a:t>SharedPreferences</a:t>
            </a:r>
            <a:r>
              <a:rPr lang="en-US" dirty="0"/>
              <a:t> to save any primitive data: </a:t>
            </a:r>
            <a:r>
              <a:rPr lang="en-US" dirty="0" err="1"/>
              <a:t>booleans</a:t>
            </a:r>
            <a:r>
              <a:rPr lang="en-US" dirty="0"/>
              <a:t>, floats, </a:t>
            </a:r>
            <a:r>
              <a:rPr lang="en-US" dirty="0" err="1"/>
              <a:t>ints</a:t>
            </a:r>
            <a:r>
              <a:rPr lang="en-US" dirty="0"/>
              <a:t>, longs, and strings. This data will persist across user sessions (even if your application is killed</a:t>
            </a:r>
            <a:r>
              <a:rPr lang="en-US" dirty="0" smtClean="0"/>
              <a:t>).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smtClean="0"/>
              <a:t>Places, where SharedPreferences are stored:</a:t>
            </a:r>
            <a:endParaRPr lang="pl-PL" sz="2000" dirty="0"/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/data/data/YOUR_PACKAGE_NAME/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shared_prefs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/YOUR_PREFS_NAME.xml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by default: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/data/data/YOUR_PACKAGE_NAME/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shared_prefs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/YOUR_PACKAGE_NAME_preferences.xml</a:t>
            </a:r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173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Shared Preferences - example</a:t>
            </a:r>
          </a:p>
          <a:p>
            <a:pPr marL="0" indent="0">
              <a:buNone/>
            </a:pPr>
            <a:endParaRPr lang="pl-PL" sz="1000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Activity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MyPrefsFile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state){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(state);</a:t>
            </a:r>
          </a:p>
          <a:p>
            <a:pPr marL="0" indent="0">
              <a:buNone/>
            </a:pPr>
            <a:r>
              <a:rPr lang="pl-PL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Restore preferences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(PREFS_NAME,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silent =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settings.getBoolean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setSilent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(silent);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We need an Editor object to make preference changes.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All objects are from </a:t>
            </a:r>
            <a:r>
              <a:rPr lang="en-US" sz="10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android.context.Context</a:t>
            </a:r>
            <a:endParaRPr lang="en-US" sz="1000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SharedPreferences.Editor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editor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settings.edit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editor.putBoolean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mSilentMode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Commit the edits!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editor.commit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  <a:endParaRPr lang="pl-PL" sz="5400" dirty="0" smtClean="0"/>
          </a:p>
          <a:p>
            <a:pPr marL="0" indent="0" algn="ctr">
              <a:buNone/>
            </a:pPr>
            <a:r>
              <a:rPr lang="pl-PL" sz="3600" dirty="0" err="1" smtClean="0"/>
              <a:t>Save</a:t>
            </a:r>
            <a:r>
              <a:rPr lang="pl-PL" sz="3600" dirty="0" smtClean="0"/>
              <a:t> exchange </a:t>
            </a:r>
            <a:r>
              <a:rPr lang="pl-PL" sz="3600" dirty="0" err="1" smtClean="0"/>
              <a:t>rate</a:t>
            </a:r>
            <a:r>
              <a:rPr lang="pl-PL" sz="3600" dirty="0" smtClean="0"/>
              <a:t> </a:t>
            </a:r>
            <a:r>
              <a:rPr lang="pl-PL" sz="3600" dirty="0" err="1" smtClean="0"/>
              <a:t>into</a:t>
            </a:r>
            <a:r>
              <a:rPr lang="pl-PL" sz="3600" dirty="0" smtClean="0"/>
              <a:t> </a:t>
            </a:r>
            <a:r>
              <a:rPr lang="pl-PL" sz="3600" dirty="0" err="1"/>
              <a:t>Shared</a:t>
            </a:r>
            <a:r>
              <a:rPr lang="pl-PL" sz="3600" dirty="0"/>
              <a:t> </a:t>
            </a:r>
            <a:r>
              <a:rPr lang="pl-PL" sz="3600" dirty="0" err="1"/>
              <a:t>Preferences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749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Program</a:t>
            </a:r>
            <a:endParaRPr lang="pl-PL" dirty="0" smtClean="0"/>
          </a:p>
          <a:p>
            <a:r>
              <a:rPr lang="pl-PL" sz="2000" dirty="0" smtClean="0"/>
              <a:t>O Androidzie słów kilka</a:t>
            </a:r>
            <a:endParaRPr lang="pl-PL" sz="2000" dirty="0" smtClean="0"/>
          </a:p>
          <a:p>
            <a:r>
              <a:rPr lang="pl-PL" sz="2000" dirty="0" smtClean="0"/>
              <a:t>Struktura projektu, IDE</a:t>
            </a:r>
            <a:endParaRPr lang="pl-PL" sz="2000" dirty="0" smtClean="0"/>
          </a:p>
          <a:p>
            <a:r>
              <a:rPr lang="pl-PL" sz="2000" dirty="0" smtClean="0">
                <a:solidFill>
                  <a:schemeClr val="tx1"/>
                </a:solidFill>
              </a:rPr>
              <a:t>Co będziemy dziś robić? </a:t>
            </a:r>
            <a:endParaRPr lang="pl-PL" sz="2000" dirty="0" smtClean="0"/>
          </a:p>
          <a:p>
            <a:r>
              <a:rPr lang="pl-PL" sz="2000" dirty="0" smtClean="0"/>
              <a:t>Project structure and AndroidManifest.xml file</a:t>
            </a:r>
          </a:p>
          <a:p>
            <a:r>
              <a:rPr lang="pl-PL" sz="2000" dirty="0" smtClean="0"/>
              <a:t>Podstawowe </a:t>
            </a:r>
            <a:r>
              <a:rPr lang="pl-PL" sz="2000" dirty="0" err="1" smtClean="0"/>
              <a:t>layouty</a:t>
            </a:r>
            <a:endParaRPr lang="pl-PL" sz="2000" dirty="0"/>
          </a:p>
          <a:p>
            <a:r>
              <a:rPr lang="pl-PL" sz="2000" dirty="0" smtClean="0"/>
              <a:t>Activity </a:t>
            </a:r>
            <a:r>
              <a:rPr lang="pl-PL" sz="2000" dirty="0" smtClean="0"/>
              <a:t>i </a:t>
            </a:r>
            <a:r>
              <a:rPr lang="pl-PL" sz="2000" dirty="0" err="1" smtClean="0"/>
              <a:t>Intent</a:t>
            </a:r>
            <a:endParaRPr lang="pl-PL" sz="2000" dirty="0" smtClean="0"/>
          </a:p>
          <a:p>
            <a:r>
              <a:rPr lang="pl-PL" sz="2000" dirty="0" smtClean="0"/>
              <a:t>Interaction between activity and views</a:t>
            </a:r>
          </a:p>
          <a:p>
            <a:r>
              <a:rPr lang="pl-PL" sz="2000" dirty="0" err="1" smtClean="0">
                <a:solidFill>
                  <a:schemeClr val="tx1"/>
                </a:solidFill>
              </a:rPr>
              <a:t>Buttons</a:t>
            </a:r>
            <a:r>
              <a:rPr lang="pl-PL" sz="2000" dirty="0" smtClean="0">
                <a:solidFill>
                  <a:schemeClr val="tx1"/>
                </a:solidFill>
              </a:rPr>
              <a:t> and </a:t>
            </a:r>
            <a:r>
              <a:rPr lang="pl-PL" sz="2000" dirty="0" err="1" smtClean="0">
                <a:solidFill>
                  <a:schemeClr val="tx1"/>
                </a:solidFill>
              </a:rPr>
              <a:t>TextWatchers</a:t>
            </a: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pl-PL" sz="2000" dirty="0" smtClean="0"/>
              <a:t>Odczyt i zapis danych do </a:t>
            </a:r>
            <a:r>
              <a:rPr lang="pl-PL" sz="2000" dirty="0" err="1" smtClean="0"/>
              <a:t>SharedPreferences</a:t>
            </a:r>
            <a:endParaRPr lang="pl-PL" sz="2000" dirty="0" smtClean="0"/>
          </a:p>
          <a:p>
            <a:r>
              <a:rPr lang="pl-PL" sz="2000" dirty="0" err="1" smtClean="0"/>
              <a:t>Splash</a:t>
            </a:r>
            <a:r>
              <a:rPr lang="pl-PL" sz="2000" dirty="0" smtClean="0"/>
              <a:t>, </a:t>
            </a:r>
            <a:r>
              <a:rPr lang="pl-PL" sz="2000" dirty="0" err="1" smtClean="0"/>
              <a:t>Intenty</a:t>
            </a:r>
            <a:r>
              <a:rPr lang="pl-PL" sz="2000" dirty="0" smtClean="0"/>
              <a:t> i Handlery</a:t>
            </a:r>
            <a:endParaRPr lang="pl-PL" sz="2000" dirty="0" smtClean="0"/>
          </a:p>
          <a:p>
            <a:r>
              <a:rPr lang="pl-PL" sz="2000" dirty="0" smtClean="0"/>
              <a:t>Wielowątkowość z użyciem </a:t>
            </a:r>
            <a:r>
              <a:rPr lang="pl-PL" sz="2000" dirty="0" err="1" smtClean="0"/>
              <a:t>Async</a:t>
            </a:r>
            <a:r>
              <a:rPr lang="pl-PL" sz="2000" dirty="0" smtClean="0"/>
              <a:t> </a:t>
            </a:r>
            <a:r>
              <a:rPr lang="pl-PL" sz="2000" dirty="0" err="1" smtClean="0"/>
              <a:t>Tasków</a:t>
            </a:r>
            <a:endParaRPr lang="pl-PL" sz="2000" dirty="0" smtClean="0"/>
          </a:p>
          <a:p>
            <a:r>
              <a:rPr lang="pl-PL" sz="2000" dirty="0" smtClean="0"/>
              <a:t>Dialog (okno dialogowe)</a:t>
            </a:r>
            <a:endParaRPr lang="pl-PL" sz="2000" dirty="0" smtClean="0"/>
          </a:p>
          <a:p>
            <a:r>
              <a:rPr lang="pl-PL" sz="2000" dirty="0" smtClean="0"/>
              <a:t>Ciekawostki Androida</a:t>
            </a:r>
            <a:endParaRPr lang="pl-PL" sz="20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85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Intents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Intents </a:t>
            </a:r>
            <a:r>
              <a:rPr lang="en-US" dirty="0"/>
              <a:t>are asynchronous messages which allow Android components to request functionality from other components of the Android </a:t>
            </a:r>
            <a:r>
              <a:rPr lang="en-US" dirty="0" smtClean="0"/>
              <a:t>system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Source of src/ExampleActivity.java</a:t>
            </a:r>
            <a:endParaRPr lang="pl-PL" dirty="0"/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Intent(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ActivityTwo.</a:t>
            </a:r>
            <a:r>
              <a:rPr lang="en-US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69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Handlers</a:t>
            </a:r>
            <a:endParaRPr lang="pl-PL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err="1" smtClean="0"/>
              <a:t>Sometimes</a:t>
            </a:r>
            <a:r>
              <a:rPr lang="pl-PL" sz="2000" dirty="0" smtClean="0"/>
              <a:t> we </a:t>
            </a:r>
            <a:r>
              <a:rPr lang="pl-PL" sz="2000" dirty="0" err="1" smtClean="0"/>
              <a:t>need</a:t>
            </a:r>
            <a:r>
              <a:rPr lang="pl-PL" sz="2000" dirty="0" smtClean="0"/>
              <a:t> to </a:t>
            </a:r>
            <a:r>
              <a:rPr lang="pl-PL" sz="2000" dirty="0" err="1" smtClean="0"/>
              <a:t>delegate</a:t>
            </a:r>
            <a:r>
              <a:rPr lang="pl-PL" sz="2000" dirty="0" smtClean="0"/>
              <a:t> </a:t>
            </a:r>
            <a:r>
              <a:rPr lang="pl-PL" sz="2000" dirty="0" err="1" smtClean="0"/>
              <a:t>some</a:t>
            </a:r>
            <a:r>
              <a:rPr lang="pl-PL" sz="2000" dirty="0" smtClean="0"/>
              <a:t> taks do be </a:t>
            </a:r>
            <a:r>
              <a:rPr lang="pl-PL" sz="2000" dirty="0" err="1" smtClean="0"/>
              <a:t>done</a:t>
            </a:r>
            <a:r>
              <a:rPr lang="pl-PL" sz="2000" dirty="0" smtClean="0"/>
              <a:t> </a:t>
            </a:r>
            <a:r>
              <a:rPr lang="pl-PL" sz="2000" dirty="0" err="1" smtClean="0"/>
              <a:t>later</a:t>
            </a:r>
            <a:r>
              <a:rPr lang="pl-PL" sz="2000" dirty="0" smtClean="0"/>
              <a:t> in </a:t>
            </a:r>
            <a:r>
              <a:rPr lang="pl-PL" sz="2000" dirty="0" err="1" smtClean="0"/>
              <a:t>in</a:t>
            </a:r>
            <a:r>
              <a:rPr lang="pl-PL" sz="2000" dirty="0" smtClean="0"/>
              <a:t> </a:t>
            </a:r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thread</a:t>
            </a:r>
            <a:r>
              <a:rPr lang="pl-PL" sz="2000" dirty="0" smtClean="0"/>
              <a:t> (in </a:t>
            </a:r>
            <a:r>
              <a:rPr lang="pl-PL" sz="2000" dirty="0" err="1" smtClean="0"/>
              <a:t>backgound</a:t>
            </a:r>
            <a:r>
              <a:rPr lang="pl-PL" sz="2000" dirty="0" smtClean="0"/>
              <a:t>). We </a:t>
            </a:r>
            <a:r>
              <a:rPr lang="pl-PL" sz="2000" dirty="0" err="1" smtClean="0"/>
              <a:t>can</a:t>
            </a:r>
            <a:r>
              <a:rPr lang="pl-PL" sz="2000" dirty="0" smtClean="0"/>
              <a:t> </a:t>
            </a:r>
            <a:r>
              <a:rPr lang="pl-PL" sz="2000" dirty="0" err="1" smtClean="0"/>
              <a:t>use</a:t>
            </a:r>
            <a:r>
              <a:rPr lang="pl-PL" sz="2000" dirty="0" smtClean="0"/>
              <a:t> </a:t>
            </a:r>
            <a:r>
              <a:rPr lang="pl-PL" sz="2000" dirty="0" err="1" smtClean="0"/>
              <a:t>handlers</a:t>
            </a:r>
            <a:r>
              <a:rPr lang="pl-PL" sz="2000" dirty="0" smtClean="0"/>
              <a:t> </a:t>
            </a:r>
            <a:r>
              <a:rPr lang="pl-PL" sz="2000" dirty="0" err="1" smtClean="0"/>
              <a:t>here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 smtClean="0"/>
              <a:t>In </a:t>
            </a:r>
            <a:r>
              <a:rPr lang="pl-PL" sz="2000" dirty="0" err="1" smtClean="0"/>
              <a:t>onCreate</a:t>
            </a:r>
            <a:r>
              <a:rPr lang="pl-PL" sz="2000" dirty="0" smtClean="0"/>
              <a:t> </a:t>
            </a:r>
            <a:r>
              <a:rPr lang="pl-PL" sz="2000" dirty="0" err="1" smtClean="0"/>
              <a:t>method</a:t>
            </a:r>
            <a:r>
              <a:rPr lang="pl-PL" sz="2000" dirty="0" smtClean="0"/>
              <a:t> of </a:t>
            </a:r>
            <a:r>
              <a:rPr lang="pl-PL" sz="2000" dirty="0" err="1" smtClean="0"/>
              <a:t>SplashActivity</a:t>
            </a:r>
            <a:r>
              <a:rPr lang="pl-PL" sz="2000" dirty="0"/>
              <a:t>:</a:t>
            </a:r>
            <a:endParaRPr lang="pl-PL" sz="2000" dirty="0" smtClean="0"/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handler</a:t>
            </a:r>
            <a:r>
              <a:rPr lang="pl-PL" sz="16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pl-PL" sz="1600" dirty="0" err="1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pl-PL" sz="16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Handler();</a:t>
            </a:r>
          </a:p>
          <a:p>
            <a:pPr marL="0" indent="0">
              <a:buNone/>
            </a:pPr>
            <a:r>
              <a:rPr lang="pl-PL" sz="1600" dirty="0" err="1">
                <a:solidFill>
                  <a:srgbClr val="0000C0"/>
                </a:solidFill>
                <a:latin typeface="Consolas"/>
              </a:rPr>
              <a:t>runnable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Runnable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646464"/>
                </a:solidFill>
                <a:latin typeface="Consolas"/>
              </a:rPr>
              <a:t>	@</a:t>
            </a:r>
            <a:r>
              <a:rPr lang="pl-PL" sz="16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l-PL" sz="1600" dirty="0">
              <a:solidFill>
                <a:srgbClr val="646464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startActivity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Intent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SplashActivity.</a:t>
            </a:r>
            <a:r>
              <a:rPr lang="pl-PL" sz="16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MainActivity.</a:t>
            </a:r>
            <a:r>
              <a:rPr lang="pl-PL" sz="16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finish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	} };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7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Handlers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remove</a:t>
            </a:r>
            <a:r>
              <a:rPr lang="pl-PL" dirty="0" smtClean="0"/>
              <a:t> </a:t>
            </a:r>
            <a:r>
              <a:rPr lang="pl-PL" dirty="0" err="1" smtClean="0"/>
              <a:t>hadler</a:t>
            </a:r>
            <a:r>
              <a:rPr lang="pl-PL" dirty="0" smtClean="0"/>
              <a:t> from </a:t>
            </a:r>
            <a:r>
              <a:rPr lang="pl-PL" dirty="0" err="1" smtClean="0"/>
              <a:t>handlers</a:t>
            </a:r>
            <a:r>
              <a:rPr lang="pl-PL" dirty="0" smtClean="0"/>
              <a:t> list in on </a:t>
            </a:r>
            <a:r>
              <a:rPr lang="pl-PL" dirty="0" err="1" smtClean="0"/>
              <a:t>pause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16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pl-PL" sz="16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l-PL" sz="1600" dirty="0">
              <a:solidFill>
                <a:srgbClr val="646464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onResume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pl-PL" sz="1600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.onResume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C0"/>
                </a:solidFill>
                <a:latin typeface="Consolas"/>
              </a:rPr>
              <a:t>	</a:t>
            </a:r>
            <a:r>
              <a:rPr lang="pl-PL" sz="1600" dirty="0" err="1" smtClean="0">
                <a:solidFill>
                  <a:srgbClr val="0000C0"/>
                </a:solidFill>
                <a:latin typeface="Consolas"/>
              </a:rPr>
              <a:t>handler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.postDelayed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0000C0"/>
                </a:solidFill>
                <a:latin typeface="Consolas"/>
              </a:rPr>
              <a:t>runnable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err="1">
                <a:solidFill>
                  <a:srgbClr val="0000C0"/>
                </a:solidFill>
                <a:latin typeface="Consolas"/>
              </a:rPr>
              <a:t>minDisplayMs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600" dirty="0">
              <a:latin typeface="Consolas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pl-PL" sz="16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l-PL" sz="1600" dirty="0">
              <a:solidFill>
                <a:srgbClr val="646464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600" dirty="0" err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onPause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pl-PL" sz="1600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.onPause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C0"/>
                </a:solidFill>
                <a:latin typeface="Consolas"/>
              </a:rPr>
              <a:t>	</a:t>
            </a:r>
            <a:r>
              <a:rPr lang="pl-PL" sz="1600" dirty="0" err="1" smtClean="0">
                <a:solidFill>
                  <a:srgbClr val="0000C0"/>
                </a:solidFill>
                <a:latin typeface="Consolas"/>
              </a:rPr>
              <a:t>handler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.removeCallbacks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0000C0"/>
                </a:solidFill>
                <a:latin typeface="Consolas"/>
              </a:rPr>
              <a:t>runnable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5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err="1" smtClean="0"/>
              <a:t>Eclipse</a:t>
            </a:r>
            <a:r>
              <a:rPr lang="pl-PL" sz="5400" dirty="0" smtClean="0"/>
              <a:t> Time</a:t>
            </a:r>
          </a:p>
          <a:p>
            <a:pPr marL="0" indent="0" algn="ctr">
              <a:buNone/>
            </a:pPr>
            <a:r>
              <a:rPr lang="pl-PL" sz="3600" dirty="0" err="1" smtClean="0"/>
              <a:t>Add</a:t>
            </a:r>
            <a:r>
              <a:rPr lang="pl-PL" sz="3600" dirty="0" smtClean="0"/>
              <a:t> </a:t>
            </a:r>
            <a:r>
              <a:rPr lang="pl-PL" sz="3600" dirty="0" err="1" smtClean="0"/>
              <a:t>splash</a:t>
            </a:r>
            <a:r>
              <a:rPr lang="pl-PL" sz="3600" dirty="0" smtClean="0"/>
              <a:t> </a:t>
            </a:r>
            <a:r>
              <a:rPr lang="pl-PL" sz="3600" dirty="0" err="1" smtClean="0"/>
              <a:t>Screen</a:t>
            </a:r>
            <a:r>
              <a:rPr lang="pl-PL" sz="3600" dirty="0" smtClean="0"/>
              <a:t> and </a:t>
            </a:r>
            <a:r>
              <a:rPr lang="pl-PL" sz="3600" dirty="0" err="1" smtClean="0"/>
              <a:t>use</a:t>
            </a:r>
            <a:r>
              <a:rPr lang="pl-PL" sz="3600" dirty="0" smtClean="0"/>
              <a:t> </a:t>
            </a:r>
            <a:r>
              <a:rPr lang="pl-PL" sz="3600" dirty="0" err="1" smtClean="0"/>
              <a:t>intent</a:t>
            </a:r>
            <a:r>
              <a:rPr lang="pl-PL" sz="3600" dirty="0" smtClean="0"/>
              <a:t> to start </a:t>
            </a:r>
            <a:r>
              <a:rPr lang="pl-PL" sz="3600" dirty="0" err="1" smtClean="0"/>
              <a:t>main</a:t>
            </a:r>
            <a:r>
              <a:rPr lang="pl-PL" sz="3600" dirty="0" smtClean="0"/>
              <a:t> </a:t>
            </a:r>
            <a:r>
              <a:rPr lang="pl-PL" sz="3600" dirty="0" err="1" smtClean="0"/>
              <a:t>activity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42264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Multithreading in Android with AsyncTask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/>
              <a:t>enables proper and easy use of the UI thread. This class allows to perform background operations and publish results on the UI thread without having to manipulate threads and/or handlers.</a:t>
            </a:r>
            <a:endParaRPr lang="pl-PL" dirty="0" smtClean="0"/>
          </a:p>
          <a:p>
            <a:pPr marL="0" indent="0">
              <a:buNone/>
            </a:pPr>
            <a:endParaRPr lang="pl-PL" sz="1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7032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example – class definition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DownloadFilesTask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AsyncTask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&lt;URL, Integer, Long&gt;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doInBackground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(URL...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   </a:t>
            </a:r>
            <a:r>
              <a:rPr lang="en-US" sz="1400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performVeryLongOperation</a:t>
            </a:r>
            <a:r>
              <a:rPr lang="en-US" sz="1400" u="sng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onProgressUpdate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(Integer... progress)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setProgressPercent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(progress[0]);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onPostExecute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(Long result)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showDialog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"Downloaded 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result +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bytes"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example – thread execution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Once created, a task is executed very simply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sz="1600" dirty="0" smtClean="0">
              <a:solidFill>
                <a:srgbClr val="7F0055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DownloadFilesTask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().execute(url1, url2, url3);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three types used by an asynchronous task are the following:</a:t>
            </a:r>
          </a:p>
          <a:p>
            <a:r>
              <a:rPr lang="en-US" sz="1400" u="sng" dirty="0" err="1"/>
              <a:t>Params</a:t>
            </a:r>
            <a:r>
              <a:rPr lang="en-US" sz="1400" dirty="0"/>
              <a:t>, the type of the parameters sent to the task upon execution.</a:t>
            </a:r>
          </a:p>
          <a:p>
            <a:r>
              <a:rPr lang="en-US" sz="1400" u="sng" dirty="0"/>
              <a:t>Progress</a:t>
            </a:r>
            <a:r>
              <a:rPr lang="en-US" sz="1400" dirty="0"/>
              <a:t>, the type of the progress units published during the background computation.</a:t>
            </a:r>
          </a:p>
          <a:p>
            <a:r>
              <a:rPr lang="en-US" sz="1400" u="sng" dirty="0"/>
              <a:t>Result</a:t>
            </a:r>
            <a:r>
              <a:rPr lang="en-US" sz="1400" dirty="0"/>
              <a:t>, the type of the result of the background computation.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en-US" sz="1800" dirty="0" smtClean="0"/>
              <a:t>Not </a:t>
            </a:r>
            <a:r>
              <a:rPr lang="en-US" sz="1800" dirty="0"/>
              <a:t>all types are always used by an asynchronous task. To mark a type as unused, simply use the type Void: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MyTask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  <a:endParaRPr lang="pl-PL" sz="5400" dirty="0" smtClean="0"/>
          </a:p>
          <a:p>
            <a:pPr marL="0" indent="0" algn="ctr">
              <a:buNone/>
            </a:pPr>
            <a:r>
              <a:rPr lang="pl-PL" sz="3600" dirty="0" err="1" smtClean="0"/>
              <a:t>Add</a:t>
            </a:r>
            <a:r>
              <a:rPr lang="pl-PL" sz="3600" dirty="0" smtClean="0"/>
              <a:t> </a:t>
            </a:r>
            <a:r>
              <a:rPr lang="pl-PL" sz="3600" dirty="0" err="1" smtClean="0"/>
              <a:t>AsyncTask</a:t>
            </a:r>
            <a:r>
              <a:rPr lang="pl-PL" sz="3600" dirty="0" smtClean="0"/>
              <a:t> do </a:t>
            </a:r>
            <a:r>
              <a:rPr lang="pl-PL" sz="3600" dirty="0" err="1" smtClean="0"/>
              <a:t>dowload</a:t>
            </a:r>
            <a:r>
              <a:rPr lang="pl-PL" sz="3600" dirty="0" smtClean="0"/>
              <a:t> and </a:t>
            </a:r>
            <a:r>
              <a:rPr lang="pl-PL" sz="3600" dirty="0" err="1" smtClean="0"/>
              <a:t>parse</a:t>
            </a:r>
            <a:r>
              <a:rPr lang="pl-PL" sz="3600" dirty="0" smtClean="0"/>
              <a:t> the exchange </a:t>
            </a:r>
            <a:r>
              <a:rPr lang="pl-PL" sz="3600" dirty="0" err="1" smtClean="0"/>
              <a:t>rate</a:t>
            </a:r>
            <a:r>
              <a:rPr lang="pl-PL" sz="3600" dirty="0" smtClean="0"/>
              <a:t> </a:t>
            </a:r>
            <a:r>
              <a:rPr lang="pl-PL" sz="3600" dirty="0" err="1" smtClean="0"/>
              <a:t>value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Dialogs – overview</a:t>
            </a:r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en-US" b="0" dirty="0" smtClean="0"/>
              <a:t>A </a:t>
            </a:r>
            <a:r>
              <a:rPr lang="en-US" b="0" dirty="0"/>
              <a:t>dialog is a small window that prompts the user to make a decision or enter additional information. A dialog does not fill the screen and is normally used for modal events that require users to take an action before they can proceed</a:t>
            </a:r>
            <a:r>
              <a:rPr lang="en-US" b="0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1" y="3726160"/>
            <a:ext cx="4286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Creating Dialog – example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FireMissilesDialogFragment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onCreateDialog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 the Builder class for convenient dialog construction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builder = </a:t>
            </a:r>
            <a:r>
              <a:rPr lang="en-US" sz="1100" dirty="0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getActivity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builder.setMessage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R.string.dialog_fire_missiles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setPositiveButton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R.string.fire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FIRE ZE MISSILES!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setNegativeButton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R.string.cancel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User cancelled the dialog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Create the </a:t>
            </a:r>
            <a:r>
              <a:rPr lang="en-US" sz="11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AlertDialog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object and return it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builder.create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pl-PL" sz="11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06" y="5036219"/>
            <a:ext cx="28289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 |  </a:t>
            </a:r>
            <a:r>
              <a:rPr lang="pl-PL" dirty="0" smtClean="0"/>
              <a:t>Gliwice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41007"/>
            <a:ext cx="6835150" cy="40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Android - overview</a:t>
            </a:r>
          </a:p>
          <a:p>
            <a:r>
              <a:rPr lang="pl-PL" dirty="0" smtClean="0"/>
              <a:t>The world’s most popular mobile platform</a:t>
            </a:r>
          </a:p>
          <a:p>
            <a:pPr lvl="1"/>
            <a:r>
              <a:rPr lang="pl-PL" dirty="0" smtClean="0"/>
              <a:t>Provided by Google</a:t>
            </a:r>
          </a:p>
          <a:p>
            <a:pPr lvl="1"/>
            <a:r>
              <a:rPr lang="pl-PL" dirty="0" smtClean="0"/>
              <a:t>Android powers hundreds of milions mobile devices</a:t>
            </a:r>
          </a:p>
          <a:p>
            <a:pPr lvl="1"/>
            <a:r>
              <a:rPr lang="pl-PL" dirty="0" smtClean="0"/>
              <a:t>Available in more than 190 countries</a:t>
            </a:r>
          </a:p>
          <a:p>
            <a:r>
              <a:rPr lang="pl-PL" dirty="0" smtClean="0"/>
              <a:t>Global partnerships</a:t>
            </a:r>
          </a:p>
          <a:p>
            <a:pPr lvl="1"/>
            <a:r>
              <a:rPr lang="pl-PL" dirty="0" smtClean="0"/>
              <a:t>Contributions of open-source Linux community</a:t>
            </a:r>
          </a:p>
          <a:p>
            <a:pPr lvl="1"/>
            <a:r>
              <a:rPr lang="pl-PL" dirty="0" smtClean="0"/>
              <a:t>Over 300 hardware, software and carrier partners</a:t>
            </a:r>
          </a:p>
          <a:p>
            <a:r>
              <a:rPr lang="pl-PL" dirty="0" smtClean="0"/>
              <a:t>Powerful development framework</a:t>
            </a:r>
          </a:p>
          <a:p>
            <a:pPr lvl="1"/>
            <a:r>
              <a:rPr lang="pl-PL" dirty="0" smtClean="0"/>
              <a:t>Single application model</a:t>
            </a:r>
          </a:p>
          <a:p>
            <a:pPr lvl="1"/>
            <a:r>
              <a:rPr lang="pl-PL" dirty="0" smtClean="0"/>
              <a:t>Android Developer Tools</a:t>
            </a:r>
          </a:p>
          <a:p>
            <a:r>
              <a:rPr lang="pl-PL" dirty="0" smtClean="0"/>
              <a:t>Marketplace for apps distribution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  <a:endParaRPr lang="pl-PL" sz="5400" dirty="0" smtClean="0"/>
          </a:p>
          <a:p>
            <a:pPr marL="0" indent="0" algn="ctr">
              <a:buNone/>
            </a:pPr>
            <a:r>
              <a:rPr lang="pl-PL" sz="3600" dirty="0" err="1" smtClean="0"/>
              <a:t>Add</a:t>
            </a:r>
            <a:r>
              <a:rPr lang="pl-PL" sz="3600" dirty="0" smtClean="0"/>
              <a:t> dialog </a:t>
            </a:r>
            <a:r>
              <a:rPr lang="pl-PL" sz="3600" dirty="0" err="1" smtClean="0"/>
              <a:t>box</a:t>
            </a:r>
            <a:r>
              <a:rPr lang="pl-PL" sz="3600" dirty="0" smtClean="0"/>
              <a:t> to </a:t>
            </a:r>
            <a:r>
              <a:rPr lang="pl-PL" sz="3600" dirty="0" err="1" smtClean="0"/>
              <a:t>make</a:t>
            </a:r>
            <a:r>
              <a:rPr lang="pl-PL" sz="3600" dirty="0" smtClean="0"/>
              <a:t> </a:t>
            </a:r>
            <a:r>
              <a:rPr lang="pl-PL" sz="3600" dirty="0" err="1" smtClean="0"/>
              <a:t>manual</a:t>
            </a:r>
            <a:r>
              <a:rPr lang="pl-PL" sz="3600" dirty="0" smtClean="0"/>
              <a:t> </a:t>
            </a:r>
            <a:r>
              <a:rPr lang="pl-PL" sz="3600" dirty="0" err="1" smtClean="0"/>
              <a:t>change</a:t>
            </a:r>
            <a:r>
              <a:rPr lang="pl-PL" sz="3600" dirty="0" smtClean="0"/>
              <a:t> for exchange </a:t>
            </a:r>
            <a:r>
              <a:rPr lang="pl-PL" sz="3600" dirty="0" err="1" smtClean="0"/>
              <a:t>rate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Interesting facts and possibilities</a:t>
            </a:r>
          </a:p>
          <a:p>
            <a:pPr marL="0" indent="0">
              <a:buNone/>
            </a:pPr>
            <a:endParaRPr lang="pl-PL" sz="1600" dirty="0" smtClean="0"/>
          </a:p>
          <a:p>
            <a:r>
              <a:rPr lang="pl-PL" sz="1600" dirty="0" smtClean="0"/>
              <a:t>You can write native C++ apps for Android with NDK</a:t>
            </a:r>
          </a:p>
          <a:p>
            <a:r>
              <a:rPr lang="pl-PL" sz="1600" dirty="0" smtClean="0"/>
              <a:t>You can write Android apps for Google Glass</a:t>
            </a:r>
          </a:p>
          <a:p>
            <a:r>
              <a:rPr lang="pl-PL" sz="1600" dirty="0" smtClean="0"/>
              <a:t>You can read EEG signal from your brain with NeuroSky device and Android</a:t>
            </a:r>
          </a:p>
          <a:p>
            <a:r>
              <a:rPr lang="pl-PL" sz="1600" dirty="0" smtClean="0"/>
              <a:t>You can interact with microcontrollers (e.g. Arduino) via BlueTooth and WiFi</a:t>
            </a:r>
          </a:p>
          <a:p>
            <a:r>
              <a:rPr lang="pl-PL" sz="1600" dirty="0" smtClean="0"/>
              <a:t>And many more! Your imagination is the only limit.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5588"/>
            <a:ext cx="3960440" cy="222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neurogadget.com/wp-content/uploads/2011/07/kddi-brainwave-android-neuroskya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248273"/>
            <a:ext cx="3401126" cy="22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200" dirty="0" err="1" smtClean="0"/>
              <a:t>Evaluate</a:t>
            </a:r>
            <a:r>
              <a:rPr lang="pl-PL" sz="3200" dirty="0" smtClean="0"/>
              <a:t> </a:t>
            </a:r>
            <a:r>
              <a:rPr lang="pl-PL" sz="3200" dirty="0" err="1" smtClean="0"/>
              <a:t>us</a:t>
            </a:r>
            <a:r>
              <a:rPr lang="pl-PL" sz="3200" dirty="0" smtClean="0"/>
              <a:t>!</a:t>
            </a:r>
          </a:p>
          <a:p>
            <a:pPr marL="0" indent="0">
              <a:buNone/>
            </a:pPr>
            <a:endParaRPr lang="pl-PL" sz="1600" dirty="0" smtClean="0"/>
          </a:p>
          <a:p>
            <a:r>
              <a:rPr lang="pl-PL" sz="2800" dirty="0" err="1" smtClean="0"/>
              <a:t>Please</a:t>
            </a:r>
            <a:r>
              <a:rPr lang="pl-PL" sz="2800" dirty="0" smtClean="0"/>
              <a:t> </a:t>
            </a:r>
            <a:r>
              <a:rPr lang="pl-PL" sz="2800" dirty="0" err="1" smtClean="0"/>
              <a:t>take</a:t>
            </a:r>
            <a:r>
              <a:rPr lang="pl-PL" sz="2800" dirty="0" smtClean="0"/>
              <a:t> a 5 minut and </a:t>
            </a:r>
            <a:r>
              <a:rPr lang="pl-PL" sz="2800" dirty="0" err="1" smtClean="0"/>
              <a:t>answers</a:t>
            </a:r>
            <a:r>
              <a:rPr lang="pl-PL" sz="2800" dirty="0" smtClean="0"/>
              <a:t> </a:t>
            </a:r>
            <a:r>
              <a:rPr lang="pl-PL" sz="2800" dirty="0" err="1" smtClean="0"/>
              <a:t>some</a:t>
            </a:r>
            <a:r>
              <a:rPr lang="pl-PL" sz="2800" dirty="0" smtClean="0"/>
              <a:t> </a:t>
            </a:r>
            <a:r>
              <a:rPr lang="pl-PL" sz="2800" dirty="0" err="1" smtClean="0"/>
              <a:t>question</a:t>
            </a:r>
            <a:r>
              <a:rPr lang="pl-PL" sz="2800" dirty="0" smtClean="0"/>
              <a:t> </a:t>
            </a:r>
            <a:r>
              <a:rPr lang="pl-PL" sz="2800" dirty="0" err="1" smtClean="0"/>
              <a:t>about</a:t>
            </a:r>
            <a:r>
              <a:rPr lang="pl-PL" sz="2800" dirty="0" smtClean="0"/>
              <a:t> </a:t>
            </a:r>
            <a:r>
              <a:rPr lang="pl-PL" sz="2800" dirty="0" err="1" smtClean="0"/>
              <a:t>this</a:t>
            </a:r>
            <a:r>
              <a:rPr lang="pl-PL" sz="2800" dirty="0" smtClean="0"/>
              <a:t> </a:t>
            </a:r>
            <a:r>
              <a:rPr lang="pl-PL" sz="2800" dirty="0" err="1" smtClean="0"/>
              <a:t>workshop</a:t>
            </a:r>
            <a:r>
              <a:rPr lang="pl-PL" sz="2800" dirty="0" smtClean="0"/>
              <a:t>.</a:t>
            </a:r>
            <a:endParaRPr lang="pl-PL" sz="1600" dirty="0" smtClean="0"/>
          </a:p>
          <a:p>
            <a:endParaRPr lang="pl-PL" sz="16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2050" name="Picture 2" descr="C:\Users\Sniper\Downloads\Evalu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890464"/>
            <a:ext cx="5976664" cy="39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5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Android architecture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54912"/>
            <a:ext cx="6390218" cy="45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2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2013-07-23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6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Simplified class diagram of Android framework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9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941168"/>
            <a:ext cx="3330327" cy="18717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7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Środowisko – z czym będziemy dzi</a:t>
            </a:r>
            <a:r>
              <a:rPr lang="pl-PL" dirty="0" smtClean="0"/>
              <a:t>ś pracować</a:t>
            </a:r>
            <a:endParaRPr lang="pl-PL" dirty="0" smtClean="0"/>
          </a:p>
          <a:p>
            <a:r>
              <a:rPr lang="pl-PL" dirty="0" smtClean="0"/>
              <a:t>Java Development Kit </a:t>
            </a:r>
            <a:r>
              <a:rPr lang="pl-PL" dirty="0" smtClean="0"/>
              <a:t>1.8</a:t>
            </a:r>
            <a:endParaRPr lang="pl-PL" dirty="0" smtClean="0"/>
          </a:p>
          <a:p>
            <a:r>
              <a:rPr lang="pl-PL" dirty="0" smtClean="0"/>
              <a:t>Android </a:t>
            </a:r>
            <a:r>
              <a:rPr lang="pl-PL" dirty="0" smtClean="0"/>
              <a:t>Studio (based on IntelliJ IDEA) - IDE</a:t>
            </a:r>
          </a:p>
          <a:p>
            <a:r>
              <a:rPr lang="pl-PL" dirty="0" smtClean="0"/>
              <a:t>Android SDK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2780928"/>
            <a:ext cx="3456384" cy="26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193773"/>
            <a:ext cx="2952328" cy="27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Opis dzisiejszego zadania</a:t>
            </a:r>
            <a:endParaRPr lang="pl-PL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Napiszemy aplikację która konwertuje kwoty ze złotówek na euro i odwrotnie.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 algn="just">
              <a:buNone/>
            </a:pPr>
            <a:r>
              <a:rPr lang="pl-PL" sz="2000" dirty="0" smtClean="0"/>
              <a:t>Aplikacja powinna umożliwiać ręczną zmianę kursu wymiany.</a:t>
            </a:r>
          </a:p>
          <a:p>
            <a:pPr marL="0" indent="0" algn="just">
              <a:buNone/>
            </a:pPr>
            <a:endParaRPr lang="pl-PL" sz="2000" dirty="0" smtClean="0"/>
          </a:p>
          <a:p>
            <a:pPr marL="0" indent="0" algn="just">
              <a:buNone/>
            </a:pPr>
            <a:r>
              <a:rPr lang="pl-PL" sz="2000" dirty="0" smtClean="0"/>
              <a:t>Aplikacja powinna pobierać obecny kurs z podanego serwisu.</a:t>
            </a:r>
            <a:endParaRPr lang="pl-PL" sz="2000" dirty="0" smtClean="0"/>
          </a:p>
          <a:p>
            <a:pPr marL="0" indent="0">
              <a:buNone/>
            </a:pP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5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Stworzenie nowego projektu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23934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2357</Words>
  <Application>Microsoft Office PowerPoint</Application>
  <PresentationFormat>Pokaz na ekranie (4:3)</PresentationFormat>
  <Paragraphs>532</Paragraphs>
  <Slides>43</Slides>
  <Notes>21</Notes>
  <HiddenSlides>0</HiddenSlides>
  <MMClips>0</MMClips>
  <ScaleCrop>false</ScaleCrop>
  <HeadingPairs>
    <vt:vector size="4" baseType="variant">
      <vt:variant>
        <vt:lpstr>Motyw</vt:lpstr>
      </vt:variant>
      <vt:variant>
        <vt:i4>6</vt:i4>
      </vt:variant>
      <vt:variant>
        <vt:lpstr>Tytuły slajdów</vt:lpstr>
      </vt:variant>
      <vt:variant>
        <vt:i4>43</vt:i4>
      </vt:variant>
    </vt:vector>
  </HeadingPairs>
  <TitlesOfParts>
    <vt:vector size="49" baseType="lpstr">
      <vt:lpstr>Cover</vt:lpstr>
      <vt:lpstr>Content_Orange</vt:lpstr>
      <vt:lpstr>1_Content_Orange</vt:lpstr>
      <vt:lpstr>Content_Green</vt:lpstr>
      <vt:lpstr>Content_Blue</vt:lpstr>
      <vt:lpstr>1_Content_Blue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BitFestival Android Podstawy</dc:title>
  <dc:creator>reaveth</dc:creator>
  <cp:lastModifiedBy>Mateusz Bos</cp:lastModifiedBy>
  <cp:revision>126</cp:revision>
  <dcterms:created xsi:type="dcterms:W3CDTF">2013-04-25T08:55:47Z</dcterms:created>
  <dcterms:modified xsi:type="dcterms:W3CDTF">2015-03-04T14:23:31Z</dcterms:modified>
</cp:coreProperties>
</file>