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1" r:id="rId3"/>
    <p:sldMasterId id="2147483672" r:id="rId4"/>
    <p:sldMasterId id="2147483675" r:id="rId5"/>
    <p:sldMasterId id="2147483678" r:id="rId6"/>
  </p:sldMasterIdLst>
  <p:notesMasterIdLst>
    <p:notesMasterId r:id="rId52"/>
  </p:notesMasterIdLst>
  <p:sldIdLst>
    <p:sldId id="256" r:id="rId7"/>
    <p:sldId id="283" r:id="rId8"/>
    <p:sldId id="282" r:id="rId9"/>
    <p:sldId id="308" r:id="rId10"/>
    <p:sldId id="260" r:id="rId11"/>
    <p:sldId id="285" r:id="rId12"/>
    <p:sldId id="316" r:id="rId13"/>
    <p:sldId id="263" r:id="rId14"/>
    <p:sldId id="311" r:id="rId15"/>
    <p:sldId id="275" r:id="rId16"/>
    <p:sldId id="264" r:id="rId17"/>
    <p:sldId id="292" r:id="rId18"/>
    <p:sldId id="310" r:id="rId19"/>
    <p:sldId id="286" r:id="rId20"/>
    <p:sldId id="287" r:id="rId21"/>
    <p:sldId id="288" r:id="rId22"/>
    <p:sldId id="289" r:id="rId23"/>
    <p:sldId id="266" r:id="rId24"/>
    <p:sldId id="296" r:id="rId25"/>
    <p:sldId id="317" r:id="rId26"/>
    <p:sldId id="279" r:id="rId27"/>
    <p:sldId id="318" r:id="rId28"/>
    <p:sldId id="295" r:id="rId29"/>
    <p:sldId id="315" r:id="rId30"/>
    <p:sldId id="268" r:id="rId31"/>
    <p:sldId id="269" r:id="rId32"/>
    <p:sldId id="270" r:id="rId33"/>
    <p:sldId id="304" r:id="rId34"/>
    <p:sldId id="319" r:id="rId35"/>
    <p:sldId id="307" r:id="rId36"/>
    <p:sldId id="271" r:id="rId37"/>
    <p:sldId id="272" r:id="rId38"/>
    <p:sldId id="273" r:id="rId39"/>
    <p:sldId id="325" r:id="rId40"/>
    <p:sldId id="320" r:id="rId41"/>
    <p:sldId id="324" r:id="rId42"/>
    <p:sldId id="321" r:id="rId43"/>
    <p:sldId id="280" r:id="rId44"/>
    <p:sldId id="281" r:id="rId45"/>
    <p:sldId id="297" r:id="rId46"/>
    <p:sldId id="322" r:id="rId47"/>
    <p:sldId id="323" r:id="rId48"/>
    <p:sldId id="314" r:id="rId49"/>
    <p:sldId id="274" r:id="rId50"/>
    <p:sldId id="258" r:id="rId5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6D"/>
    <a:srgbClr val="00B0DA"/>
    <a:srgbClr val="B0BA25"/>
    <a:srgbClr val="F7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3" autoAdjust="0"/>
    <p:restoredTop sz="82713" autoAdjust="0"/>
  </p:normalViewPr>
  <p:slideViewPr>
    <p:cSldViewPr>
      <p:cViewPr>
        <p:scale>
          <a:sx n="66" d="100"/>
          <a:sy n="66" d="100"/>
        </p:scale>
        <p:origin x="-163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t>2015-03-07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939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48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6092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9378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8212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141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35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41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60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FP</a:t>
            </a:r>
            <a:r>
              <a:rPr lang="pl-PL" b="1" baseline="0" dirty="0" smtClean="0">
                <a:solidFill>
                  <a:srgbClr val="F7941E"/>
                </a:solidFill>
              </a:rPr>
              <a:t> Mobile </a:t>
            </a:r>
            <a:r>
              <a:rPr lang="pl-PL" b="1" baseline="0" dirty="0" err="1" smtClean="0">
                <a:solidFill>
                  <a:srgbClr val="F7941E"/>
                </a:solidFill>
              </a:rPr>
              <a:t>Division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2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dirty="0" smtClean="0"/>
              <a:t> 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413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911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7134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4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FP Mobile </a:t>
            </a:r>
            <a:r>
              <a:rPr lang="pl-PL" sz="1200" b="1" dirty="0" err="1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Division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9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Bit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Festival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FP Mobile </a:t>
            </a:r>
            <a:r>
              <a:rPr lang="pl-PL" sz="1200" b="1" dirty="0" err="1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Division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BEST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Android Workshop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Central</a:t>
            </a:r>
            <a:r>
              <a:rPr lang="pl-PL" sz="1200" b="1" baseline="0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 Mobile Team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2015-03-07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tm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Plik AndroidManifest.xml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b="0" dirty="0" smtClean="0"/>
              <a:t>Jest to plik, który każda z aplikacji </a:t>
            </a:r>
            <a:r>
              <a:rPr lang="pl-PL" sz="2000" u="sng" dirty="0" smtClean="0"/>
              <a:t>musi</a:t>
            </a:r>
            <a:r>
              <a:rPr lang="pl-PL" sz="2000" b="0" dirty="0" smtClean="0"/>
              <a:t> posiadać. Domyślnie jest on umieszczony w następującym pod folderze projektu /</a:t>
            </a:r>
            <a:r>
              <a:rPr lang="pl-PL" sz="2000" b="0" dirty="0" err="1" smtClean="0"/>
              <a:t>src</a:t>
            </a:r>
            <a:r>
              <a:rPr lang="pl-PL" sz="2000" b="0" dirty="0" smtClean="0"/>
              <a:t>/</a:t>
            </a:r>
            <a:r>
              <a:rPr lang="pl-PL" sz="2000" b="0" dirty="0" err="1" smtClean="0"/>
              <a:t>main</a:t>
            </a:r>
            <a:r>
              <a:rPr lang="pl-PL" sz="2000" b="0" dirty="0" smtClean="0"/>
              <a:t>/</a:t>
            </a:r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pl-PL" b="0" dirty="0" smtClean="0"/>
              <a:t>W manifeście zawiera się informacje o:</a:t>
            </a:r>
          </a:p>
          <a:p>
            <a:r>
              <a:rPr lang="pl-PL" sz="2000" b="0" dirty="0" smtClean="0"/>
              <a:t>pakiecie aplikacji</a:t>
            </a:r>
          </a:p>
          <a:p>
            <a:r>
              <a:rPr lang="pl-PL" sz="2000" b="0" dirty="0" smtClean="0"/>
              <a:t>komponentach aplikacji (aktywności, serwisy, etc.)</a:t>
            </a:r>
          </a:p>
          <a:p>
            <a:r>
              <a:rPr lang="pl-PL" sz="2000" b="0" dirty="0" smtClean="0"/>
              <a:t>wymaganych uprawnieniach</a:t>
            </a:r>
          </a:p>
          <a:p>
            <a:r>
              <a:rPr lang="pl-PL" sz="2000" b="0" dirty="0" smtClean="0"/>
              <a:t>minimalnym, wspieranym </a:t>
            </a:r>
            <a:r>
              <a:rPr lang="pl-PL" sz="2000" b="0" dirty="0" err="1" smtClean="0"/>
              <a:t>api</a:t>
            </a:r>
            <a:r>
              <a:rPr lang="pl-PL" sz="2000" b="0" dirty="0" smtClean="0"/>
              <a:t>, etc.</a:t>
            </a:r>
            <a:endParaRPr lang="pl-PL" sz="20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11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660560" cy="47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Aktywności - omówienie</a:t>
            </a:r>
          </a:p>
          <a:p>
            <a:r>
              <a:rPr lang="pl-PL" dirty="0" smtClean="0"/>
              <a:t>Aktywność odpowiada pojedynczemu ekranowi</a:t>
            </a:r>
          </a:p>
          <a:p>
            <a:r>
              <a:rPr lang="pl-PL" dirty="0" smtClean="0"/>
              <a:t>Definiuje własny układ ekranu</a:t>
            </a:r>
          </a:p>
          <a:p>
            <a:r>
              <a:rPr lang="pl-PL" dirty="0" smtClean="0"/>
              <a:t>Musi być zadeklarowana w </a:t>
            </a:r>
            <a:br>
              <a:rPr lang="pl-PL" dirty="0" smtClean="0"/>
            </a:br>
            <a:r>
              <a:rPr lang="pl-PL" dirty="0" smtClean="0"/>
              <a:t>manifeście</a:t>
            </a:r>
          </a:p>
          <a:p>
            <a:r>
              <a:rPr lang="pl-PL" smtClean="0"/>
              <a:t>Uruchamiana </a:t>
            </a:r>
            <a:r>
              <a:rPr lang="pl-PL" dirty="0" smtClean="0"/>
              <a:t>jest za pomocą</a:t>
            </a:r>
            <a:br>
              <a:rPr lang="pl-PL" dirty="0" smtClean="0"/>
            </a:br>
            <a:r>
              <a:rPr lang="pl-PL" dirty="0" smtClean="0"/>
              <a:t>Intencji (</a:t>
            </a:r>
            <a:r>
              <a:rPr lang="pl-PL" dirty="0" err="1" smtClean="0"/>
              <a:t>Intent</a:t>
            </a:r>
            <a:r>
              <a:rPr lang="pl-PL" dirty="0" smtClean="0"/>
              <a:t>)</a:t>
            </a:r>
            <a:endParaRPr lang="pl-PL" i="1" dirty="0" smtClean="0"/>
          </a:p>
          <a:p>
            <a:r>
              <a:rPr lang="pl-PL" dirty="0" smtClean="0"/>
              <a:t>Ma specyficzny cykl życia</a:t>
            </a:r>
          </a:p>
          <a:p>
            <a:pPr lvl="1"/>
            <a:r>
              <a:rPr lang="pl-PL" i="1" dirty="0" smtClean="0"/>
              <a:t>onCreate() &amp; </a:t>
            </a:r>
            <a:r>
              <a:rPr lang="pl-PL" i="1" dirty="0" err="1" smtClean="0"/>
              <a:t>onDestroy</a:t>
            </a:r>
            <a:r>
              <a:rPr lang="pl-PL" i="1" dirty="0" smtClean="0"/>
              <a:t>()</a:t>
            </a:r>
          </a:p>
          <a:p>
            <a:pPr lvl="1"/>
            <a:r>
              <a:rPr lang="pl-PL" i="1" dirty="0" smtClean="0"/>
              <a:t>onResume() &amp; </a:t>
            </a:r>
            <a:r>
              <a:rPr lang="pl-PL" i="1" dirty="0" err="1" smtClean="0"/>
              <a:t>onPause</a:t>
            </a:r>
            <a:r>
              <a:rPr lang="pl-PL" i="1" dirty="0" smtClean="0"/>
              <a:t>()</a:t>
            </a:r>
            <a:endParaRPr lang="pl-PL" dirty="0" smtClean="0"/>
          </a:p>
          <a:p>
            <a:pPr lvl="1"/>
            <a:r>
              <a:rPr lang="pl-PL" i="1" dirty="0" err="1" smtClean="0"/>
              <a:t>onStart</a:t>
            </a:r>
            <a:r>
              <a:rPr lang="pl-PL" i="1" dirty="0" smtClean="0"/>
              <a:t>() &amp; </a:t>
            </a:r>
            <a:r>
              <a:rPr lang="pl-PL" i="1" dirty="0" err="1" smtClean="0"/>
              <a:t>onStop</a:t>
            </a:r>
            <a:r>
              <a:rPr lang="pl-PL" i="1" dirty="0" smtClean="0"/>
              <a:t>()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92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12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15235"/>
            <a:ext cx="4752528" cy="61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112568" cy="57606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Cykl życia aktywności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8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Intencje(</a:t>
            </a:r>
            <a:r>
              <a:rPr lang="pl-PL" dirty="0" err="1" smtClean="0"/>
              <a:t>Intent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Intencje to asynchroniczne wiadomości, które pozwalają komponentom Androida (aplikacjom, aktywnościom, etc.) na komunikowanie się ze sobą.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Przykład intencji, która otwiera nową aktywność:</a:t>
            </a:r>
            <a:endParaRPr lang="pl-PL" dirty="0"/>
          </a:p>
          <a:p>
            <a:pPr marL="0" indent="0">
              <a:buNone/>
            </a:pPr>
            <a:endParaRPr lang="pl-PL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 i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Intent(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ActivityTwo.</a:t>
            </a:r>
            <a:r>
              <a:rPr lang="en-US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69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Podstawowe widoki</a:t>
            </a:r>
          </a:p>
          <a:p>
            <a:r>
              <a:rPr lang="pl-PL" dirty="0" smtClean="0"/>
              <a:t>Linear Layout</a:t>
            </a:r>
          </a:p>
          <a:p>
            <a:r>
              <a:rPr lang="pl-PL" dirty="0" smtClean="0"/>
              <a:t>Relative Layout</a:t>
            </a:r>
          </a:p>
          <a:p>
            <a:r>
              <a:rPr lang="pl-PL" dirty="0" smtClean="0"/>
              <a:t>List View</a:t>
            </a:r>
          </a:p>
          <a:p>
            <a:r>
              <a:rPr lang="pl-PL" dirty="0" smtClean="0"/>
              <a:t>Grid View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1124744"/>
            <a:ext cx="19050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developer.android.com/images/ui/grid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2780928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eloper.android.com/images/ui/list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12405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509120"/>
            <a:ext cx="5107443" cy="20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5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Linear Layout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Linear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/>
              <a:t> </a:t>
            </a:r>
            <a:r>
              <a:rPr lang="pl-PL" dirty="0" smtClean="0"/>
              <a:t>ustawia swoje dzieci w jednym kierunku (poziomo lub pionowo). Dzieciom można przypisywać wagi pozwalające im zajmować odpowiednią ilość </a:t>
            </a:r>
            <a:r>
              <a:rPr lang="pl-PL" sz="2000" dirty="0" smtClean="0"/>
              <a:t>miejsca.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Relative Layout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RelativeLayout</a:t>
            </a:r>
            <a:r>
              <a:rPr lang="en-US" dirty="0"/>
              <a:t> </a:t>
            </a:r>
            <a:r>
              <a:rPr lang="pl-PL" dirty="0" smtClean="0"/>
              <a:t>jest widokiem, który swoje dzieci układa względem siebie(do dołu widoku, do lewej czy prawej strony) lub względem innych dzieci(na lewo od, poniżej, powyżej, do szerokości, etc.)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3028896" cy="223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5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Podstawowe widoki</a:t>
            </a:r>
          </a:p>
          <a:p>
            <a:r>
              <a:rPr lang="pl-PL" dirty="0" smtClean="0"/>
              <a:t>TextView</a:t>
            </a:r>
          </a:p>
          <a:p>
            <a:r>
              <a:rPr lang="pl-PL" dirty="0" smtClean="0"/>
              <a:t>EditText</a:t>
            </a:r>
          </a:p>
          <a:p>
            <a:r>
              <a:rPr lang="pl-PL" dirty="0" smtClean="0"/>
              <a:t>Button</a:t>
            </a:r>
          </a:p>
          <a:p>
            <a:r>
              <a:rPr lang="pl-PL" dirty="0" smtClean="0"/>
              <a:t>ImageView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Definicje układów ekranu przechowywane są w plikach*.xml w pod folderze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/res/</a:t>
            </a:r>
            <a:r>
              <a:rPr lang="pl-PL" dirty="0" err="1" smtClean="0"/>
              <a:t>layout</a:t>
            </a: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 descr="http://developer.android.com/images/ui/ui-contr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1908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Interakcja między widokiem i aktywnością</a:t>
            </a:r>
          </a:p>
          <a:p>
            <a:pPr marL="0" indent="0">
              <a:buNone/>
            </a:pPr>
            <a:r>
              <a:rPr lang="pl-PL" dirty="0" smtClean="0"/>
              <a:t>Źródło z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/res/</a:t>
            </a:r>
            <a:r>
              <a:rPr lang="pl-PL" dirty="0" err="1" smtClean="0"/>
              <a:t>layout</a:t>
            </a:r>
            <a:r>
              <a:rPr lang="pl-PL" dirty="0" smtClean="0"/>
              <a:t>/activity_main.xml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600" dirty="0" err="1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android:id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"@+id/</a:t>
            </a:r>
            <a:r>
              <a:rPr lang="en-US" sz="16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listCurrenciesButton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sz="1600" i="1" dirty="0">
              <a:solidFill>
                <a:srgbClr val="00808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dirty="0" smtClean="0"/>
              <a:t>Źródło pliku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/…/MainActivity.java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Button 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setContentView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R.layout.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activity_main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(Button)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R.id.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listCurrenciesButton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i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.setOnClickListener(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{}});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4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Przycisk i pole tekstowe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smtClean="0"/>
              <a:t>Przycisk posiada odwołania zwrotne m.in. dla akcji kliknięcia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Pola tekstowe mają metody do ustawienia oraz pobierania tekstu(</a:t>
            </a:r>
            <a:r>
              <a:rPr lang="pl-PL" sz="2000" dirty="0" err="1" smtClean="0"/>
              <a:t>setText</a:t>
            </a:r>
            <a:r>
              <a:rPr lang="pl-PL" sz="2000" dirty="0" smtClean="0"/>
              <a:t>, </a:t>
            </a:r>
            <a:r>
              <a:rPr lang="pl-PL" sz="2000" dirty="0" err="1" smtClean="0"/>
              <a:t>getText</a:t>
            </a:r>
            <a:r>
              <a:rPr lang="pl-PL" sz="2000" dirty="0" smtClean="0"/>
              <a:t>)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.getText</a:t>
            </a:r>
            <a:r>
              <a:rPr lang="pl-PL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pl-PL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toString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}});</a:t>
            </a:r>
            <a:endParaRPr lang="en-US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09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O Nas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>
                <a:solidFill>
                  <a:schemeClr val="accent6">
                    <a:lumMod val="75000"/>
                  </a:schemeClr>
                </a:solidFill>
              </a:rPr>
              <a:t>Future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 Processing </a:t>
            </a:r>
          </a:p>
          <a:p>
            <a:pPr marL="0" indent="0">
              <a:buNone/>
            </a:pPr>
            <a:r>
              <a:rPr lang="pl-PL" sz="1800" b="0" dirty="0" smtClean="0"/>
              <a:t>		     </a:t>
            </a:r>
            <a:r>
              <a:rPr lang="en-US" b="0" dirty="0" smtClean="0"/>
              <a:t>Great </a:t>
            </a:r>
            <a:r>
              <a:rPr lang="en-US" b="0" dirty="0"/>
              <a:t>software… because we put People first</a:t>
            </a:r>
            <a:endParaRPr lang="pl-PL" dirty="0"/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Firma specjalizuje się w dostarczaniu usług outsourcingowych dla klientów </a:t>
            </a:r>
            <a:br>
              <a:rPr lang="pl-PL" sz="1800" dirty="0" smtClean="0"/>
            </a:br>
            <a:r>
              <a:rPr lang="pl-PL" sz="1800" dirty="0" smtClean="0"/>
              <a:t>z Europy zachodniej. </a:t>
            </a: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AutoShape 2" descr="https://fpdev2.future-processing.com/Team/Handlers/PeopleFileDownloader.ashx?Size=150&amp;Filename=505m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722" y="1712218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3" y="1668016"/>
            <a:ext cx="1484362" cy="148436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907225" y="166801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Mateusz </a:t>
            </a:r>
            <a:r>
              <a:rPr lang="pl-PL" sz="2400" dirty="0" smtClean="0">
                <a:solidFill>
                  <a:schemeClr val="bg1"/>
                </a:solidFill>
              </a:rPr>
              <a:t>Boś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Software </a:t>
            </a:r>
            <a:r>
              <a:rPr lang="pl-PL" sz="2400" dirty="0" err="1" smtClean="0">
                <a:solidFill>
                  <a:schemeClr val="bg1"/>
                </a:solidFill>
              </a:rPr>
              <a:t>Engineer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574547" y="1661899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dirty="0" smtClean="0">
                <a:solidFill>
                  <a:schemeClr val="bg1"/>
                </a:solidFill>
              </a:rPr>
              <a:t>Michał Górski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Software </a:t>
            </a:r>
            <a:r>
              <a:rPr lang="pl-PL" sz="2400" dirty="0" err="1" smtClean="0">
                <a:solidFill>
                  <a:schemeClr val="bg1"/>
                </a:solidFill>
              </a:rPr>
              <a:t>Engineer</a:t>
            </a:r>
            <a:endParaRPr lang="pl-PL" sz="2400" dirty="0">
              <a:solidFill>
                <a:schemeClr val="bg1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98" y="5949280"/>
            <a:ext cx="1723106" cy="68924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37778"/>
            <a:ext cx="1800200" cy="71003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" y="5949280"/>
            <a:ext cx="1728949" cy="68193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48" y="5949280"/>
            <a:ext cx="1728948" cy="681936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18" y="5949278"/>
            <a:ext cx="1747478" cy="6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2</a:t>
            </a:r>
          </a:p>
          <a:p>
            <a:pPr marL="0" indent="0" algn="ctr">
              <a:buNone/>
            </a:pPr>
            <a:r>
              <a:rPr lang="pl-PL" sz="3600" dirty="0" smtClean="0"/>
              <a:t>Modyfikujemy pierwszą aktywność</a:t>
            </a:r>
          </a:p>
        </p:txBody>
      </p:sp>
    </p:spTree>
    <p:extLst>
      <p:ext uri="{BB962C8B-B14F-4D97-AF65-F5344CB8AC3E}">
        <p14:creationId xmlns:p14="http://schemas.microsoft.com/office/powerpoint/2010/main" val="13295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Opis dzisiejszego </a:t>
            </a:r>
            <a:r>
              <a:rPr lang="pl-PL" dirty="0" smtClean="0"/>
              <a:t>zadania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/>
              <a:t>Aplikacja powinna:</a:t>
            </a:r>
          </a:p>
          <a:p>
            <a:pPr algn="just"/>
            <a:r>
              <a:rPr lang="pl-PL" sz="2000" dirty="0"/>
              <a:t>umożliwiać ręczną zmianę kursu wymiany,</a:t>
            </a:r>
          </a:p>
          <a:p>
            <a:pPr algn="just"/>
            <a:r>
              <a:rPr lang="pl-PL" sz="2000" dirty="0"/>
              <a:t>pobierać obecny kurs z podanego serwisu,</a:t>
            </a:r>
          </a:p>
          <a:p>
            <a:r>
              <a:rPr lang="pl-PL" sz="2000" dirty="0"/>
              <a:t>prezentować dostępne kursy wymiany w postaci listy,</a:t>
            </a:r>
          </a:p>
          <a:p>
            <a:r>
              <a:rPr lang="pl-PL" sz="2000" dirty="0"/>
              <a:t>przeliczać kwoty między walutami</a:t>
            </a:r>
          </a:p>
          <a:p>
            <a:pPr marL="0" indent="0">
              <a:buNone/>
            </a:pPr>
            <a:endParaRPr lang="pl-P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71" y="1156777"/>
            <a:ext cx="2954425" cy="5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3</a:t>
            </a:r>
          </a:p>
          <a:p>
            <a:pPr marL="0" indent="0" algn="ctr">
              <a:buNone/>
            </a:pPr>
            <a:r>
              <a:rPr lang="pl-PL" sz="3600" dirty="0" smtClean="0"/>
              <a:t>Odkrywamy magię cyklu życia</a:t>
            </a:r>
          </a:p>
        </p:txBody>
      </p:sp>
    </p:spTree>
    <p:extLst>
      <p:ext uri="{BB962C8B-B14F-4D97-AF65-F5344CB8AC3E}">
        <p14:creationId xmlns:p14="http://schemas.microsoft.com/office/powerpoint/2010/main" val="39099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4</a:t>
            </a:r>
          </a:p>
          <a:p>
            <a:pPr marL="0" indent="0" algn="ctr">
              <a:buNone/>
            </a:pPr>
            <a:r>
              <a:rPr lang="pl-PL" sz="3600" dirty="0" smtClean="0"/>
              <a:t>Tworzymy drugą aktywność, z listą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7769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24</a:t>
            </a:fld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52736"/>
            <a:ext cx="4322175" cy="5472112"/>
          </a:xfrm>
        </p:spPr>
      </p:pic>
      <p:sp>
        <p:nvSpPr>
          <p:cNvPr id="6" name="Prostokąt 5"/>
          <p:cNvSpPr/>
          <p:nvPr/>
        </p:nvSpPr>
        <p:spPr>
          <a:xfrm>
            <a:off x="0" y="1412776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Tworzymy </a:t>
            </a:r>
            <a:r>
              <a:rPr lang="pl-PL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aktywność</a:t>
            </a:r>
            <a:br>
              <a:rPr lang="pl-PL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l-PL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z listą</a:t>
            </a:r>
            <a:endParaRPr lang="pl-PL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Przechowywanie i dostęp do danych trwałych w Android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Mamy do wyboru:</a:t>
            </a:r>
          </a:p>
          <a:p>
            <a:r>
              <a:rPr lang="pl-PL" dirty="0" err="1" smtClean="0"/>
              <a:t>SharedPreferences</a:t>
            </a:r>
            <a:endParaRPr lang="pl-PL" dirty="0" smtClean="0"/>
          </a:p>
          <a:p>
            <a:r>
              <a:rPr lang="pl-PL" dirty="0" smtClean="0"/>
              <a:t>Wewnętrzną i zewnętrzną pamięć</a:t>
            </a:r>
          </a:p>
          <a:p>
            <a:r>
              <a:rPr lang="pl-PL" dirty="0" smtClean="0"/>
              <a:t>Bazę danych </a:t>
            </a:r>
            <a:r>
              <a:rPr lang="pl-PL" dirty="0" err="1" smtClean="0"/>
              <a:t>SQLite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571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Shared</a:t>
            </a:r>
            <a:r>
              <a:rPr lang="pl-PL" dirty="0" smtClean="0"/>
              <a:t> </a:t>
            </a:r>
            <a:r>
              <a:rPr lang="pl-PL" dirty="0" err="1" smtClean="0"/>
              <a:t>Preferences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Pozwala przechowywać pary klucz - wartość typów prymitywnych(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float</a:t>
            </a:r>
            <a:r>
              <a:rPr lang="pl-PL" dirty="0" smtClean="0"/>
              <a:t>,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long</a:t>
            </a:r>
            <a:r>
              <a:rPr lang="pl-PL" dirty="0" smtClean="0"/>
              <a:t>, string). Dane będą przechowane pomiędzy uruchomieniami aplikacji(do momentu odinstalowania jej z urządzenia).</a:t>
            </a: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173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Shared Preferences - przykład</a:t>
            </a:r>
          </a:p>
          <a:p>
            <a:pPr marL="0" indent="0">
              <a:buNone/>
            </a:pPr>
            <a:endParaRPr lang="pl-PL" sz="1000" dirty="0" smtClean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Activity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MyPrefsFile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state){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(state);</a:t>
            </a:r>
          </a:p>
          <a:p>
            <a:pPr marL="0" indent="0">
              <a:buNone/>
            </a:pPr>
            <a:r>
              <a:rPr lang="pl-PL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Restore preferences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(PREFS_NAME,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silent =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settings.getBoolean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setSilent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(silent);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We need an Editor object to make preference changes.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All objects are from </a:t>
            </a:r>
            <a:r>
              <a:rPr lang="en-US" sz="10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android.context.Context</a:t>
            </a:r>
            <a:endParaRPr lang="en-US" sz="1000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i="1" dirty="0">
                <a:solidFill>
                  <a:srgbClr val="0000C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SharedPreferences.Editor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editor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settings.edit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editor.putBoolean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mSilentMode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Commit the edits!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editor.commit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5</a:t>
            </a:r>
          </a:p>
          <a:p>
            <a:pPr marL="0" indent="0" algn="ctr">
              <a:buNone/>
            </a:pPr>
            <a:r>
              <a:rPr lang="pl-PL" sz="3600" dirty="0" smtClean="0"/>
              <a:t>Zapisywanie wybranej waluty do pamięci trwałej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749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6</a:t>
            </a:r>
          </a:p>
          <a:p>
            <a:pPr marL="0" indent="0" algn="ctr">
              <a:buNone/>
            </a:pPr>
            <a:r>
              <a:rPr lang="pl-PL" sz="3600" dirty="0" smtClean="0"/>
              <a:t>Odczyt z pamięci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15369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Program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sz="2000" dirty="0" smtClean="0"/>
              <a:t>Wprowadzenie do Androida</a:t>
            </a:r>
          </a:p>
          <a:p>
            <a:r>
              <a:rPr lang="pl-PL" sz="2000" dirty="0" smtClean="0"/>
              <a:t>Opis środowiska</a:t>
            </a:r>
          </a:p>
          <a:p>
            <a:r>
              <a:rPr lang="pl-PL" sz="2000" dirty="0" smtClean="0"/>
              <a:t>Stworzenie projektu i omówienie jego struktury</a:t>
            </a:r>
          </a:p>
          <a:p>
            <a:r>
              <a:rPr lang="pl-PL" sz="2000" dirty="0" smtClean="0"/>
              <a:t>Omówienie aktywności i intencji</a:t>
            </a:r>
          </a:p>
          <a:p>
            <a:r>
              <a:rPr lang="pl-PL" sz="2000" dirty="0" smtClean="0"/>
              <a:t>Podstawowe </a:t>
            </a:r>
            <a:r>
              <a:rPr lang="pl-PL" sz="2000" dirty="0" err="1" smtClean="0"/>
              <a:t>layouty</a:t>
            </a:r>
            <a:endParaRPr lang="pl-PL" sz="2000" dirty="0" smtClean="0"/>
          </a:p>
          <a:p>
            <a:r>
              <a:rPr lang="pl-PL" sz="2000" dirty="0" smtClean="0"/>
              <a:t>Badanie cyklu życia aktywności</a:t>
            </a:r>
          </a:p>
          <a:p>
            <a:r>
              <a:rPr lang="pl-PL" sz="2000" dirty="0" smtClean="0"/>
              <a:t>Odczyt i zapis danych w </a:t>
            </a:r>
            <a:r>
              <a:rPr lang="pl-PL" sz="2000" dirty="0" err="1" smtClean="0"/>
              <a:t>SharedPreferences</a:t>
            </a:r>
            <a:endParaRPr lang="pl-PL" sz="2000" dirty="0" smtClean="0"/>
          </a:p>
          <a:p>
            <a:r>
              <a:rPr lang="pl-PL" sz="2000" dirty="0"/>
              <a:t>Asynchroniczne ładowanie bitmap z użyciem Picasso</a:t>
            </a:r>
          </a:p>
          <a:p>
            <a:r>
              <a:rPr lang="pl-PL" sz="2000" dirty="0" smtClean="0"/>
              <a:t>Wielowątkowość z użyciem </a:t>
            </a:r>
            <a:r>
              <a:rPr lang="pl-PL" sz="2000" dirty="0" err="1" smtClean="0"/>
              <a:t>Async</a:t>
            </a:r>
            <a:r>
              <a:rPr lang="pl-PL" sz="2000" dirty="0" smtClean="0"/>
              <a:t> </a:t>
            </a:r>
            <a:r>
              <a:rPr lang="pl-PL" sz="2000" dirty="0" err="1" smtClean="0"/>
              <a:t>Tasków</a:t>
            </a:r>
            <a:endParaRPr lang="pl-PL" sz="2000" dirty="0" smtClean="0"/>
          </a:p>
          <a:p>
            <a:r>
              <a:rPr lang="pl-PL" sz="2000" dirty="0" smtClean="0"/>
              <a:t>Komunikacja z serwisem </a:t>
            </a:r>
            <a:r>
              <a:rPr lang="pl-PL" sz="2000" dirty="0" err="1" smtClean="0"/>
              <a:t>RESTowym</a:t>
            </a:r>
            <a:r>
              <a:rPr lang="pl-PL" sz="2000" dirty="0" smtClean="0"/>
              <a:t> z użyciem </a:t>
            </a:r>
            <a:r>
              <a:rPr lang="pl-PL" sz="2000" dirty="0" err="1" smtClean="0"/>
              <a:t>Retrofit’a</a:t>
            </a:r>
            <a:endParaRPr lang="pl-PL" sz="2000" dirty="0" smtClean="0"/>
          </a:p>
          <a:p>
            <a:r>
              <a:rPr lang="pl-PL" sz="2000" dirty="0" err="1" smtClean="0"/>
              <a:t>ActionBar</a:t>
            </a:r>
            <a:endParaRPr lang="pl-PL" sz="2000" dirty="0" smtClean="0"/>
          </a:p>
          <a:p>
            <a:r>
              <a:rPr lang="pl-PL" sz="2000" dirty="0" smtClean="0"/>
              <a:t>Dialogi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85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7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Asynchroniczne ładowanie bitmap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8870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Wielowątkowość z użyciem </a:t>
            </a:r>
            <a:r>
              <a:rPr lang="pl-PL" dirty="0" err="1" smtClean="0"/>
              <a:t>AsyncTasków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pl-PL" dirty="0" smtClean="0"/>
              <a:t>umożliwia delegowanie pracy do innych wątków jednocześnie pozwalając obsługiwać rezultat pracy w wątku UI. Ich użycie pozwala uniknąć blokowania wątku UI oraz realizować operacje sieciowe, które są zabronione(skutkują wyjątkiem).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2640" y="4005064"/>
            <a:ext cx="28803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przykład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DownloadFilesTask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AsyncTask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&lt;URL, Integer, Long&gt;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doInBackground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(URL...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   </a:t>
            </a:r>
            <a:r>
              <a:rPr lang="en-US" sz="1400" u="sng" dirty="0" err="1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performVeryLongOperation</a:t>
            </a:r>
            <a:r>
              <a:rPr lang="en-US" sz="1400" u="sng" dirty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onProgressUpdate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(Integer... progress)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setProgressPercent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(progress[0]);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onPostExecute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(Long result)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showDialog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"Downloaded 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+ result + 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bytes"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  <a:endParaRPr lang="pl-PL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przykład, c.d.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Tworzenie i użycie </a:t>
            </a:r>
            <a:r>
              <a:rPr lang="pl-PL" dirty="0" err="1" smtClean="0"/>
              <a:t>AsyncTaska</a:t>
            </a:r>
            <a:r>
              <a:rPr lang="pl-PL" dirty="0" smtClean="0"/>
              <a:t> są bardzo proste:</a:t>
            </a:r>
          </a:p>
          <a:p>
            <a:pPr marL="0" indent="0">
              <a:buNone/>
            </a:pPr>
            <a:endParaRPr lang="pl-PL" sz="1600" dirty="0" smtClean="0">
              <a:solidFill>
                <a:srgbClr val="7F0055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DownloadFilesTask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().execute(url1, url2, url3);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Trzy parametry używane przy definicji </a:t>
            </a:r>
            <a:r>
              <a:rPr lang="pl-PL" sz="1800" dirty="0" err="1" smtClean="0"/>
              <a:t>AsyncTaska</a:t>
            </a:r>
            <a:r>
              <a:rPr lang="pl-PL" sz="1800" dirty="0" smtClean="0"/>
              <a:t> to:</a:t>
            </a:r>
            <a:endParaRPr lang="en-US" sz="1800" dirty="0"/>
          </a:p>
          <a:p>
            <a:r>
              <a:rPr lang="en-US" sz="1400" u="sng" dirty="0" err="1"/>
              <a:t>Params</a:t>
            </a:r>
            <a:r>
              <a:rPr lang="en-US" sz="1400" dirty="0"/>
              <a:t>, </a:t>
            </a:r>
            <a:r>
              <a:rPr lang="pl-PL" sz="1400" dirty="0" smtClean="0"/>
              <a:t>Typ parametrów przekazywanych do </a:t>
            </a:r>
            <a:r>
              <a:rPr lang="pl-PL" sz="1400" dirty="0" err="1" smtClean="0"/>
              <a:t>AsyncTaska</a:t>
            </a:r>
            <a:r>
              <a:rPr lang="pl-PL" sz="1400" dirty="0" smtClean="0"/>
              <a:t> w momencie zlecenia wykonania</a:t>
            </a:r>
            <a:endParaRPr lang="en-US" sz="1400" dirty="0"/>
          </a:p>
          <a:p>
            <a:r>
              <a:rPr lang="en-US" sz="1400" u="sng" dirty="0"/>
              <a:t>Progress</a:t>
            </a:r>
            <a:r>
              <a:rPr lang="en-US" sz="1400" dirty="0"/>
              <a:t>, </a:t>
            </a:r>
            <a:r>
              <a:rPr lang="pl-PL" sz="1400" dirty="0" smtClean="0"/>
              <a:t>Typ przekazywany pomiędzy metodą </a:t>
            </a:r>
            <a:r>
              <a:rPr lang="pl-PL" sz="1400" dirty="0" err="1" smtClean="0"/>
              <a:t>publishProgress</a:t>
            </a:r>
            <a:r>
              <a:rPr lang="pl-PL" sz="1400" dirty="0" smtClean="0"/>
              <a:t>(Progress…) a metodą </a:t>
            </a:r>
            <a:r>
              <a:rPr lang="pl-PL" sz="1400" dirty="0" err="1" smtClean="0"/>
              <a:t>onProgressUpdate</a:t>
            </a:r>
            <a:r>
              <a:rPr lang="pl-PL" sz="1400" dirty="0" smtClean="0"/>
              <a:t>(Progress…)</a:t>
            </a:r>
            <a:endParaRPr lang="en-US" sz="1400" dirty="0"/>
          </a:p>
          <a:p>
            <a:r>
              <a:rPr lang="en-US" sz="1400" u="sng" dirty="0"/>
              <a:t>Result</a:t>
            </a:r>
            <a:r>
              <a:rPr lang="en-US" sz="1400" dirty="0"/>
              <a:t>, </a:t>
            </a:r>
            <a:r>
              <a:rPr lang="pl-PL" sz="1400" dirty="0" smtClean="0"/>
              <a:t>typ zwracany przez metodę </a:t>
            </a:r>
            <a:r>
              <a:rPr lang="pl-PL" sz="1400" dirty="0" err="1" smtClean="0"/>
              <a:t>doInBackground</a:t>
            </a:r>
            <a:r>
              <a:rPr lang="pl-PL" sz="1400" dirty="0"/>
              <a:t> </a:t>
            </a:r>
            <a:r>
              <a:rPr lang="pl-PL" sz="1400" dirty="0" smtClean="0"/>
              <a:t>przekazywany do metody </a:t>
            </a:r>
            <a:r>
              <a:rPr lang="pl-PL" sz="1400" dirty="0" err="1" smtClean="0"/>
              <a:t>onPostExecute</a:t>
            </a:r>
            <a:r>
              <a:rPr lang="pl-PL" sz="1400" dirty="0" smtClean="0"/>
              <a:t>, w której następuje reakcja na zakończenie zadania.</a:t>
            </a:r>
          </a:p>
          <a:p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Jeśli nie chcemy używać któregoś z parametrów wystarczy zdefiniować go jako </a:t>
            </a:r>
            <a:r>
              <a:rPr lang="pl-PL" sz="1800" dirty="0" err="1" smtClean="0"/>
              <a:t>Void</a:t>
            </a:r>
            <a:r>
              <a:rPr lang="pl-PL" sz="1800" dirty="0"/>
              <a:t>:</a:t>
            </a:r>
            <a:endParaRPr lang="en-US" sz="1800" dirty="0"/>
          </a:p>
          <a:p>
            <a:pPr marL="0" indent="0">
              <a:buNone/>
            </a:pPr>
            <a:endParaRPr lang="pl-PL" sz="1600" dirty="0" smtClean="0">
              <a:solidFill>
                <a:srgbClr val="000088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Unused</a:t>
            </a:r>
            <a:r>
              <a:rPr lang="en-US" sz="16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AsyncTask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2800" dirty="0" err="1" smtClean="0"/>
              <a:t>Retrofit</a:t>
            </a:r>
            <a:endParaRPr lang="pl-PL" sz="2800" dirty="0" smtClean="0"/>
          </a:p>
          <a:p>
            <a:pPr marL="0" indent="0">
              <a:buNone/>
            </a:pPr>
            <a:r>
              <a:rPr lang="pl-PL" sz="2000" dirty="0" smtClean="0"/>
              <a:t>Biblioteka umożliwiająca łatwe korzystanie z API </a:t>
            </a:r>
            <a:r>
              <a:rPr lang="pl-PL" sz="2000" dirty="0" err="1" smtClean="0"/>
              <a:t>RESTowego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Składa się z dwóch podstawowych części: </a:t>
            </a:r>
            <a:r>
              <a:rPr lang="pl-PL" sz="2000" dirty="0" err="1" smtClean="0"/>
              <a:t>RestAdaptera</a:t>
            </a:r>
            <a:r>
              <a:rPr lang="pl-PL" sz="2000" dirty="0" smtClean="0"/>
              <a:t> (określa </a:t>
            </a:r>
            <a:r>
              <a:rPr lang="pl-PL" sz="2000" dirty="0" err="1" smtClean="0"/>
              <a:t>endpoint</a:t>
            </a:r>
            <a:r>
              <a:rPr lang="pl-PL" sz="2000" dirty="0" smtClean="0"/>
              <a:t>) oraz API definiowanego jako adnotowany interfejs.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212976"/>
            <a:ext cx="5418007" cy="1264202"/>
          </a:xfrm>
          <a:prstGeom prst="rect">
            <a:avLst/>
          </a:prstGeom>
        </p:spPr>
      </p:pic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5" y="4693202"/>
            <a:ext cx="7872989" cy="18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</a:t>
            </a:r>
            <a:r>
              <a:rPr lang="pl-PL" sz="3600" dirty="0"/>
              <a:t>8</a:t>
            </a:r>
          </a:p>
          <a:p>
            <a:pPr marL="0" indent="0" algn="ctr">
              <a:buNone/>
            </a:pPr>
            <a:r>
              <a:rPr lang="pl-PL" sz="3600" dirty="0" smtClean="0"/>
              <a:t>Pobieranie walut z serwisu i </a:t>
            </a:r>
            <a:r>
              <a:rPr lang="pl-PL" sz="3600" dirty="0" err="1" smtClean="0"/>
              <a:t>parsowanie</a:t>
            </a:r>
            <a:r>
              <a:rPr lang="pl-PL" sz="3600" dirty="0" smtClean="0"/>
              <a:t> </a:t>
            </a:r>
            <a:r>
              <a:rPr lang="pl-PL" sz="3600" dirty="0" err="1" smtClean="0"/>
              <a:t>jsona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0023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 smtClean="0"/>
              <a:t>Action Bar</a:t>
            </a:r>
            <a:endParaRPr lang="pl-PL" sz="2800" dirty="0"/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Jego celem jest identyfikacja </a:t>
            </a:r>
          </a:p>
          <a:p>
            <a:pPr marL="0" indent="0">
              <a:buNone/>
            </a:pPr>
            <a:r>
              <a:rPr lang="pl-PL" sz="1800" dirty="0" smtClean="0"/>
              <a:t>miejsca w aplikacji w którym </a:t>
            </a:r>
            <a:br>
              <a:rPr lang="pl-PL" sz="1800" dirty="0" smtClean="0"/>
            </a:br>
            <a:r>
              <a:rPr lang="pl-PL" sz="1800" dirty="0" smtClean="0"/>
              <a:t>użytkownik obecnie się znajduje,</a:t>
            </a:r>
          </a:p>
          <a:p>
            <a:pPr marL="0" indent="0">
              <a:buNone/>
            </a:pPr>
            <a:r>
              <a:rPr lang="pl-PL" sz="1800" dirty="0" smtClean="0"/>
              <a:t>dostarczenie miejsca, w którym</a:t>
            </a:r>
          </a:p>
          <a:p>
            <a:pPr marL="0" indent="0">
              <a:buNone/>
            </a:pPr>
            <a:r>
              <a:rPr lang="pl-PL" sz="1800" dirty="0" smtClean="0"/>
              <a:t>będzie można umieścić popularne </a:t>
            </a:r>
          </a:p>
          <a:p>
            <a:pPr marL="0" indent="0">
              <a:buNone/>
            </a:pPr>
            <a:r>
              <a:rPr lang="pl-PL" sz="1800" dirty="0" smtClean="0"/>
              <a:t>akcje jak wyszukiwanie, udostępnianie, zapis etc.</a:t>
            </a:r>
          </a:p>
          <a:p>
            <a:pPr marL="0" indent="0">
              <a:buNone/>
            </a:pP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 smtClean="0"/>
              <a:t>Jednocześnie może służyć do umieszczania elementów nawigacyjnych takich jak zakładki.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 smtClean="0"/>
              <a:t>Jako wbudowany w system element potrafi się dobrze dostosować do dostępnego miejsca – jest </a:t>
            </a:r>
            <a:r>
              <a:rPr lang="pl-PL" sz="1800" dirty="0" err="1" smtClean="0"/>
              <a:t>responsywny</a:t>
            </a:r>
            <a:r>
              <a:rPr lang="pl-PL" sz="1800" dirty="0" smtClean="0"/>
              <a:t>.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 smtClean="0"/>
              <a:t>Może zawierać widoki akcji(</a:t>
            </a:r>
            <a:r>
              <a:rPr lang="pl-PL" sz="1800" dirty="0" err="1" smtClean="0"/>
              <a:t>action</a:t>
            </a:r>
            <a:r>
              <a:rPr lang="pl-PL" sz="1800" dirty="0" smtClean="0"/>
              <a:t> </a:t>
            </a:r>
            <a:r>
              <a:rPr lang="pl-PL" sz="1800" dirty="0" err="1" smtClean="0"/>
              <a:t>views</a:t>
            </a:r>
            <a:r>
              <a:rPr lang="pl-PL" sz="1800" dirty="0" smtClean="0"/>
              <a:t>):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72" y="985646"/>
            <a:ext cx="4572000" cy="229933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373216"/>
            <a:ext cx="3609347" cy="14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9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Dodawanie menu kontekstowego oraz akcji do </a:t>
            </a:r>
            <a:r>
              <a:rPr lang="pl-PL" sz="3600" dirty="0" err="1" smtClean="0"/>
              <a:t>ActionBar’a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5451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Dialogi - omówienie</a:t>
            </a:r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pl-PL" b="0" dirty="0" smtClean="0"/>
              <a:t>Dialog to małe okno, którego celem jest wymuszenie na użytkowniku pewnej akcji. Dialog najczęściej służy do pobrania jednej wartości od użytkownika, czy będzie to jakaś zmienna czy decyzja o przejściu dalej.</a:t>
            </a:r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33056"/>
            <a:ext cx="42862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Tworzenie Dialogów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FireMissilesDialogFragment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onCreateDialog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 the Builder class for convenient dialog construction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builder = </a:t>
            </a:r>
            <a:r>
              <a:rPr lang="en-US" sz="1100" dirty="0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getActivity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builder.setMessage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R.string.dialog_fire_missiles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setPositiveButton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R.string.fire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FIRE ZE MISSILES!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setNegativeButton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R.string.cancel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User cancelled the dialog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Create the </a:t>
            </a:r>
            <a:r>
              <a:rPr lang="en-US" sz="11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AlertDialog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object and return it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builder.create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pl-PL" sz="11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06" y="5036219"/>
            <a:ext cx="28289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Uproszczony widok hierarchii klas w Androidzie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068277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9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TextWatcher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err="1" smtClean="0"/>
              <a:t>TextWatcher</a:t>
            </a:r>
            <a:r>
              <a:rPr lang="pl-PL" sz="2000" dirty="0" smtClean="0"/>
              <a:t> to interfejs za pomocą którego można rejestrować się na zdarzenia zmiany tekstu.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Dla nas ważna będzie metoda </a:t>
            </a:r>
            <a:r>
              <a:rPr lang="pl-PL" sz="2000" dirty="0" err="1" smtClean="0"/>
              <a:t>onTextChanged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r>
              <a:rPr lang="en-US" sz="2000" dirty="0"/>
              <a:t>void </a:t>
            </a:r>
            <a:r>
              <a:rPr lang="en-US" sz="2000" dirty="0" err="1" smtClean="0"/>
              <a:t>onTextChanged</a:t>
            </a:r>
            <a:r>
              <a:rPr lang="en-US" sz="2000" dirty="0" smtClean="0"/>
              <a:t>(</a:t>
            </a:r>
            <a:r>
              <a:rPr lang="pl-PL" sz="2000" dirty="0" err="1" smtClean="0"/>
              <a:t>CharSequence</a:t>
            </a:r>
            <a:r>
              <a:rPr lang="en-US" sz="2000" dirty="0" smtClean="0"/>
              <a:t> </a:t>
            </a:r>
            <a:r>
              <a:rPr lang="en-US" sz="2000" dirty="0"/>
              <a:t>s, </a:t>
            </a:r>
            <a:r>
              <a:rPr lang="en-US" sz="2000" dirty="0" err="1"/>
              <a:t>int</a:t>
            </a:r>
            <a:r>
              <a:rPr lang="en-US" sz="2000" dirty="0"/>
              <a:t> start, </a:t>
            </a:r>
            <a:r>
              <a:rPr lang="en-US" sz="2000" dirty="0" err="1"/>
              <a:t>int</a:t>
            </a:r>
            <a:r>
              <a:rPr lang="en-US" sz="2000" dirty="0"/>
              <a:t> before, </a:t>
            </a:r>
            <a:r>
              <a:rPr lang="en-US" sz="2000" dirty="0" err="1"/>
              <a:t>int</a:t>
            </a:r>
            <a:r>
              <a:rPr lang="en-US" sz="2000" dirty="0"/>
              <a:t> count)</a:t>
            </a:r>
          </a:p>
          <a:p>
            <a:endParaRPr lang="pl-PL" sz="2000" dirty="0" smtClean="0"/>
          </a:p>
          <a:p>
            <a:r>
              <a:rPr lang="pl-PL" sz="20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.addTextChangedListener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pl-PL" sz="2000" dirty="0" err="1" smtClean="0">
                <a:solidFill>
                  <a:srgbClr val="7F0055"/>
                </a:solidFill>
                <a:highlight>
                  <a:srgbClr val="CECCF7"/>
                </a:highlight>
                <a:latin typeface="Consolas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MyTextWatcher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());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75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9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Dialog do edycji aktualnej waluty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623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42</a:t>
            </a:fld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12" y="1052513"/>
            <a:ext cx="4322175" cy="5472112"/>
          </a:xfrm>
        </p:spPr>
      </p:pic>
    </p:spTree>
    <p:extLst>
      <p:ext uri="{BB962C8B-B14F-4D97-AF65-F5344CB8AC3E}">
        <p14:creationId xmlns:p14="http://schemas.microsoft.com/office/powerpoint/2010/main" val="6203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10</a:t>
            </a:r>
          </a:p>
          <a:p>
            <a:pPr marL="0" indent="0" algn="ctr">
              <a:buNone/>
            </a:pPr>
            <a:r>
              <a:rPr lang="pl-PL" sz="3600" dirty="0" smtClean="0"/>
              <a:t>Przeliczanie walut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1005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Ciekawostki</a:t>
            </a:r>
          </a:p>
          <a:p>
            <a:pPr marL="0" indent="0">
              <a:buNone/>
            </a:pPr>
            <a:endParaRPr lang="pl-PL" sz="1600" dirty="0" smtClean="0"/>
          </a:p>
          <a:p>
            <a:r>
              <a:rPr lang="pl-PL" sz="1600" dirty="0" smtClean="0"/>
              <a:t>Można pisać w C++ z użyciem Android NDK</a:t>
            </a:r>
          </a:p>
          <a:p>
            <a:r>
              <a:rPr lang="pl-PL" sz="1600" dirty="0" smtClean="0"/>
              <a:t>Platforma Android w tym momencie obejmuje m.in. Android Auto, Android </a:t>
            </a:r>
            <a:r>
              <a:rPr lang="pl-PL" sz="1600" dirty="0" err="1" smtClean="0"/>
              <a:t>Wear</a:t>
            </a:r>
            <a:endParaRPr lang="pl-PL" sz="1600" dirty="0" smtClean="0"/>
          </a:p>
          <a:p>
            <a:r>
              <a:rPr lang="pl-PL" sz="1600" dirty="0" smtClean="0"/>
              <a:t>Z użyciem zewnętrznych urządzeń(</a:t>
            </a:r>
            <a:r>
              <a:rPr lang="pl-PL" sz="1600" dirty="0" err="1" smtClean="0"/>
              <a:t>Neuro</a:t>
            </a:r>
            <a:r>
              <a:rPr lang="pl-PL" sz="1600" dirty="0" smtClean="0"/>
              <a:t> </a:t>
            </a:r>
            <a:r>
              <a:rPr lang="pl-PL" sz="1600" dirty="0" err="1" smtClean="0"/>
              <a:t>Sky</a:t>
            </a:r>
            <a:r>
              <a:rPr lang="pl-PL" sz="1600" dirty="0" smtClean="0"/>
              <a:t>) można odczytywać sygnały EEG</a:t>
            </a:r>
          </a:p>
          <a:p>
            <a:r>
              <a:rPr lang="pl-PL" sz="1600" dirty="0" smtClean="0"/>
              <a:t>Można komunikować się z mikrokontrolerami przez BT, </a:t>
            </a:r>
            <a:r>
              <a:rPr lang="pl-PL" sz="1600" dirty="0" err="1" smtClean="0"/>
              <a:t>WiFi</a:t>
            </a:r>
            <a:r>
              <a:rPr lang="pl-PL" sz="1600" dirty="0" smtClean="0"/>
              <a:t>, </a:t>
            </a:r>
          </a:p>
          <a:p>
            <a:endParaRPr lang="pl-PL" sz="1600" dirty="0" smtClean="0"/>
          </a:p>
          <a:p>
            <a:r>
              <a:rPr lang="pl-PL" sz="2000" dirty="0" smtClean="0"/>
              <a:t>W zasadzie ogranicza nas </a:t>
            </a:r>
            <a:r>
              <a:rPr lang="pl-PL" sz="1000" dirty="0" smtClean="0"/>
              <a:t>(prawie)</a:t>
            </a:r>
            <a:r>
              <a:rPr lang="pl-PL" sz="2000" dirty="0" smtClean="0"/>
              <a:t>tylko wyobraźnia!</a:t>
            </a: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5588"/>
            <a:ext cx="3960440" cy="222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://neurogadget.com/wp-content/uploads/2011/07/kddi-brainwave-android-neuroskya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248273"/>
            <a:ext cx="3401126" cy="22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941168"/>
            <a:ext cx="3330327" cy="18717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5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Środowisko – z czym będziemy dziś pracować</a:t>
            </a:r>
          </a:p>
          <a:p>
            <a:r>
              <a:rPr lang="pl-PL" dirty="0" smtClean="0"/>
              <a:t>Java Development Kit 1.7</a:t>
            </a:r>
          </a:p>
          <a:p>
            <a:r>
              <a:rPr lang="pl-PL" dirty="0" smtClean="0"/>
              <a:t>Android Studio (</a:t>
            </a:r>
            <a:r>
              <a:rPr lang="pl-PL" dirty="0" err="1" smtClean="0"/>
              <a:t>IntelliJ</a:t>
            </a:r>
            <a:r>
              <a:rPr lang="pl-PL" dirty="0" smtClean="0"/>
              <a:t> IDEA) </a:t>
            </a:r>
          </a:p>
          <a:p>
            <a:r>
              <a:rPr lang="pl-PL" dirty="0" smtClean="0"/>
              <a:t>Android SDK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2780928"/>
            <a:ext cx="3456384" cy="26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193773"/>
            <a:ext cx="2952328" cy="27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smtClean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Opis dzisiejszego zadania</a:t>
            </a:r>
          </a:p>
          <a:p>
            <a:pPr marL="0" indent="0" algn="just">
              <a:buNone/>
            </a:pPr>
            <a:endParaRPr lang="pl-PL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 smtClean="0"/>
              <a:t>Aplikacja powinna:</a:t>
            </a:r>
          </a:p>
          <a:p>
            <a:pPr algn="just"/>
            <a:r>
              <a:rPr lang="pl-PL" sz="2000" dirty="0" smtClean="0"/>
              <a:t>umożliwiać ręczną zmianę kursu wymiany,</a:t>
            </a:r>
          </a:p>
          <a:p>
            <a:pPr algn="just"/>
            <a:r>
              <a:rPr lang="pl-PL" sz="2000" dirty="0" smtClean="0"/>
              <a:t>pobierać obecny kurs z podanego serwisu,</a:t>
            </a:r>
          </a:p>
          <a:p>
            <a:r>
              <a:rPr lang="pl-PL" sz="2000" dirty="0" smtClean="0"/>
              <a:t>prezentować dostępne kursy wymiany w postaci listy,</a:t>
            </a:r>
          </a:p>
          <a:p>
            <a:r>
              <a:rPr lang="pl-PL" sz="2000" dirty="0" smtClean="0"/>
              <a:t>przeliczać kwoty między walutami</a:t>
            </a:r>
            <a:endParaRPr lang="pl-PL" sz="2000" dirty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71" y="1156777"/>
            <a:ext cx="2954425" cy="5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2015-03-07 |  </a:t>
            </a:r>
            <a:r>
              <a:rPr lang="pl-PL" dirty="0" smtClean="0"/>
              <a:t>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1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Utworzenie nowego projektu</a:t>
            </a:r>
          </a:p>
        </p:txBody>
      </p:sp>
    </p:spTree>
    <p:extLst>
      <p:ext uri="{BB962C8B-B14F-4D97-AF65-F5344CB8AC3E}">
        <p14:creationId xmlns:p14="http://schemas.microsoft.com/office/powerpoint/2010/main" val="13295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Struktura projektu</a:t>
            </a:r>
          </a:p>
          <a:p>
            <a:endParaRPr lang="pl-PL" dirty="0"/>
          </a:p>
        </p:txBody>
      </p:sp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" y="1844824"/>
            <a:ext cx="4836074" cy="4484360"/>
          </a:xfrm>
          <a:prstGeom prst="rect">
            <a:avLst/>
          </a:prstGeom>
        </p:spPr>
      </p:pic>
      <p:pic>
        <p:nvPicPr>
          <p:cNvPr id="8" name="Obraz 7" descr="Wycinek ekranu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5290"/>
            <a:ext cx="3096344" cy="52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Struktura projektu </a:t>
            </a:r>
            <a:r>
              <a:rPr lang="pl-PL" dirty="0" err="1" smtClean="0"/>
              <a:t>c.d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52736"/>
            <a:ext cx="3240360" cy="56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1355</Words>
  <Application>Microsoft Office PowerPoint</Application>
  <PresentationFormat>Pokaz na ekranie (4:3)</PresentationFormat>
  <Paragraphs>430</Paragraphs>
  <Slides>45</Slides>
  <Notes>28</Notes>
  <HiddenSlides>0</HiddenSlides>
  <MMClips>0</MMClips>
  <ScaleCrop>false</ScaleCrop>
  <HeadingPairs>
    <vt:vector size="4" baseType="variant">
      <vt:variant>
        <vt:lpstr>Motyw</vt:lpstr>
      </vt:variant>
      <vt:variant>
        <vt:i4>6</vt:i4>
      </vt:variant>
      <vt:variant>
        <vt:lpstr>Tytuły slajdów</vt:lpstr>
      </vt:variant>
      <vt:variant>
        <vt:i4>45</vt:i4>
      </vt:variant>
    </vt:vector>
  </HeadingPairs>
  <TitlesOfParts>
    <vt:vector size="51" baseType="lpstr">
      <vt:lpstr>Cover</vt:lpstr>
      <vt:lpstr>Content_Orange</vt:lpstr>
      <vt:lpstr>1_Content_Orange</vt:lpstr>
      <vt:lpstr>Content_Green</vt:lpstr>
      <vt:lpstr>Content_Blue</vt:lpstr>
      <vt:lpstr>1_Content_Blue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BitFestival Android Podstawy</dc:title>
  <dc:creator>reaveth</dc:creator>
  <cp:lastModifiedBy>Mateusz Bos</cp:lastModifiedBy>
  <cp:revision>255</cp:revision>
  <dcterms:created xsi:type="dcterms:W3CDTF">2013-04-25T08:55:47Z</dcterms:created>
  <dcterms:modified xsi:type="dcterms:W3CDTF">2015-03-07T08:18:41Z</dcterms:modified>
</cp:coreProperties>
</file>