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6" r:id="rId4"/>
    <p:sldId id="260" r:id="rId5"/>
    <p:sldId id="262" r:id="rId6"/>
    <p:sldId id="261" r:id="rId7"/>
    <p:sldId id="263" r:id="rId8"/>
    <p:sldId id="264" r:id="rId9"/>
    <p:sldId id="265" r:id="rId10"/>
    <p:sldId id="267" r:id="rId11"/>
    <p:sldId id="268" r:id="rId12"/>
    <p:sldId id="270" r:id="rId13"/>
    <p:sldId id="258" r:id="rId14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94685" autoAdjust="0"/>
  </p:normalViewPr>
  <p:slideViewPr>
    <p:cSldViewPr snapToGrid="0" snapToObjects="1">
      <p:cViewPr>
        <p:scale>
          <a:sx n="158" d="100"/>
          <a:sy n="158" d="100"/>
        </p:scale>
        <p:origin x="-78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39FFE-63D7-F549-9B8F-8779C9262991}" type="datetime1">
              <a:rPr lang="pl-PL" smtClean="0"/>
              <a:t>2015-06-09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85D0D-17B3-5E4B-9C75-9E6763CD26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821929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0A2EB-8BF5-7F49-AB15-6D861310B82C}" type="datetime1">
              <a:rPr lang="pl-PL" smtClean="0"/>
              <a:t>2015-06-09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4913-BC29-F049-90E4-F32AF3301F7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486932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4913-BC29-F049-90E4-F32AF3301F7C}" type="slidenum">
              <a:rPr lang="pl-PL" smtClean="0"/>
              <a:t>2</a:t>
            </a:fld>
            <a:endParaRPr lang="pl-PL"/>
          </a:p>
        </p:txBody>
      </p:sp>
      <p:sp>
        <p:nvSpPr>
          <p:cNvPr id="5" name="Symbol zastępczy nagłówka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3414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4913-BC29-F049-90E4-F32AF3301F7C}" type="slidenum">
              <a:rPr lang="pl-PL" smtClean="0"/>
              <a:t>11</a:t>
            </a:fld>
            <a:endParaRPr lang="pl-PL"/>
          </a:p>
        </p:txBody>
      </p:sp>
      <p:sp>
        <p:nvSpPr>
          <p:cNvPr id="5" name="Symbol zastępczy nagłówka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3414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4913-BC29-F049-90E4-F32AF3301F7C}" type="slidenum">
              <a:rPr lang="pl-PL" smtClean="0"/>
              <a:t>12</a:t>
            </a:fld>
            <a:endParaRPr lang="pl-PL"/>
          </a:p>
        </p:txBody>
      </p:sp>
      <p:sp>
        <p:nvSpPr>
          <p:cNvPr id="5" name="Symbol zastępczy nagłówka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3414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4913-BC29-F049-90E4-F32AF3301F7C}" type="slidenum">
              <a:rPr lang="pl-PL" smtClean="0"/>
              <a:t>3</a:t>
            </a:fld>
            <a:endParaRPr lang="pl-PL"/>
          </a:p>
        </p:txBody>
      </p:sp>
      <p:sp>
        <p:nvSpPr>
          <p:cNvPr id="5" name="Symbol zastępczy nagłówka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341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4913-BC29-F049-90E4-F32AF3301F7C}" type="slidenum">
              <a:rPr lang="pl-PL" smtClean="0"/>
              <a:t>4</a:t>
            </a:fld>
            <a:endParaRPr lang="pl-PL"/>
          </a:p>
        </p:txBody>
      </p:sp>
      <p:sp>
        <p:nvSpPr>
          <p:cNvPr id="5" name="Symbol zastępczy nagłówka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3414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4913-BC29-F049-90E4-F32AF3301F7C}" type="slidenum">
              <a:rPr lang="pl-PL" smtClean="0"/>
              <a:t>5</a:t>
            </a:fld>
            <a:endParaRPr lang="pl-PL"/>
          </a:p>
        </p:txBody>
      </p:sp>
      <p:sp>
        <p:nvSpPr>
          <p:cNvPr id="5" name="Symbol zastępczy nagłówka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341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4913-BC29-F049-90E4-F32AF3301F7C}" type="slidenum">
              <a:rPr lang="pl-PL" smtClean="0"/>
              <a:t>6</a:t>
            </a:fld>
            <a:endParaRPr lang="pl-PL"/>
          </a:p>
        </p:txBody>
      </p:sp>
      <p:sp>
        <p:nvSpPr>
          <p:cNvPr id="5" name="Symbol zastępczy nagłówka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3414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4913-BC29-F049-90E4-F32AF3301F7C}" type="slidenum">
              <a:rPr lang="pl-PL" smtClean="0"/>
              <a:t>7</a:t>
            </a:fld>
            <a:endParaRPr lang="pl-PL"/>
          </a:p>
        </p:txBody>
      </p:sp>
      <p:sp>
        <p:nvSpPr>
          <p:cNvPr id="5" name="Symbol zastępczy nagłówka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3414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4913-BC29-F049-90E4-F32AF3301F7C}" type="slidenum">
              <a:rPr lang="pl-PL" smtClean="0"/>
              <a:t>8</a:t>
            </a:fld>
            <a:endParaRPr lang="pl-PL"/>
          </a:p>
        </p:txBody>
      </p:sp>
      <p:sp>
        <p:nvSpPr>
          <p:cNvPr id="5" name="Symbol zastępczy nagłówka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3414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4913-BC29-F049-90E4-F32AF3301F7C}" type="slidenum">
              <a:rPr lang="pl-PL" smtClean="0"/>
              <a:t>9</a:t>
            </a:fld>
            <a:endParaRPr lang="pl-PL"/>
          </a:p>
        </p:txBody>
      </p:sp>
      <p:sp>
        <p:nvSpPr>
          <p:cNvPr id="5" name="Symbol zastępczy nagłówka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3414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4913-BC29-F049-90E4-F32AF3301F7C}" type="slidenum">
              <a:rPr lang="pl-PL" smtClean="0"/>
              <a:t>10</a:t>
            </a:fld>
            <a:endParaRPr lang="pl-PL"/>
          </a:p>
        </p:txBody>
      </p:sp>
      <p:sp>
        <p:nvSpPr>
          <p:cNvPr id="5" name="Symbol zastępczy nagłówka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341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FC7F4-177C-41E4-9A7C-A0948D1B6BA5}" type="datetime1">
              <a:rPr lang="pl-PL" smtClean="0"/>
              <a:t>2015-06-09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D49-C8CE-C545-8893-6D355C3735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649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8F350-FB13-493C-B3FA-302C45E9C357}" type="datetime1">
              <a:rPr lang="pl-PL" smtClean="0"/>
              <a:t>2015-06-09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D49-C8CE-C545-8893-6D355C3735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92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468FB-9281-40F6-8691-006792F0BFF7}" type="datetime1">
              <a:rPr lang="pl-PL" smtClean="0"/>
              <a:t>2015-06-09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D49-C8CE-C545-8893-6D355C3735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75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737C-6A67-48B1-881D-790E41C4F76B}" type="datetime1">
              <a:rPr lang="pl-PL" smtClean="0"/>
              <a:t>2015-06-09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D49-C8CE-C545-8893-6D355C3735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7929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4595-78FF-4C6B-BCDB-26015789B4A4}" type="datetime1">
              <a:rPr lang="pl-PL" smtClean="0"/>
              <a:t>2015-06-09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D49-C8CE-C545-8893-6D355C3735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528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787B-7C43-434C-91F8-86EDC6644663}" type="datetime1">
              <a:rPr lang="pl-PL" smtClean="0"/>
              <a:t>2015-06-09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D49-C8CE-C545-8893-6D355C3735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46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CD9B-2F72-4EC8-A4D9-02D47783E85F}" type="datetime1">
              <a:rPr lang="pl-PL" smtClean="0"/>
              <a:t>2015-06-09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D49-C8CE-C545-8893-6D355C3735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164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E3BA-3954-42CD-8DE4-4EF20C17FB95}" type="datetime1">
              <a:rPr lang="pl-PL" smtClean="0"/>
              <a:t>2015-06-09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D49-C8CE-C545-8893-6D355C3735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329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89B0-2741-481C-9D46-6C00EC34A668}" type="datetime1">
              <a:rPr lang="pl-PL" smtClean="0"/>
              <a:t>2015-06-09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D49-C8CE-C545-8893-6D355C3735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676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D10D-6222-4D0C-BD3E-560338773554}" type="datetime1">
              <a:rPr lang="pl-PL" smtClean="0"/>
              <a:t>2015-06-09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D49-C8CE-C545-8893-6D355C3735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088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D3F8-7B91-423D-8E6D-DBD4FAC0CFCF}" type="datetime1">
              <a:rPr lang="pl-PL" smtClean="0"/>
              <a:t>2015-06-09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D49-C8CE-C545-8893-6D355C3735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865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edyt. styl wz. tyt.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53EB4-0D88-45A0-BC17-A5D750CBB875}" type="datetime1">
              <a:rPr lang="pl-PL" smtClean="0"/>
              <a:t>2015-06-09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DD49-C8CE-C545-8893-6D355C37358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007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PoleTekstowe 6"/>
          <p:cNvSpPr txBox="1"/>
          <p:nvPr/>
        </p:nvSpPr>
        <p:spPr>
          <a:xfrm>
            <a:off x="413457" y="3996194"/>
            <a:ext cx="842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Micha</a:t>
            </a:r>
            <a:endParaRPr lang="pl-PL" b="1" dirty="0" smtClean="0">
              <a:latin typeface="Arial"/>
              <a:cs typeface="Arial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413457" y="4337914"/>
            <a:ext cx="8269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Arial"/>
                <a:cs typeface="Arial"/>
              </a:rPr>
              <a:t>W każdym programie jest jeszcze jeden błąd… </a:t>
            </a:r>
            <a:endParaRPr lang="pl-PL" dirty="0">
              <a:latin typeface="Arial"/>
              <a:cs typeface="Arial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9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6248731" y="126161"/>
            <a:ext cx="28392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 smtClean="0">
                <a:latin typeface="Arial"/>
                <a:cs typeface="Arial"/>
              </a:rPr>
              <a:t>Testy automatyczne … aplikacji mobilnej</a:t>
            </a:r>
            <a:endParaRPr lang="pl-PL" sz="1000" dirty="0">
              <a:latin typeface="Arial"/>
              <a:cs typeface="Arial"/>
            </a:endParaRPr>
          </a:p>
        </p:txBody>
      </p:sp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298456" y="529721"/>
            <a:ext cx="8229600" cy="781970"/>
          </a:xfrm>
        </p:spPr>
        <p:txBody>
          <a:bodyPr>
            <a:normAutofit/>
          </a:bodyPr>
          <a:lstStyle/>
          <a:p>
            <a:pPr algn="l"/>
            <a:r>
              <a:rPr lang="pl-PL" sz="2800" b="1" dirty="0" smtClean="0">
                <a:latin typeface="Arial"/>
                <a:cs typeface="Arial"/>
              </a:rPr>
              <a:t>Przydatne wzorce projektowe</a:t>
            </a:r>
            <a:endParaRPr lang="pl-PL" sz="2400" b="1" dirty="0">
              <a:latin typeface="Arial"/>
              <a:cs typeface="Arial"/>
            </a:endParaRPr>
          </a:p>
        </p:txBody>
      </p:sp>
      <p:sp>
        <p:nvSpPr>
          <p:cNvPr id="15" name="PoleTekstowe 14"/>
          <p:cNvSpPr txBox="1"/>
          <p:nvPr/>
        </p:nvSpPr>
        <p:spPr>
          <a:xfrm>
            <a:off x="9248208" y="6545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cxnSp>
        <p:nvCxnSpPr>
          <p:cNvPr id="21" name="Łącznik prosty 20"/>
          <p:cNvCxnSpPr/>
          <p:nvPr/>
        </p:nvCxnSpPr>
        <p:spPr>
          <a:xfrm>
            <a:off x="6248731" y="126161"/>
            <a:ext cx="0" cy="24622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>
          <a:xfrm>
            <a:off x="0" y="4808339"/>
            <a:ext cx="9144000" cy="273844"/>
          </a:xfrm>
        </p:spPr>
        <p:txBody>
          <a:bodyPr/>
          <a:lstStyle/>
          <a:p>
            <a:pPr algn="ctr"/>
            <a:fld id="{D8F1DD49-C8CE-C545-8893-6D355C373588}" type="slidenum">
              <a:rPr lang="pl-PL" smtClean="0"/>
              <a:pPr algn="ctr"/>
              <a:t>10</a:t>
            </a:fld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298456" y="1248629"/>
            <a:ext cx="8643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Object </a:t>
            </a:r>
            <a:r>
              <a:rPr lang="pl-PL" dirty="0" err="1" smtClean="0"/>
              <a:t>Geanie</a:t>
            </a:r>
            <a:r>
              <a:rPr lang="pl-PL" dirty="0" smtClean="0"/>
              <a:t> / Object </a:t>
            </a:r>
            <a:r>
              <a:rPr lang="pl-PL" dirty="0" err="1" smtClean="0"/>
              <a:t>Mother</a:t>
            </a:r>
            <a:r>
              <a:rPr lang="pl-PL" dirty="0" smtClean="0"/>
              <a:t> / Object </a:t>
            </a:r>
            <a:r>
              <a:rPr lang="pl-PL" dirty="0" err="1" smtClean="0"/>
              <a:t>Factory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Celem tego wzorca jest dostarczenie złożonych obiektów, które są już odpowiednio zainicjalizowane.</a:t>
            </a:r>
          </a:p>
          <a:p>
            <a:endParaRPr lang="pl-PL" dirty="0"/>
          </a:p>
          <a:p>
            <a:r>
              <a:rPr lang="pl-PL" dirty="0" smtClean="0"/>
              <a:t>Dzięki temu nasze testy nie muszą zaciemniać swojego celu zbędną inicjalizacją</a:t>
            </a:r>
          </a:p>
        </p:txBody>
      </p:sp>
    </p:spTree>
    <p:extLst>
      <p:ext uri="{BB962C8B-B14F-4D97-AF65-F5344CB8AC3E}">
        <p14:creationId xmlns:p14="http://schemas.microsoft.com/office/powerpoint/2010/main" val="91141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6248731" y="126161"/>
            <a:ext cx="28392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 smtClean="0">
                <a:latin typeface="Arial"/>
                <a:cs typeface="Arial"/>
              </a:rPr>
              <a:t>Testy automatyczne … aplikacji mobilnej</a:t>
            </a:r>
            <a:endParaRPr lang="pl-PL" sz="1000" dirty="0">
              <a:latin typeface="Arial"/>
              <a:cs typeface="Arial"/>
            </a:endParaRPr>
          </a:p>
        </p:txBody>
      </p:sp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298456" y="529721"/>
            <a:ext cx="8229600" cy="781970"/>
          </a:xfrm>
        </p:spPr>
        <p:txBody>
          <a:bodyPr>
            <a:normAutofit/>
          </a:bodyPr>
          <a:lstStyle/>
          <a:p>
            <a:pPr algn="l"/>
            <a:r>
              <a:rPr lang="pl-PL" sz="2800" b="1" dirty="0" smtClean="0">
                <a:latin typeface="Arial"/>
                <a:cs typeface="Arial"/>
              </a:rPr>
              <a:t>Przydatne wzorce projektowe</a:t>
            </a:r>
            <a:endParaRPr lang="pl-PL" sz="2400" b="1" dirty="0">
              <a:latin typeface="Arial"/>
              <a:cs typeface="Arial"/>
            </a:endParaRPr>
          </a:p>
        </p:txBody>
      </p:sp>
      <p:sp>
        <p:nvSpPr>
          <p:cNvPr id="15" name="PoleTekstowe 14"/>
          <p:cNvSpPr txBox="1"/>
          <p:nvPr/>
        </p:nvSpPr>
        <p:spPr>
          <a:xfrm>
            <a:off x="9248208" y="6545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cxnSp>
        <p:nvCxnSpPr>
          <p:cNvPr id="21" name="Łącznik prosty 20"/>
          <p:cNvCxnSpPr/>
          <p:nvPr/>
        </p:nvCxnSpPr>
        <p:spPr>
          <a:xfrm>
            <a:off x="6248731" y="126161"/>
            <a:ext cx="0" cy="24622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>
          <a:xfrm>
            <a:off x="0" y="4808339"/>
            <a:ext cx="9144000" cy="273844"/>
          </a:xfrm>
        </p:spPr>
        <p:txBody>
          <a:bodyPr/>
          <a:lstStyle/>
          <a:p>
            <a:pPr algn="ctr"/>
            <a:fld id="{D8F1DD49-C8CE-C545-8893-6D355C373588}" type="slidenum">
              <a:rPr lang="pl-PL" smtClean="0"/>
              <a:pPr algn="ctr"/>
              <a:t>11</a:t>
            </a:fld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298456" y="1248629"/>
            <a:ext cx="86437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Transporter</a:t>
            </a:r>
          </a:p>
          <a:p>
            <a:endParaRPr lang="pl-PL" dirty="0" smtClean="0"/>
          </a:p>
          <a:p>
            <a:r>
              <a:rPr lang="pl-PL" dirty="0" smtClean="0"/>
              <a:t>Jego celem jest odizolowanie kodu odpowiedzialnego za nawigację do odpowiednich miejsc w aplikacji.</a:t>
            </a:r>
            <a:endParaRPr lang="pl-PL" dirty="0"/>
          </a:p>
          <a:p>
            <a:endParaRPr lang="pl-PL" dirty="0"/>
          </a:p>
          <a:p>
            <a:r>
              <a:rPr lang="pl-PL" dirty="0" smtClean="0"/>
              <a:t>Poprzez odizolowanie kodu nawigacji pozwala zmniejszyć do minimum ilość miejsc wymagających edycji po zmianie struktury UI. Jednocześnie pozwala poprawić czytelność kodu.</a:t>
            </a:r>
          </a:p>
          <a:p>
            <a:endParaRPr lang="pl-PL" dirty="0" smtClean="0"/>
          </a:p>
          <a:p>
            <a:r>
              <a:rPr lang="pl-PL" dirty="0"/>
              <a:t> 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91141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6248731" y="126161"/>
            <a:ext cx="28392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 smtClean="0">
                <a:latin typeface="Arial"/>
                <a:cs typeface="Arial"/>
              </a:rPr>
              <a:t>Testy automatyczne … aplikacji mobilnej</a:t>
            </a:r>
            <a:endParaRPr lang="pl-PL" sz="1000" dirty="0">
              <a:latin typeface="Arial"/>
              <a:cs typeface="Arial"/>
            </a:endParaRPr>
          </a:p>
        </p:txBody>
      </p:sp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298456" y="529721"/>
            <a:ext cx="8229600" cy="781970"/>
          </a:xfrm>
        </p:spPr>
        <p:txBody>
          <a:bodyPr>
            <a:normAutofit/>
          </a:bodyPr>
          <a:lstStyle/>
          <a:p>
            <a:pPr algn="l"/>
            <a:r>
              <a:rPr lang="pl-PL" sz="2800" b="1" dirty="0" smtClean="0">
                <a:latin typeface="Arial"/>
                <a:cs typeface="Arial"/>
              </a:rPr>
              <a:t>Przydatne</a:t>
            </a:r>
            <a:endParaRPr lang="pl-PL" sz="2400" b="1" dirty="0">
              <a:latin typeface="Arial"/>
              <a:cs typeface="Arial"/>
            </a:endParaRPr>
          </a:p>
        </p:txBody>
      </p:sp>
      <p:sp>
        <p:nvSpPr>
          <p:cNvPr id="15" name="PoleTekstowe 14"/>
          <p:cNvSpPr txBox="1"/>
          <p:nvPr/>
        </p:nvSpPr>
        <p:spPr>
          <a:xfrm>
            <a:off x="9248208" y="6545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cxnSp>
        <p:nvCxnSpPr>
          <p:cNvPr id="21" name="Łącznik prosty 20"/>
          <p:cNvCxnSpPr/>
          <p:nvPr/>
        </p:nvCxnSpPr>
        <p:spPr>
          <a:xfrm>
            <a:off x="6248731" y="126161"/>
            <a:ext cx="0" cy="24622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>
          <a:xfrm>
            <a:off x="0" y="4808339"/>
            <a:ext cx="9144000" cy="273844"/>
          </a:xfrm>
        </p:spPr>
        <p:txBody>
          <a:bodyPr/>
          <a:lstStyle/>
          <a:p>
            <a:pPr algn="ctr"/>
            <a:fld id="{D8F1DD49-C8CE-C545-8893-6D355C373588}" type="slidenum">
              <a:rPr lang="pl-PL" smtClean="0"/>
              <a:pPr algn="ctr"/>
              <a:t>12</a:t>
            </a:fld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298456" y="1248629"/>
            <a:ext cx="8643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Custom</a:t>
            </a:r>
            <a:r>
              <a:rPr lang="pl-PL" dirty="0" smtClean="0"/>
              <a:t> </a:t>
            </a:r>
            <a:r>
              <a:rPr lang="pl-PL" dirty="0" err="1" smtClean="0"/>
              <a:t>assertion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Zwiększa czytelność kodu.</a:t>
            </a:r>
          </a:p>
        </p:txBody>
      </p:sp>
    </p:spTree>
    <p:extLst>
      <p:ext uri="{BB962C8B-B14F-4D97-AF65-F5344CB8AC3E}">
        <p14:creationId xmlns:p14="http://schemas.microsoft.com/office/powerpoint/2010/main" val="270522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th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59465" cy="515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2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6248731" y="126161"/>
            <a:ext cx="28392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 smtClean="0">
                <a:latin typeface="Arial"/>
                <a:cs typeface="Arial"/>
              </a:rPr>
              <a:t>Testy automatyczne … aplikacji mobilnej</a:t>
            </a:r>
            <a:endParaRPr lang="pl-PL" sz="1000" dirty="0">
              <a:latin typeface="Arial"/>
              <a:cs typeface="Arial"/>
            </a:endParaRPr>
          </a:p>
        </p:txBody>
      </p:sp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298456" y="529721"/>
            <a:ext cx="8229600" cy="939612"/>
          </a:xfrm>
        </p:spPr>
        <p:txBody>
          <a:bodyPr>
            <a:normAutofit/>
          </a:bodyPr>
          <a:lstStyle/>
          <a:p>
            <a:pPr algn="l"/>
            <a:r>
              <a:rPr lang="pl-PL" sz="2800" b="1" dirty="0" smtClean="0">
                <a:latin typeface="Arial"/>
                <a:cs typeface="Arial"/>
              </a:rPr>
              <a:t>Witamy</a:t>
            </a:r>
            <a:r>
              <a:rPr lang="pl-PL" sz="2400" b="1" dirty="0" smtClean="0">
                <a:latin typeface="Arial"/>
                <a:cs typeface="Arial"/>
              </a:rPr>
              <a:t>!</a:t>
            </a:r>
            <a:endParaRPr lang="pl-PL" sz="2400" b="1" dirty="0">
              <a:latin typeface="Arial"/>
              <a:cs typeface="Arial"/>
            </a:endParaRPr>
          </a:p>
        </p:txBody>
      </p:sp>
      <p:sp>
        <p:nvSpPr>
          <p:cNvPr id="14" name="Symbol zastępczy zawartości 13"/>
          <p:cNvSpPr>
            <a:spLocks noGrp="1"/>
          </p:cNvSpPr>
          <p:nvPr>
            <p:ph idx="1"/>
          </p:nvPr>
        </p:nvSpPr>
        <p:spPr>
          <a:xfrm>
            <a:off x="161788" y="2555460"/>
            <a:ext cx="3315548" cy="2199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Arial"/>
                <a:cs typeface="Arial"/>
              </a:rPr>
              <a:t>Dagmara Surma</a:t>
            </a:r>
            <a:r>
              <a:rPr lang="pl-PL" sz="1800" dirty="0" smtClean="0">
                <a:latin typeface="Arial"/>
                <a:cs typeface="Arial"/>
              </a:rPr>
              <a:t>,</a:t>
            </a:r>
            <a:br>
              <a:rPr lang="pl-PL" sz="1800" dirty="0" smtClean="0">
                <a:latin typeface="Arial"/>
                <a:cs typeface="Arial"/>
              </a:rPr>
            </a:br>
            <a:r>
              <a:rPr lang="pl-PL" sz="1800" dirty="0" smtClean="0">
                <a:latin typeface="Arial"/>
                <a:cs typeface="Arial"/>
              </a:rPr>
              <a:t>Quality Assurance Engineer,</a:t>
            </a:r>
            <a:br>
              <a:rPr lang="pl-PL" sz="1800" dirty="0" smtClean="0">
                <a:latin typeface="Arial"/>
                <a:cs typeface="Arial"/>
              </a:rPr>
            </a:br>
            <a:endParaRPr lang="pl-PL" sz="1800" dirty="0">
              <a:latin typeface="Arial"/>
              <a:cs typeface="Arial"/>
            </a:endParaRPr>
          </a:p>
        </p:txBody>
      </p:sp>
      <p:sp>
        <p:nvSpPr>
          <p:cNvPr id="15" name="PoleTekstowe 14"/>
          <p:cNvSpPr txBox="1"/>
          <p:nvPr/>
        </p:nvSpPr>
        <p:spPr>
          <a:xfrm>
            <a:off x="9248208" y="6545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cxnSp>
        <p:nvCxnSpPr>
          <p:cNvPr id="21" name="Łącznik prosty 20"/>
          <p:cNvCxnSpPr/>
          <p:nvPr/>
        </p:nvCxnSpPr>
        <p:spPr>
          <a:xfrm>
            <a:off x="6248731" y="126161"/>
            <a:ext cx="0" cy="24622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>
          <a:xfrm>
            <a:off x="0" y="4808339"/>
            <a:ext cx="9144000" cy="273844"/>
          </a:xfrm>
        </p:spPr>
        <p:txBody>
          <a:bodyPr/>
          <a:lstStyle/>
          <a:p>
            <a:pPr algn="ctr"/>
            <a:fld id="{D8F1DD49-C8CE-C545-8893-6D355C373588}" type="slidenum">
              <a:rPr lang="pl-PL" smtClean="0"/>
              <a:pPr algn="ctr"/>
              <a:t>2</a:t>
            </a:fld>
            <a:endParaRPr lang="pl-PL" dirty="0"/>
          </a:p>
        </p:txBody>
      </p:sp>
      <p:pic>
        <p:nvPicPr>
          <p:cNvPr id="1028" name="Picture 4" descr="C:\Sources\qe2015-Android\app\src\main\res\drawable\kluch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7" y="1374623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Sources\qe2015-Android\app\src\main\res\drawable\bosi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36" y="1374623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Sources\qe2015-Android\app\src\main\res\drawable\mgorsk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516" y="1374623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ymbol zastępczy zawartości 13"/>
          <p:cNvSpPr txBox="1">
            <a:spLocks/>
          </p:cNvSpPr>
          <p:nvPr/>
        </p:nvSpPr>
        <p:spPr>
          <a:xfrm>
            <a:off x="3384250" y="2544294"/>
            <a:ext cx="2836292" cy="219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 smtClean="0">
                <a:latin typeface="Arial"/>
                <a:cs typeface="Arial"/>
              </a:rPr>
              <a:t>Mateusz Bo</a:t>
            </a:r>
            <a:r>
              <a:rPr lang="pl-PL" sz="1800" dirty="0" smtClean="0">
                <a:latin typeface="Arial"/>
                <a:cs typeface="Arial"/>
              </a:rPr>
              <a:t>ś</a:t>
            </a:r>
          </a:p>
          <a:p>
            <a:pPr marL="0" indent="0">
              <a:buFont typeface="Arial"/>
              <a:buNone/>
            </a:pPr>
            <a:r>
              <a:rPr lang="pl-PL" sz="1800" dirty="0" smtClean="0">
                <a:latin typeface="Arial"/>
                <a:cs typeface="Arial"/>
              </a:rPr>
              <a:t>Software Engineer, </a:t>
            </a:r>
            <a:endParaRPr lang="pl-PL" sz="1800" dirty="0">
              <a:latin typeface="Arial"/>
              <a:cs typeface="Arial"/>
            </a:endParaRPr>
          </a:p>
        </p:txBody>
      </p:sp>
      <p:sp>
        <p:nvSpPr>
          <p:cNvPr id="17" name="Symbol zastępczy zawartości 13"/>
          <p:cNvSpPr txBox="1">
            <a:spLocks/>
          </p:cNvSpPr>
          <p:nvPr/>
        </p:nvSpPr>
        <p:spPr>
          <a:xfrm>
            <a:off x="6215741" y="2574377"/>
            <a:ext cx="2836292" cy="219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pl-PL" sz="1800" dirty="0" smtClean="0">
                <a:latin typeface="Arial"/>
                <a:cs typeface="Arial"/>
              </a:rPr>
              <a:t>Michał Górski,</a:t>
            </a:r>
            <a:br>
              <a:rPr lang="pl-PL" sz="1800" dirty="0" smtClean="0">
                <a:latin typeface="Arial"/>
                <a:cs typeface="Arial"/>
              </a:rPr>
            </a:br>
            <a:r>
              <a:rPr lang="pl-PL" sz="1800" dirty="0" smtClean="0">
                <a:latin typeface="Arial"/>
                <a:cs typeface="Arial"/>
              </a:rPr>
              <a:t>Software Engineer,</a:t>
            </a:r>
            <a:br>
              <a:rPr lang="pl-PL" sz="1800" dirty="0" smtClean="0">
                <a:latin typeface="Arial"/>
                <a:cs typeface="Arial"/>
              </a:rPr>
            </a:br>
            <a:endParaRPr lang="pl-PL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09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6248731" y="126161"/>
            <a:ext cx="28392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 smtClean="0">
                <a:latin typeface="Arial"/>
                <a:cs typeface="Arial"/>
              </a:rPr>
              <a:t>Testy automatyczne … aplikacji mobilnej</a:t>
            </a:r>
            <a:endParaRPr lang="pl-PL" sz="1000" dirty="0">
              <a:latin typeface="Arial"/>
              <a:cs typeface="Arial"/>
            </a:endParaRPr>
          </a:p>
        </p:txBody>
      </p:sp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298456" y="529721"/>
            <a:ext cx="8229600" cy="78197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 smtClean="0">
                <a:latin typeface="Arial"/>
                <a:cs typeface="Arial"/>
              </a:rPr>
              <a:t>Cel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err="1" smtClean="0">
                <a:latin typeface="Arial"/>
                <a:cs typeface="Arial"/>
              </a:rPr>
              <a:t>warsztatu</a:t>
            </a:r>
            <a:endParaRPr lang="pl-PL" sz="2400" b="1" dirty="0">
              <a:latin typeface="Arial"/>
              <a:cs typeface="Arial"/>
            </a:endParaRPr>
          </a:p>
        </p:txBody>
      </p:sp>
      <p:sp>
        <p:nvSpPr>
          <p:cNvPr id="15" name="PoleTekstowe 14"/>
          <p:cNvSpPr txBox="1"/>
          <p:nvPr/>
        </p:nvSpPr>
        <p:spPr>
          <a:xfrm>
            <a:off x="9248208" y="6545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cxnSp>
        <p:nvCxnSpPr>
          <p:cNvPr id="21" name="Łącznik prosty 20"/>
          <p:cNvCxnSpPr/>
          <p:nvPr/>
        </p:nvCxnSpPr>
        <p:spPr>
          <a:xfrm>
            <a:off x="6248731" y="126161"/>
            <a:ext cx="0" cy="24622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>
          <a:xfrm>
            <a:off x="0" y="4808339"/>
            <a:ext cx="9144000" cy="273844"/>
          </a:xfrm>
        </p:spPr>
        <p:txBody>
          <a:bodyPr/>
          <a:lstStyle/>
          <a:p>
            <a:pPr algn="ctr"/>
            <a:fld id="{D8F1DD49-C8CE-C545-8893-6D355C373588}" type="slidenum">
              <a:rPr lang="pl-PL" smtClean="0"/>
              <a:pPr algn="ctr"/>
              <a:t>3</a:t>
            </a:fld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472965" y="2509886"/>
            <a:ext cx="844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Utworzenie </a:t>
            </a:r>
            <a:r>
              <a:rPr lang="pl-PL" dirty="0" smtClean="0"/>
              <a:t>testów bardziej odpornych na zmiany, łatwiejszych w rozszerzaniu.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38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6248731" y="126161"/>
            <a:ext cx="28392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 smtClean="0">
                <a:latin typeface="Arial"/>
                <a:cs typeface="Arial"/>
              </a:rPr>
              <a:t>Testy automatyczne … aplikacji mobilnej</a:t>
            </a:r>
            <a:endParaRPr lang="pl-PL" sz="1000" dirty="0">
              <a:latin typeface="Arial"/>
              <a:cs typeface="Arial"/>
            </a:endParaRPr>
          </a:p>
        </p:txBody>
      </p:sp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298456" y="529721"/>
            <a:ext cx="8229600" cy="939612"/>
          </a:xfrm>
        </p:spPr>
        <p:txBody>
          <a:bodyPr>
            <a:normAutofit/>
          </a:bodyPr>
          <a:lstStyle/>
          <a:p>
            <a:pPr algn="l"/>
            <a:r>
              <a:rPr lang="pl-PL" sz="2800" b="1" dirty="0" smtClean="0">
                <a:latin typeface="Arial"/>
                <a:cs typeface="Arial"/>
              </a:rPr>
              <a:t>Aplikacja</a:t>
            </a:r>
            <a:endParaRPr lang="pl-PL" sz="2400" b="1" dirty="0">
              <a:latin typeface="Arial"/>
              <a:cs typeface="Arial"/>
            </a:endParaRPr>
          </a:p>
        </p:txBody>
      </p:sp>
      <p:sp>
        <p:nvSpPr>
          <p:cNvPr id="15" name="PoleTekstowe 14"/>
          <p:cNvSpPr txBox="1"/>
          <p:nvPr/>
        </p:nvSpPr>
        <p:spPr>
          <a:xfrm>
            <a:off x="9248208" y="6545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cxnSp>
        <p:nvCxnSpPr>
          <p:cNvPr id="21" name="Łącznik prosty 20"/>
          <p:cNvCxnSpPr/>
          <p:nvPr/>
        </p:nvCxnSpPr>
        <p:spPr>
          <a:xfrm>
            <a:off x="6248731" y="126161"/>
            <a:ext cx="0" cy="24622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>
          <a:xfrm>
            <a:off x="0" y="4808339"/>
            <a:ext cx="9144000" cy="273844"/>
          </a:xfrm>
        </p:spPr>
        <p:txBody>
          <a:bodyPr/>
          <a:lstStyle/>
          <a:p>
            <a:pPr algn="ctr"/>
            <a:fld id="{D8F1DD49-C8CE-C545-8893-6D355C373588}" type="slidenum">
              <a:rPr lang="pl-PL" smtClean="0"/>
              <a:pPr algn="ctr"/>
              <a:t>4</a:t>
            </a:fld>
            <a:endParaRPr lang="pl-PL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798" y="561197"/>
            <a:ext cx="2322546" cy="4077171"/>
          </a:xfrm>
        </p:spPr>
      </p:pic>
    </p:spTree>
    <p:extLst>
      <p:ext uri="{BB962C8B-B14F-4D97-AF65-F5344CB8AC3E}">
        <p14:creationId xmlns:p14="http://schemas.microsoft.com/office/powerpoint/2010/main" val="41080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6248731" y="126161"/>
            <a:ext cx="28392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 smtClean="0">
                <a:latin typeface="Arial"/>
                <a:cs typeface="Arial"/>
              </a:rPr>
              <a:t>Testy automatyczne … aplikacji mobilnej</a:t>
            </a:r>
            <a:endParaRPr lang="pl-PL" sz="1000" dirty="0">
              <a:latin typeface="Arial"/>
              <a:cs typeface="Arial"/>
            </a:endParaRPr>
          </a:p>
        </p:txBody>
      </p:sp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298456" y="529721"/>
            <a:ext cx="8229600" cy="781970"/>
          </a:xfrm>
        </p:spPr>
        <p:txBody>
          <a:bodyPr>
            <a:normAutofit/>
          </a:bodyPr>
          <a:lstStyle/>
          <a:p>
            <a:pPr algn="l"/>
            <a:r>
              <a:rPr lang="pl-PL" sz="2800" b="1" dirty="0" smtClean="0">
                <a:latin typeface="Arial"/>
                <a:cs typeface="Arial"/>
              </a:rPr>
              <a:t>Specyfikacja</a:t>
            </a:r>
            <a:endParaRPr lang="pl-PL" sz="2400" b="1" dirty="0">
              <a:latin typeface="Arial"/>
              <a:cs typeface="Arial"/>
            </a:endParaRPr>
          </a:p>
        </p:txBody>
      </p:sp>
      <p:sp>
        <p:nvSpPr>
          <p:cNvPr id="15" name="PoleTekstowe 14"/>
          <p:cNvSpPr txBox="1"/>
          <p:nvPr/>
        </p:nvSpPr>
        <p:spPr>
          <a:xfrm>
            <a:off x="9248208" y="6545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cxnSp>
        <p:nvCxnSpPr>
          <p:cNvPr id="21" name="Łącznik prosty 20"/>
          <p:cNvCxnSpPr/>
          <p:nvPr/>
        </p:nvCxnSpPr>
        <p:spPr>
          <a:xfrm>
            <a:off x="6248731" y="126161"/>
            <a:ext cx="0" cy="24622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>
          <a:xfrm>
            <a:off x="0" y="4808339"/>
            <a:ext cx="9144000" cy="273844"/>
          </a:xfrm>
        </p:spPr>
        <p:txBody>
          <a:bodyPr/>
          <a:lstStyle/>
          <a:p>
            <a:pPr algn="ctr"/>
            <a:fld id="{D8F1DD49-C8CE-C545-8893-6D355C373588}" type="slidenum">
              <a:rPr lang="pl-PL" smtClean="0"/>
              <a:pPr algn="ctr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68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6248731" y="126161"/>
            <a:ext cx="28392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 smtClean="0">
                <a:latin typeface="Arial"/>
                <a:cs typeface="Arial"/>
              </a:rPr>
              <a:t>Testy automatyczne … aplikacji mobilnej</a:t>
            </a:r>
            <a:endParaRPr lang="pl-PL" sz="1000" dirty="0">
              <a:latin typeface="Arial"/>
              <a:cs typeface="Arial"/>
            </a:endParaRPr>
          </a:p>
        </p:txBody>
      </p:sp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298456" y="529721"/>
            <a:ext cx="8229600" cy="939612"/>
          </a:xfrm>
        </p:spPr>
        <p:txBody>
          <a:bodyPr>
            <a:normAutofit/>
          </a:bodyPr>
          <a:lstStyle/>
          <a:p>
            <a:pPr algn="l"/>
            <a:r>
              <a:rPr lang="pl-PL" sz="2400" b="1" dirty="0" smtClean="0">
                <a:latin typeface="Arial"/>
                <a:cs typeface="Arial"/>
              </a:rPr>
              <a:t>Przypadki</a:t>
            </a:r>
            <a:r>
              <a:rPr lang="en-US" sz="2400" b="1" dirty="0" smtClean="0">
                <a:latin typeface="Arial"/>
                <a:cs typeface="Arial"/>
              </a:rPr>
              <a:t> </a:t>
            </a:r>
            <a:r>
              <a:rPr lang="pl-PL" sz="2400" b="1" dirty="0" smtClean="0">
                <a:latin typeface="Arial"/>
                <a:cs typeface="Arial"/>
              </a:rPr>
              <a:t>testowe</a:t>
            </a:r>
            <a:endParaRPr lang="pl-PL" sz="2400" b="1" dirty="0">
              <a:latin typeface="Arial"/>
              <a:cs typeface="Arial"/>
            </a:endParaRPr>
          </a:p>
        </p:txBody>
      </p:sp>
      <p:sp>
        <p:nvSpPr>
          <p:cNvPr id="15" name="PoleTekstowe 14"/>
          <p:cNvSpPr txBox="1"/>
          <p:nvPr/>
        </p:nvSpPr>
        <p:spPr>
          <a:xfrm>
            <a:off x="9248208" y="6545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cxnSp>
        <p:nvCxnSpPr>
          <p:cNvPr id="21" name="Łącznik prosty 20"/>
          <p:cNvCxnSpPr/>
          <p:nvPr/>
        </p:nvCxnSpPr>
        <p:spPr>
          <a:xfrm>
            <a:off x="6248731" y="126161"/>
            <a:ext cx="0" cy="24622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>
          <a:xfrm>
            <a:off x="0" y="4808339"/>
            <a:ext cx="9144000" cy="273844"/>
          </a:xfrm>
        </p:spPr>
        <p:txBody>
          <a:bodyPr/>
          <a:lstStyle/>
          <a:p>
            <a:pPr algn="ctr"/>
            <a:fld id="{D8F1DD49-C8CE-C545-8893-6D355C373588}" type="slidenum">
              <a:rPr lang="pl-PL" smtClean="0"/>
              <a:pPr algn="ctr"/>
              <a:t>6</a:t>
            </a:fld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34218" y="1280159"/>
            <a:ext cx="5394959" cy="3314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Given</a:t>
            </a:r>
            <a:r>
              <a:rPr lang="en-US" sz="2400" dirty="0"/>
              <a:t> user </a:t>
            </a:r>
            <a:r>
              <a:rPr lang="en-US" sz="2400" dirty="0" smtClean="0"/>
              <a:t>sees </a:t>
            </a:r>
            <a:r>
              <a:rPr lang="en-US" sz="2400" dirty="0"/>
              <a:t>the main screen</a:t>
            </a:r>
          </a:p>
          <a:p>
            <a:pPr marL="0" indent="0">
              <a:buNone/>
            </a:pPr>
            <a:r>
              <a:rPr lang="en-US" sz="2400" b="1" dirty="0"/>
              <a:t>When</a:t>
            </a:r>
            <a:r>
              <a:rPr lang="en-US" sz="2400" dirty="0"/>
              <a:t> clicks on three</a:t>
            </a:r>
          </a:p>
          <a:p>
            <a:pPr marL="0" indent="0">
              <a:buNone/>
            </a:pPr>
            <a:r>
              <a:rPr lang="en-US" sz="2400" b="1" dirty="0"/>
              <a:t>And</a:t>
            </a:r>
            <a:r>
              <a:rPr lang="en-US" sz="2400" dirty="0"/>
              <a:t> clicks on seven</a:t>
            </a:r>
          </a:p>
          <a:p>
            <a:pPr marL="0" indent="0">
              <a:buNone/>
            </a:pPr>
            <a:r>
              <a:rPr lang="en-US" sz="2400" b="1" dirty="0"/>
              <a:t>And</a:t>
            </a:r>
            <a:r>
              <a:rPr lang="en-US" sz="2400" dirty="0"/>
              <a:t> clicks on add</a:t>
            </a:r>
          </a:p>
          <a:p>
            <a:pPr marL="0" indent="0">
              <a:buNone/>
            </a:pPr>
            <a:r>
              <a:rPr lang="en-US" sz="2400" b="1" dirty="0"/>
              <a:t>And</a:t>
            </a:r>
            <a:r>
              <a:rPr lang="en-US" sz="2400" dirty="0"/>
              <a:t> clicks on five</a:t>
            </a:r>
          </a:p>
          <a:p>
            <a:pPr marL="0" indent="0">
              <a:buNone/>
            </a:pPr>
            <a:r>
              <a:rPr lang="en-US" sz="2400" b="1" dirty="0"/>
              <a:t>And</a:t>
            </a:r>
            <a:r>
              <a:rPr lang="en-US" sz="2400" dirty="0"/>
              <a:t> clicks on equal</a:t>
            </a:r>
          </a:p>
          <a:p>
            <a:pPr marL="0" indent="0">
              <a:buNone/>
            </a:pPr>
            <a:r>
              <a:rPr lang="en-US" sz="2400" b="1" dirty="0"/>
              <a:t>Then</a:t>
            </a:r>
            <a:r>
              <a:rPr lang="en-US" sz="2400" dirty="0"/>
              <a:t> </a:t>
            </a:r>
            <a:r>
              <a:rPr lang="en-US" sz="2400" dirty="0" smtClean="0"/>
              <a:t>the result </a:t>
            </a:r>
            <a:r>
              <a:rPr lang="en-US" sz="2400" dirty="0"/>
              <a:t>is </a:t>
            </a:r>
            <a:r>
              <a:rPr lang="en-US" sz="2400" dirty="0" smtClean="0"/>
              <a:t>forty </a:t>
            </a:r>
            <a:r>
              <a:rPr lang="en-US" sz="2400" dirty="0"/>
              <a:t>two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80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6248731" y="126161"/>
            <a:ext cx="28392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 smtClean="0">
                <a:latin typeface="Arial"/>
                <a:cs typeface="Arial"/>
              </a:rPr>
              <a:t>Testy automatyczne … aplikacji mobilnej</a:t>
            </a:r>
            <a:endParaRPr lang="pl-PL" sz="1000" dirty="0">
              <a:latin typeface="Arial"/>
              <a:cs typeface="Arial"/>
            </a:endParaRPr>
          </a:p>
        </p:txBody>
      </p:sp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298456" y="529721"/>
            <a:ext cx="8229600" cy="939612"/>
          </a:xfrm>
        </p:spPr>
        <p:txBody>
          <a:bodyPr>
            <a:normAutofit/>
          </a:bodyPr>
          <a:lstStyle/>
          <a:p>
            <a:pPr algn="l"/>
            <a:r>
              <a:rPr lang="pl-PL" sz="2800" b="1" dirty="0" err="1" smtClean="0">
                <a:latin typeface="Arial"/>
                <a:cs typeface="Arial"/>
              </a:rPr>
              <a:t>Robotium</a:t>
            </a:r>
            <a:r>
              <a:rPr lang="pl-PL" sz="2800" b="1" dirty="0" smtClean="0">
                <a:latin typeface="Arial"/>
                <a:cs typeface="Arial"/>
              </a:rPr>
              <a:t>, szybkie wprowadzenie</a:t>
            </a:r>
            <a:endParaRPr lang="pl-PL" sz="2400" b="1" dirty="0">
              <a:latin typeface="Arial"/>
              <a:cs typeface="Arial"/>
            </a:endParaRPr>
          </a:p>
        </p:txBody>
      </p:sp>
      <p:sp>
        <p:nvSpPr>
          <p:cNvPr id="15" name="PoleTekstowe 14"/>
          <p:cNvSpPr txBox="1"/>
          <p:nvPr/>
        </p:nvSpPr>
        <p:spPr>
          <a:xfrm>
            <a:off x="9248208" y="6545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cxnSp>
        <p:nvCxnSpPr>
          <p:cNvPr id="21" name="Łącznik prosty 20"/>
          <p:cNvCxnSpPr/>
          <p:nvPr/>
        </p:nvCxnSpPr>
        <p:spPr>
          <a:xfrm>
            <a:off x="6248731" y="126161"/>
            <a:ext cx="0" cy="24622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>
          <a:xfrm>
            <a:off x="0" y="4808339"/>
            <a:ext cx="9144000" cy="273844"/>
          </a:xfrm>
        </p:spPr>
        <p:txBody>
          <a:bodyPr/>
          <a:lstStyle/>
          <a:p>
            <a:pPr algn="ctr"/>
            <a:fld id="{D8F1DD49-C8CE-C545-8893-6D355C373588}" type="slidenum">
              <a:rPr lang="pl-PL" smtClean="0"/>
              <a:pPr algn="ctr"/>
              <a:t>7</a:t>
            </a:fld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01799" y="1200151"/>
            <a:ext cx="8485001" cy="33944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/>
              <a:t>Solo(</a:t>
            </a:r>
            <a:r>
              <a:rPr lang="pl-PL" dirty="0" err="1"/>
              <a:t>getInstrumentation</a:t>
            </a:r>
            <a:r>
              <a:rPr lang="pl-PL" dirty="0"/>
              <a:t>(), </a:t>
            </a:r>
            <a:r>
              <a:rPr lang="pl-PL" dirty="0" err="1"/>
              <a:t>getActivity</a:t>
            </a:r>
            <a:r>
              <a:rPr lang="pl-PL" dirty="0"/>
              <a:t>());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solo.</a:t>
            </a:r>
            <a:r>
              <a:rPr lang="pl-PL" dirty="0" err="1" smtClean="0"/>
              <a:t>getView</a:t>
            </a:r>
            <a:r>
              <a:rPr lang="pl-PL" dirty="0" smtClean="0"/>
              <a:t>(</a:t>
            </a:r>
            <a:r>
              <a:rPr lang="en-US" dirty="0" smtClean="0"/>
              <a:t>id</a:t>
            </a:r>
            <a:r>
              <a:rPr lang="pl-PL" dirty="0" smtClean="0"/>
              <a:t>);</a:t>
            </a:r>
            <a:r>
              <a:rPr lang="pl-PL" dirty="0"/>
              <a:t/>
            </a:r>
            <a:br>
              <a:rPr lang="pl-PL" dirty="0"/>
            </a:br>
            <a:r>
              <a:rPr lang="en-US" dirty="0" smtClean="0"/>
              <a:t>solo.</a:t>
            </a:r>
            <a:r>
              <a:rPr lang="pl-PL" dirty="0" err="1" smtClean="0"/>
              <a:t>clickOnView</a:t>
            </a:r>
            <a:r>
              <a:rPr lang="pl-PL" dirty="0" smtClean="0"/>
              <a:t>(</a:t>
            </a:r>
            <a:r>
              <a:rPr lang="en-US" dirty="0" smtClean="0"/>
              <a:t>View</a:t>
            </a:r>
            <a:r>
              <a:rPr lang="pl-PL" dirty="0" smtClean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solo.</a:t>
            </a:r>
            <a:r>
              <a:rPr lang="pl-PL" dirty="0" err="1" smtClean="0"/>
              <a:t>waitForActivity</a:t>
            </a:r>
            <a:r>
              <a:rPr lang="pl-PL" dirty="0" smtClean="0"/>
              <a:t>(Activity</a:t>
            </a:r>
            <a:r>
              <a:rPr lang="en-US" dirty="0" smtClean="0"/>
              <a:t>.class</a:t>
            </a:r>
            <a:r>
              <a:rPr lang="pl-PL" dirty="0" smtClean="0"/>
              <a:t>, </a:t>
            </a:r>
            <a:r>
              <a:rPr lang="en-US" dirty="0" smtClean="0"/>
              <a:t>timeout</a:t>
            </a:r>
            <a:r>
              <a:rPr lang="pl-PL" dirty="0" smtClean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solo.</a:t>
            </a:r>
            <a:r>
              <a:rPr lang="pl-PL" dirty="0" err="1" smtClean="0"/>
              <a:t>waitForCondition</a:t>
            </a:r>
            <a:r>
              <a:rPr lang="pl-PL" dirty="0" smtClean="0"/>
              <a:t>(</a:t>
            </a:r>
            <a:r>
              <a:rPr lang="en-US" dirty="0" smtClean="0"/>
              <a:t>Condition</a:t>
            </a:r>
            <a:r>
              <a:rPr lang="pl-PL" dirty="0" smtClean="0"/>
              <a:t>, </a:t>
            </a:r>
            <a:r>
              <a:rPr lang="en-US" dirty="0" smtClean="0"/>
              <a:t>timeout</a:t>
            </a:r>
            <a:r>
              <a:rPr lang="pl-PL" dirty="0" smtClean="0"/>
              <a:t>);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solo.</a:t>
            </a:r>
            <a:r>
              <a:rPr lang="pl-PL" dirty="0" err="1" smtClean="0"/>
              <a:t>typeText</a:t>
            </a:r>
            <a:r>
              <a:rPr lang="pl-PL" dirty="0" smtClean="0"/>
              <a:t>(</a:t>
            </a:r>
            <a:r>
              <a:rPr lang="pl-PL" dirty="0" err="1" smtClean="0"/>
              <a:t>viewFirstNumber</a:t>
            </a:r>
            <a:r>
              <a:rPr lang="pl-PL" dirty="0"/>
              <a:t>, "37");</a:t>
            </a:r>
          </a:p>
          <a:p>
            <a:pPr marL="0" indent="0">
              <a:buNone/>
            </a:pPr>
            <a:r>
              <a:rPr lang="pl-PL" i="1" dirty="0" err="1" smtClean="0"/>
              <a:t>assertEquals</a:t>
            </a:r>
            <a:r>
              <a:rPr lang="pl-PL" dirty="0" smtClean="0"/>
              <a:t>(</a:t>
            </a:r>
            <a:r>
              <a:rPr lang="pl-PL" dirty="0" err="1" smtClean="0"/>
              <a:t>expected</a:t>
            </a:r>
            <a:r>
              <a:rPr lang="pl-PL" dirty="0" smtClean="0"/>
              <a:t>,</a:t>
            </a:r>
            <a:r>
              <a:rPr lang="en-US" dirty="0" smtClean="0"/>
              <a:t>actual</a:t>
            </a:r>
            <a:r>
              <a:rPr lang="pl-PL" dirty="0" smtClean="0"/>
              <a:t>);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52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6248731" y="126161"/>
            <a:ext cx="28392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 smtClean="0">
                <a:latin typeface="Arial"/>
                <a:cs typeface="Arial"/>
              </a:rPr>
              <a:t>Testy automatyczne … aplikacji mobilnej</a:t>
            </a:r>
            <a:endParaRPr lang="pl-PL" sz="1000" dirty="0">
              <a:latin typeface="Arial"/>
              <a:cs typeface="Arial"/>
            </a:endParaRPr>
          </a:p>
        </p:txBody>
      </p:sp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298456" y="529721"/>
            <a:ext cx="8229600" cy="781970"/>
          </a:xfrm>
        </p:spPr>
        <p:txBody>
          <a:bodyPr>
            <a:normAutofit/>
          </a:bodyPr>
          <a:lstStyle/>
          <a:p>
            <a:pPr algn="l"/>
            <a:r>
              <a:rPr lang="pl-PL" sz="2800" b="1" dirty="0" smtClean="0">
                <a:latin typeface="Arial"/>
                <a:cs typeface="Arial"/>
              </a:rPr>
              <a:t>Piszemy</a:t>
            </a:r>
            <a:r>
              <a:rPr lang="en-US" sz="2800" b="1" dirty="0" smtClean="0">
                <a:latin typeface="Arial"/>
                <a:cs typeface="Arial"/>
              </a:rPr>
              <a:t> testy</a:t>
            </a:r>
            <a:endParaRPr lang="pl-PL" sz="2400" b="1" dirty="0">
              <a:latin typeface="Arial"/>
              <a:cs typeface="Arial"/>
            </a:endParaRPr>
          </a:p>
        </p:txBody>
      </p:sp>
      <p:sp>
        <p:nvSpPr>
          <p:cNvPr id="15" name="PoleTekstowe 14"/>
          <p:cNvSpPr txBox="1"/>
          <p:nvPr/>
        </p:nvSpPr>
        <p:spPr>
          <a:xfrm>
            <a:off x="9248208" y="6545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cxnSp>
        <p:nvCxnSpPr>
          <p:cNvPr id="21" name="Łącznik prosty 20"/>
          <p:cNvCxnSpPr/>
          <p:nvPr/>
        </p:nvCxnSpPr>
        <p:spPr>
          <a:xfrm>
            <a:off x="6248731" y="126161"/>
            <a:ext cx="0" cy="24622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>
          <a:xfrm>
            <a:off x="0" y="4808339"/>
            <a:ext cx="9144000" cy="273844"/>
          </a:xfrm>
        </p:spPr>
        <p:txBody>
          <a:bodyPr/>
          <a:lstStyle/>
          <a:p>
            <a:pPr algn="ctr"/>
            <a:fld id="{D8F1DD49-C8CE-C545-8893-6D355C373588}" type="slidenum">
              <a:rPr lang="pl-PL" smtClean="0"/>
              <a:pPr algn="ctr"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338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6248731" y="126161"/>
            <a:ext cx="28392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00" dirty="0" smtClean="0">
                <a:latin typeface="Arial"/>
                <a:cs typeface="Arial"/>
              </a:rPr>
              <a:t>Testy automatyczne … aplikacji mobilnej</a:t>
            </a:r>
            <a:endParaRPr lang="pl-PL" sz="1000" dirty="0">
              <a:latin typeface="Arial"/>
              <a:cs typeface="Arial"/>
            </a:endParaRPr>
          </a:p>
        </p:txBody>
      </p:sp>
      <p:sp>
        <p:nvSpPr>
          <p:cNvPr id="13" name="Tytuł 12"/>
          <p:cNvSpPr>
            <a:spLocks noGrp="1"/>
          </p:cNvSpPr>
          <p:nvPr>
            <p:ph type="title"/>
          </p:nvPr>
        </p:nvSpPr>
        <p:spPr>
          <a:xfrm>
            <a:off x="298456" y="529721"/>
            <a:ext cx="8229600" cy="781970"/>
          </a:xfrm>
        </p:spPr>
        <p:txBody>
          <a:bodyPr>
            <a:normAutofit/>
          </a:bodyPr>
          <a:lstStyle/>
          <a:p>
            <a:pPr algn="l"/>
            <a:r>
              <a:rPr lang="pl-PL" sz="2800" b="1" dirty="0" smtClean="0">
                <a:latin typeface="Arial"/>
                <a:cs typeface="Arial"/>
              </a:rPr>
              <a:t>Przydatne wzorce projektowe</a:t>
            </a:r>
            <a:endParaRPr lang="pl-PL" sz="2400" b="1" dirty="0">
              <a:latin typeface="Arial"/>
              <a:cs typeface="Arial"/>
            </a:endParaRPr>
          </a:p>
        </p:txBody>
      </p:sp>
      <p:sp>
        <p:nvSpPr>
          <p:cNvPr id="15" name="PoleTekstowe 14"/>
          <p:cNvSpPr txBox="1"/>
          <p:nvPr/>
        </p:nvSpPr>
        <p:spPr>
          <a:xfrm>
            <a:off x="9248208" y="65450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  <p:cxnSp>
        <p:nvCxnSpPr>
          <p:cNvPr id="21" name="Łącznik prosty 20"/>
          <p:cNvCxnSpPr/>
          <p:nvPr/>
        </p:nvCxnSpPr>
        <p:spPr>
          <a:xfrm>
            <a:off x="6248731" y="126161"/>
            <a:ext cx="0" cy="246221"/>
          </a:xfrm>
          <a:prstGeom prst="line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>
          <a:xfrm>
            <a:off x="0" y="4808339"/>
            <a:ext cx="9144000" cy="273844"/>
          </a:xfrm>
        </p:spPr>
        <p:txBody>
          <a:bodyPr/>
          <a:lstStyle/>
          <a:p>
            <a:pPr algn="ctr"/>
            <a:fld id="{D8F1DD49-C8CE-C545-8893-6D355C373588}" type="slidenum">
              <a:rPr lang="pl-PL" smtClean="0"/>
              <a:pPr algn="ctr"/>
              <a:t>9</a:t>
            </a:fld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298456" y="1248629"/>
            <a:ext cx="8643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Page</a:t>
            </a:r>
            <a:r>
              <a:rPr lang="pl-PL" dirty="0" smtClean="0"/>
              <a:t> Object</a:t>
            </a:r>
          </a:p>
          <a:p>
            <a:endParaRPr lang="pl-PL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Metody publiczne odpowiadają akcjom które są dostępne na ekranie,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Nie powinno się wystawiać „na zewnątrz” struktury ekranu(kontrolek etc.)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Nie powinno się wykonywać w nich asercji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pl-PL" dirty="0" smtClean="0"/>
              <a:t>Metody mogą zwracać inne </a:t>
            </a:r>
            <a:r>
              <a:rPr lang="pl-PL" dirty="0" err="1" smtClean="0"/>
              <a:t>PageObject’y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pl-PL" u="sng" dirty="0" smtClean="0"/>
              <a:t>Nie muszą reprezentować całej strony</a:t>
            </a:r>
            <a:endParaRPr lang="en-US" u="sng" dirty="0"/>
          </a:p>
          <a:p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6338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7435</TotalTime>
  <Words>293</Words>
  <Application>Microsoft Office PowerPoint</Application>
  <PresentationFormat>Pokaz na ekranie (16:9)</PresentationFormat>
  <Paragraphs>89</Paragraphs>
  <Slides>13</Slides>
  <Notes>11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Motyw pakietu Office</vt:lpstr>
      <vt:lpstr>Prezentacja programu PowerPoint</vt:lpstr>
      <vt:lpstr>Witamy!</vt:lpstr>
      <vt:lpstr>Cel warsztatu</vt:lpstr>
      <vt:lpstr>Aplikacja</vt:lpstr>
      <vt:lpstr>Specyfikacja</vt:lpstr>
      <vt:lpstr>Przypadki testowe</vt:lpstr>
      <vt:lpstr>Robotium, szybkie wprowadzenie</vt:lpstr>
      <vt:lpstr>Piszemy testy</vt:lpstr>
      <vt:lpstr>Przydatne wzorce projektowe</vt:lpstr>
      <vt:lpstr>Przydatne wzorce projektowe</vt:lpstr>
      <vt:lpstr>Przydatne wzorce projektowe</vt:lpstr>
      <vt:lpstr>Przydatne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Grabowski</dc:creator>
  <cp:lastModifiedBy>Mateusz Bos</cp:lastModifiedBy>
  <cp:revision>26</cp:revision>
  <dcterms:created xsi:type="dcterms:W3CDTF">2015-05-21T08:58:00Z</dcterms:created>
  <dcterms:modified xsi:type="dcterms:W3CDTF">2015-06-09T10:40:26Z</dcterms:modified>
</cp:coreProperties>
</file>