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0"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 id="277" r:id="rId23"/>
    <p:sldId id="279" r:id="rId24"/>
    <p:sldId id="278" r:id="rId25"/>
    <p:sldId id="280" r:id="rId26"/>
    <p:sldId id="281" r:id="rId27"/>
    <p:sldId id="283" r:id="rId28"/>
    <p:sldId id="282"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E3319E-9858-4CA7-A4D4-F17114E9794C}" type="datetimeFigureOut">
              <a:rPr lang="en-US" smtClean="0"/>
              <a:t>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216B8-9DA8-4F17-A7E3-64BB7CE33DFF}" type="slidenum">
              <a:rPr lang="en-US" smtClean="0"/>
              <a:t>‹#›</a:t>
            </a:fld>
            <a:endParaRPr lang="en-US"/>
          </a:p>
        </p:txBody>
      </p:sp>
    </p:spTree>
    <p:extLst>
      <p:ext uri="{BB962C8B-B14F-4D97-AF65-F5344CB8AC3E}">
        <p14:creationId xmlns:p14="http://schemas.microsoft.com/office/powerpoint/2010/main" val="1659239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E3319E-9858-4CA7-A4D4-F17114E9794C}" type="datetimeFigureOut">
              <a:rPr lang="en-US" smtClean="0"/>
              <a:t>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216B8-9DA8-4F17-A7E3-64BB7CE33DFF}" type="slidenum">
              <a:rPr lang="en-US" smtClean="0"/>
              <a:t>‹#›</a:t>
            </a:fld>
            <a:endParaRPr lang="en-US"/>
          </a:p>
        </p:txBody>
      </p:sp>
    </p:spTree>
    <p:extLst>
      <p:ext uri="{BB962C8B-B14F-4D97-AF65-F5344CB8AC3E}">
        <p14:creationId xmlns:p14="http://schemas.microsoft.com/office/powerpoint/2010/main" val="2892011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E3319E-9858-4CA7-A4D4-F17114E9794C}" type="datetimeFigureOut">
              <a:rPr lang="en-US" smtClean="0"/>
              <a:t>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216B8-9DA8-4F17-A7E3-64BB7CE33DFF}" type="slidenum">
              <a:rPr lang="en-US" smtClean="0"/>
              <a:t>‹#›</a:t>
            </a:fld>
            <a:endParaRPr lang="en-US"/>
          </a:p>
        </p:txBody>
      </p:sp>
    </p:spTree>
    <p:extLst>
      <p:ext uri="{BB962C8B-B14F-4D97-AF65-F5344CB8AC3E}">
        <p14:creationId xmlns:p14="http://schemas.microsoft.com/office/powerpoint/2010/main" val="328513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E3319E-9858-4CA7-A4D4-F17114E9794C}" type="datetimeFigureOut">
              <a:rPr lang="en-US" smtClean="0"/>
              <a:t>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216B8-9DA8-4F17-A7E3-64BB7CE33DFF}" type="slidenum">
              <a:rPr lang="en-US" smtClean="0"/>
              <a:t>‹#›</a:t>
            </a:fld>
            <a:endParaRPr lang="en-US"/>
          </a:p>
        </p:txBody>
      </p:sp>
    </p:spTree>
    <p:extLst>
      <p:ext uri="{BB962C8B-B14F-4D97-AF65-F5344CB8AC3E}">
        <p14:creationId xmlns:p14="http://schemas.microsoft.com/office/powerpoint/2010/main" val="154503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E3319E-9858-4CA7-A4D4-F17114E9794C}" type="datetimeFigureOut">
              <a:rPr lang="en-US" smtClean="0"/>
              <a:t>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216B8-9DA8-4F17-A7E3-64BB7CE33DFF}" type="slidenum">
              <a:rPr lang="en-US" smtClean="0"/>
              <a:t>‹#›</a:t>
            </a:fld>
            <a:endParaRPr lang="en-US"/>
          </a:p>
        </p:txBody>
      </p:sp>
    </p:spTree>
    <p:extLst>
      <p:ext uri="{BB962C8B-B14F-4D97-AF65-F5344CB8AC3E}">
        <p14:creationId xmlns:p14="http://schemas.microsoft.com/office/powerpoint/2010/main" val="4072254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E3319E-9858-4CA7-A4D4-F17114E9794C}" type="datetimeFigureOut">
              <a:rPr lang="en-US" smtClean="0"/>
              <a:t>2/10/2016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D216B8-9DA8-4F17-A7E3-64BB7CE33DFF}" type="slidenum">
              <a:rPr lang="en-US" smtClean="0"/>
              <a:t>‹#›</a:t>
            </a:fld>
            <a:endParaRPr lang="en-US"/>
          </a:p>
        </p:txBody>
      </p:sp>
    </p:spTree>
    <p:extLst>
      <p:ext uri="{BB962C8B-B14F-4D97-AF65-F5344CB8AC3E}">
        <p14:creationId xmlns:p14="http://schemas.microsoft.com/office/powerpoint/2010/main" val="63184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E3319E-9858-4CA7-A4D4-F17114E9794C}" type="datetimeFigureOut">
              <a:rPr lang="en-US" smtClean="0"/>
              <a:t>2/10/2016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D216B8-9DA8-4F17-A7E3-64BB7CE33DFF}" type="slidenum">
              <a:rPr lang="en-US" smtClean="0"/>
              <a:t>‹#›</a:t>
            </a:fld>
            <a:endParaRPr lang="en-US"/>
          </a:p>
        </p:txBody>
      </p:sp>
    </p:spTree>
    <p:extLst>
      <p:ext uri="{BB962C8B-B14F-4D97-AF65-F5344CB8AC3E}">
        <p14:creationId xmlns:p14="http://schemas.microsoft.com/office/powerpoint/2010/main" val="3107180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E3319E-9858-4CA7-A4D4-F17114E9794C}" type="datetimeFigureOut">
              <a:rPr lang="en-US" smtClean="0"/>
              <a:t>2/10/2016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D216B8-9DA8-4F17-A7E3-64BB7CE33DFF}" type="slidenum">
              <a:rPr lang="en-US" smtClean="0"/>
              <a:t>‹#›</a:t>
            </a:fld>
            <a:endParaRPr lang="en-US"/>
          </a:p>
        </p:txBody>
      </p:sp>
    </p:spTree>
    <p:extLst>
      <p:ext uri="{BB962C8B-B14F-4D97-AF65-F5344CB8AC3E}">
        <p14:creationId xmlns:p14="http://schemas.microsoft.com/office/powerpoint/2010/main" val="1315567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E3319E-9858-4CA7-A4D4-F17114E9794C}" type="datetimeFigureOut">
              <a:rPr lang="en-US" smtClean="0"/>
              <a:t>2/10/2016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D216B8-9DA8-4F17-A7E3-64BB7CE33DFF}" type="slidenum">
              <a:rPr lang="en-US" smtClean="0"/>
              <a:t>‹#›</a:t>
            </a:fld>
            <a:endParaRPr lang="en-US"/>
          </a:p>
        </p:txBody>
      </p:sp>
    </p:spTree>
    <p:extLst>
      <p:ext uri="{BB962C8B-B14F-4D97-AF65-F5344CB8AC3E}">
        <p14:creationId xmlns:p14="http://schemas.microsoft.com/office/powerpoint/2010/main" val="3540345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E3319E-9858-4CA7-A4D4-F17114E9794C}" type="datetimeFigureOut">
              <a:rPr lang="en-US" smtClean="0"/>
              <a:t>2/10/2016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D216B8-9DA8-4F17-A7E3-64BB7CE33DFF}" type="slidenum">
              <a:rPr lang="en-US" smtClean="0"/>
              <a:t>‹#›</a:t>
            </a:fld>
            <a:endParaRPr lang="en-US"/>
          </a:p>
        </p:txBody>
      </p:sp>
    </p:spTree>
    <p:extLst>
      <p:ext uri="{BB962C8B-B14F-4D97-AF65-F5344CB8AC3E}">
        <p14:creationId xmlns:p14="http://schemas.microsoft.com/office/powerpoint/2010/main" val="3876848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E3319E-9858-4CA7-A4D4-F17114E9794C}" type="datetimeFigureOut">
              <a:rPr lang="en-US" smtClean="0"/>
              <a:t>2/10/2016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D216B8-9DA8-4F17-A7E3-64BB7CE33DFF}" type="slidenum">
              <a:rPr lang="en-US" smtClean="0"/>
              <a:t>‹#›</a:t>
            </a:fld>
            <a:endParaRPr lang="en-US"/>
          </a:p>
        </p:txBody>
      </p:sp>
    </p:spTree>
    <p:extLst>
      <p:ext uri="{BB962C8B-B14F-4D97-AF65-F5344CB8AC3E}">
        <p14:creationId xmlns:p14="http://schemas.microsoft.com/office/powerpoint/2010/main" val="1462060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E3319E-9858-4CA7-A4D4-F17114E9794C}" type="datetimeFigureOut">
              <a:rPr lang="en-US" smtClean="0"/>
              <a:t>2/10/2016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D216B8-9DA8-4F17-A7E3-64BB7CE33DFF}" type="slidenum">
              <a:rPr lang="en-US" smtClean="0"/>
              <a:t>‹#›</a:t>
            </a:fld>
            <a:endParaRPr lang="en-US"/>
          </a:p>
        </p:txBody>
      </p:sp>
    </p:spTree>
    <p:extLst>
      <p:ext uri="{BB962C8B-B14F-4D97-AF65-F5344CB8AC3E}">
        <p14:creationId xmlns:p14="http://schemas.microsoft.com/office/powerpoint/2010/main" val="3108938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Understanding the Elements of the AP US History Exam</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039190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LEQ</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807365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Skills</a:t>
            </a:r>
            <a:endParaRPr lang="en-US" dirty="0"/>
          </a:p>
        </p:txBody>
      </p:sp>
      <p:sp>
        <p:nvSpPr>
          <p:cNvPr id="3" name="Content Placeholder 2"/>
          <p:cNvSpPr>
            <a:spLocks noGrp="1"/>
          </p:cNvSpPr>
          <p:nvPr>
            <p:ph idx="1"/>
          </p:nvPr>
        </p:nvSpPr>
        <p:spPr/>
        <p:txBody>
          <a:bodyPr/>
          <a:lstStyle/>
          <a:p>
            <a:r>
              <a:rPr lang="en-US" dirty="0" smtClean="0"/>
              <a:t>Each Targeted Skill you get </a:t>
            </a:r>
            <a:r>
              <a:rPr lang="en-US" b="1" dirty="0" smtClean="0">
                <a:solidFill>
                  <a:srgbClr val="FF0000"/>
                </a:solidFill>
              </a:rPr>
              <a:t>one point </a:t>
            </a:r>
            <a:r>
              <a:rPr lang="en-US" dirty="0" smtClean="0"/>
              <a:t>for </a:t>
            </a:r>
            <a:r>
              <a:rPr lang="en-US" b="1" dirty="0" smtClean="0">
                <a:solidFill>
                  <a:srgbClr val="FF0000"/>
                </a:solidFill>
              </a:rPr>
              <a:t>describing</a:t>
            </a:r>
            <a:r>
              <a:rPr lang="en-US" dirty="0" smtClean="0"/>
              <a:t> the skill and </a:t>
            </a:r>
            <a:r>
              <a:rPr lang="en-US" b="1" dirty="0" smtClean="0">
                <a:solidFill>
                  <a:srgbClr val="FF0000"/>
                </a:solidFill>
              </a:rPr>
              <a:t>one point </a:t>
            </a:r>
            <a:r>
              <a:rPr lang="en-US" dirty="0" smtClean="0"/>
              <a:t>for </a:t>
            </a:r>
            <a:r>
              <a:rPr lang="en-US" b="1" dirty="0">
                <a:solidFill>
                  <a:srgbClr val="FF0000"/>
                </a:solidFill>
              </a:rPr>
              <a:t>explaining</a:t>
            </a:r>
            <a:r>
              <a:rPr lang="en-US" dirty="0" smtClean="0"/>
              <a:t> the reasoning. </a:t>
            </a:r>
          </a:p>
          <a:p>
            <a:r>
              <a:rPr lang="en-US" dirty="0" smtClean="0"/>
              <a:t>Targeted Skills</a:t>
            </a:r>
          </a:p>
          <a:p>
            <a:pPr lvl="1"/>
            <a:r>
              <a:rPr lang="en-US" dirty="0" smtClean="0"/>
              <a:t>Comparison</a:t>
            </a:r>
          </a:p>
          <a:p>
            <a:pPr lvl="1"/>
            <a:r>
              <a:rPr lang="en-US" dirty="0" smtClean="0"/>
              <a:t>Causation </a:t>
            </a:r>
          </a:p>
          <a:p>
            <a:pPr lvl="1"/>
            <a:r>
              <a:rPr lang="en-US" dirty="0" smtClean="0"/>
              <a:t>Continuity and Change</a:t>
            </a:r>
          </a:p>
          <a:p>
            <a:pPr lvl="1"/>
            <a:r>
              <a:rPr lang="en-US" dirty="0" smtClean="0"/>
              <a:t>Periodization</a:t>
            </a:r>
            <a:endParaRPr lang="en-US" dirty="0"/>
          </a:p>
        </p:txBody>
      </p:sp>
    </p:spTree>
    <p:extLst>
      <p:ext uri="{BB962C8B-B14F-4D97-AF65-F5344CB8AC3E}">
        <p14:creationId xmlns:p14="http://schemas.microsoft.com/office/powerpoint/2010/main" val="35659434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Targeted Skills</a:t>
            </a:r>
            <a:endParaRPr lang="en-US" dirty="0"/>
          </a:p>
        </p:txBody>
      </p:sp>
      <p:sp>
        <p:nvSpPr>
          <p:cNvPr id="3" name="Content Placeholder 2"/>
          <p:cNvSpPr>
            <a:spLocks noGrp="1"/>
          </p:cNvSpPr>
          <p:nvPr>
            <p:ph idx="1"/>
          </p:nvPr>
        </p:nvSpPr>
        <p:spPr/>
        <p:txBody>
          <a:bodyPr/>
          <a:lstStyle/>
          <a:p>
            <a:r>
              <a:rPr lang="en-US" dirty="0" smtClean="0"/>
              <a:t>Importance of Target Skills</a:t>
            </a:r>
          </a:p>
          <a:p>
            <a:pPr lvl="1"/>
            <a:r>
              <a:rPr lang="en-US" dirty="0" smtClean="0"/>
              <a:t>Direct how the essay is written!</a:t>
            </a:r>
          </a:p>
          <a:p>
            <a:pPr lvl="2"/>
            <a:r>
              <a:rPr lang="en-US" dirty="0" smtClean="0"/>
              <a:t>Which directs how your thesis statement is written.</a:t>
            </a:r>
          </a:p>
          <a:p>
            <a:r>
              <a:rPr lang="en-US" dirty="0" smtClean="0"/>
              <a:t>Targeted Skills</a:t>
            </a:r>
          </a:p>
          <a:p>
            <a:pPr lvl="1"/>
            <a:r>
              <a:rPr lang="en-US" dirty="0" smtClean="0"/>
              <a:t>Comparison</a:t>
            </a:r>
          </a:p>
          <a:p>
            <a:pPr lvl="1"/>
            <a:r>
              <a:rPr lang="en-US" dirty="0" smtClean="0"/>
              <a:t>Causation </a:t>
            </a:r>
          </a:p>
          <a:p>
            <a:pPr lvl="1"/>
            <a:r>
              <a:rPr lang="en-US" dirty="0" smtClean="0"/>
              <a:t>Continuity and Change</a:t>
            </a:r>
          </a:p>
          <a:p>
            <a:pPr lvl="1"/>
            <a:r>
              <a:rPr lang="en-US" dirty="0" smtClean="0"/>
              <a:t>Periodization</a:t>
            </a:r>
          </a:p>
          <a:p>
            <a:pPr lvl="1"/>
            <a:endParaRPr lang="en-US" dirty="0"/>
          </a:p>
        </p:txBody>
      </p:sp>
    </p:spTree>
    <p:extLst>
      <p:ext uri="{BB962C8B-B14F-4D97-AF65-F5344CB8AC3E}">
        <p14:creationId xmlns:p14="http://schemas.microsoft.com/office/powerpoint/2010/main" val="16359767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Causation/Cont. and Change/Comparison/Periodization</a:t>
            </a:r>
            <a:endParaRPr lang="en-US" dirty="0"/>
          </a:p>
        </p:txBody>
      </p:sp>
      <p:sp>
        <p:nvSpPr>
          <p:cNvPr id="3" name="Content Placeholder 2"/>
          <p:cNvSpPr>
            <a:spLocks noGrp="1"/>
          </p:cNvSpPr>
          <p:nvPr>
            <p:ph idx="1"/>
          </p:nvPr>
        </p:nvSpPr>
        <p:spPr/>
        <p:txBody>
          <a:bodyPr/>
          <a:lstStyle/>
          <a:p>
            <a:r>
              <a:rPr lang="en-US" dirty="0"/>
              <a:t>Evaluate the extent in which increasing integration of the United States into the world economy contributed to maintaining continuity as well as fostering change in United States society from 1945 to the present.  </a:t>
            </a:r>
            <a:endParaRPr lang="en-US" dirty="0" smtClean="0">
              <a:effectLst/>
            </a:endParaRPr>
          </a:p>
          <a:p>
            <a:endParaRPr lang="en-US" dirty="0"/>
          </a:p>
        </p:txBody>
      </p:sp>
    </p:spTree>
    <p:extLst>
      <p:ext uri="{BB962C8B-B14F-4D97-AF65-F5344CB8AC3E}">
        <p14:creationId xmlns:p14="http://schemas.microsoft.com/office/powerpoint/2010/main" val="7810845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Continuity and Change Example</a:t>
            </a:r>
            <a:endParaRPr lang="en-US" dirty="0"/>
          </a:p>
        </p:txBody>
      </p:sp>
      <p:sp>
        <p:nvSpPr>
          <p:cNvPr id="3" name="Content Placeholder 2"/>
          <p:cNvSpPr>
            <a:spLocks noGrp="1"/>
          </p:cNvSpPr>
          <p:nvPr>
            <p:ph idx="1"/>
          </p:nvPr>
        </p:nvSpPr>
        <p:spPr/>
        <p:txBody>
          <a:bodyPr/>
          <a:lstStyle/>
          <a:p>
            <a:r>
              <a:rPr lang="en-US" dirty="0"/>
              <a:t>For example, in early colonial America there was a consistent desire for labor, however, this transitioned very quickly from indentured servants to African slaves. </a:t>
            </a:r>
          </a:p>
        </p:txBody>
      </p:sp>
    </p:spTree>
    <p:extLst>
      <p:ext uri="{BB962C8B-B14F-4D97-AF65-F5344CB8AC3E}">
        <p14:creationId xmlns:p14="http://schemas.microsoft.com/office/powerpoint/2010/main" val="18319073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Continuity and Change Example</a:t>
            </a:r>
            <a:endParaRPr lang="en-US" dirty="0"/>
          </a:p>
        </p:txBody>
      </p:sp>
      <p:sp>
        <p:nvSpPr>
          <p:cNvPr id="3" name="Content Placeholder 2"/>
          <p:cNvSpPr>
            <a:spLocks noGrp="1"/>
          </p:cNvSpPr>
          <p:nvPr>
            <p:ph idx="1"/>
          </p:nvPr>
        </p:nvSpPr>
        <p:spPr/>
        <p:txBody>
          <a:bodyPr/>
          <a:lstStyle/>
          <a:p>
            <a:r>
              <a:rPr lang="en-US" dirty="0" smtClean="0"/>
              <a:t>Evaluate the extent in which increasing integration of the United States into the world economy contributed to maintaining continuity as well as fostering change in United States society from 1945 to the present.  </a:t>
            </a:r>
          </a:p>
          <a:p>
            <a:pPr marL="0" indent="0">
              <a:buNone/>
            </a:pPr>
            <a:endParaRPr lang="en-US" dirty="0"/>
          </a:p>
          <a:p>
            <a:r>
              <a:rPr lang="en-US" dirty="0" smtClean="0">
                <a:effectLst/>
              </a:rPr>
              <a:t>Ideas?</a:t>
            </a:r>
            <a:endParaRPr lang="en-US" dirty="0" smtClean="0">
              <a:effectLst/>
            </a:endParaRPr>
          </a:p>
        </p:txBody>
      </p:sp>
    </p:spTree>
    <p:extLst>
      <p:ext uri="{BB962C8B-B14F-4D97-AF65-F5344CB8AC3E}">
        <p14:creationId xmlns:p14="http://schemas.microsoft.com/office/powerpoint/2010/main" val="42617928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Causation/Cont. and Change/Comparison/Periodization</a:t>
            </a:r>
            <a:endParaRPr lang="en-US" dirty="0"/>
          </a:p>
        </p:txBody>
      </p:sp>
      <p:sp>
        <p:nvSpPr>
          <p:cNvPr id="3" name="Content Placeholder 2"/>
          <p:cNvSpPr>
            <a:spLocks noGrp="1"/>
          </p:cNvSpPr>
          <p:nvPr>
            <p:ph idx="1"/>
          </p:nvPr>
        </p:nvSpPr>
        <p:spPr/>
        <p:txBody>
          <a:bodyPr/>
          <a:lstStyle/>
          <a:p>
            <a:r>
              <a:rPr lang="en-US" dirty="0"/>
              <a:t>Evaluate the extent to which westward expansion led to the development of sectionalism prior to 1860.</a:t>
            </a:r>
          </a:p>
          <a:p>
            <a:pPr marL="0" indent="0">
              <a:buNone/>
            </a:pPr>
            <a:endParaRPr lang="en-US" dirty="0"/>
          </a:p>
        </p:txBody>
      </p:sp>
    </p:spTree>
    <p:extLst>
      <p:ext uri="{BB962C8B-B14F-4D97-AF65-F5344CB8AC3E}">
        <p14:creationId xmlns:p14="http://schemas.microsoft.com/office/powerpoint/2010/main" val="34741356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Causation: How do you know? What would this essay look like?  </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124171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Causation/Cont. and Change/Comparison/Periodization</a:t>
            </a:r>
            <a:endParaRPr lang="en-US" dirty="0"/>
          </a:p>
        </p:txBody>
      </p:sp>
      <p:sp>
        <p:nvSpPr>
          <p:cNvPr id="3" name="Content Placeholder 2"/>
          <p:cNvSpPr>
            <a:spLocks noGrp="1"/>
          </p:cNvSpPr>
          <p:nvPr>
            <p:ph idx="1"/>
          </p:nvPr>
        </p:nvSpPr>
        <p:spPr/>
        <p:txBody>
          <a:bodyPr/>
          <a:lstStyle/>
          <a:p>
            <a:r>
              <a:rPr lang="en-US" dirty="0"/>
              <a:t>Evaluate the extent to which the Declaration of Independence marked a turning point in American history, analyzing what changed and what stayed the same from the period immediately before the declaration to the period immediately following it.  </a:t>
            </a:r>
            <a:endParaRPr lang="en-US" dirty="0" smtClean="0">
              <a:effectLst/>
            </a:endParaRPr>
          </a:p>
          <a:p>
            <a:endParaRPr lang="en-US" dirty="0"/>
          </a:p>
        </p:txBody>
      </p:sp>
    </p:spTree>
    <p:extLst>
      <p:ext uri="{BB962C8B-B14F-4D97-AF65-F5344CB8AC3E}">
        <p14:creationId xmlns:p14="http://schemas.microsoft.com/office/powerpoint/2010/main" val="29476083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Periodization</a:t>
            </a:r>
            <a:endParaRPr lang="en-US" dirty="0"/>
          </a:p>
        </p:txBody>
      </p:sp>
      <p:sp>
        <p:nvSpPr>
          <p:cNvPr id="3" name="Content Placeholder 2"/>
          <p:cNvSpPr>
            <a:spLocks noGrp="1"/>
          </p:cNvSpPr>
          <p:nvPr>
            <p:ph idx="1"/>
          </p:nvPr>
        </p:nvSpPr>
        <p:spPr/>
        <p:txBody>
          <a:bodyPr>
            <a:normAutofit lnSpcReduction="10000"/>
          </a:bodyPr>
          <a:lstStyle/>
          <a:p>
            <a:r>
              <a:rPr lang="en-US" dirty="0" smtClean="0"/>
              <a:t>Evaluate the extent to which the Declaration of Independence marked a </a:t>
            </a:r>
            <a:r>
              <a:rPr lang="en-US" b="1" u="sng" dirty="0" smtClean="0">
                <a:solidFill>
                  <a:srgbClr val="FF0000"/>
                </a:solidFill>
              </a:rPr>
              <a:t>turning point</a:t>
            </a:r>
            <a:r>
              <a:rPr lang="en-US" dirty="0" smtClean="0">
                <a:solidFill>
                  <a:srgbClr val="FF0000"/>
                </a:solidFill>
              </a:rPr>
              <a:t> </a:t>
            </a:r>
            <a:r>
              <a:rPr lang="en-US" dirty="0" smtClean="0"/>
              <a:t>in American history, analyzing what changed and what stayed the same from the period immediately before the declaration to the period immediately following it.  </a:t>
            </a:r>
            <a:endParaRPr lang="en-US" dirty="0" smtClean="0">
              <a:effectLst/>
            </a:endParaRPr>
          </a:p>
          <a:p>
            <a:pPr marL="0" indent="0">
              <a:buNone/>
            </a:pPr>
            <a:endParaRPr lang="en-US" dirty="0" smtClean="0"/>
          </a:p>
          <a:p>
            <a:pPr marL="0" indent="0">
              <a:buNone/>
            </a:pPr>
            <a:r>
              <a:rPr lang="en-US" dirty="0" smtClean="0"/>
              <a:t>(If it says </a:t>
            </a:r>
            <a:r>
              <a:rPr lang="en-US" b="1" u="sng" dirty="0" smtClean="0">
                <a:solidFill>
                  <a:srgbClr val="FF0000"/>
                </a:solidFill>
              </a:rPr>
              <a:t>turning point</a:t>
            </a:r>
            <a:r>
              <a:rPr lang="en-US" dirty="0" smtClean="0"/>
              <a:t> it is a periodization essay.)</a:t>
            </a:r>
            <a:endParaRPr lang="en-US" dirty="0"/>
          </a:p>
        </p:txBody>
      </p:sp>
    </p:spTree>
    <p:extLst>
      <p:ext uri="{BB962C8B-B14F-4D97-AF65-F5344CB8AC3E}">
        <p14:creationId xmlns:p14="http://schemas.microsoft.com/office/powerpoint/2010/main" val="37564179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lstStyle/>
          <a:p>
            <a:r>
              <a:rPr lang="en-US" dirty="0" smtClean="0"/>
              <a:t>Short Answer</a:t>
            </a:r>
          </a:p>
          <a:p>
            <a:r>
              <a:rPr lang="en-US" dirty="0" smtClean="0"/>
              <a:t>DBQ</a:t>
            </a:r>
          </a:p>
          <a:p>
            <a:r>
              <a:rPr lang="en-US" dirty="0" smtClean="0"/>
              <a:t>LEQ</a:t>
            </a:r>
            <a:endParaRPr lang="en-US" dirty="0"/>
          </a:p>
        </p:txBody>
      </p:sp>
    </p:spTree>
    <p:extLst>
      <p:ext uri="{BB962C8B-B14F-4D97-AF65-F5344CB8AC3E}">
        <p14:creationId xmlns:p14="http://schemas.microsoft.com/office/powerpoint/2010/main" val="35477026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Periodization</a:t>
            </a:r>
            <a:endParaRPr lang="en-US" dirty="0"/>
          </a:p>
        </p:txBody>
      </p:sp>
      <p:sp>
        <p:nvSpPr>
          <p:cNvPr id="3" name="Content Placeholder 2"/>
          <p:cNvSpPr>
            <a:spLocks noGrp="1"/>
          </p:cNvSpPr>
          <p:nvPr>
            <p:ph idx="1"/>
          </p:nvPr>
        </p:nvSpPr>
        <p:spPr/>
        <p:txBody>
          <a:bodyPr>
            <a:normAutofit/>
          </a:bodyPr>
          <a:lstStyle/>
          <a:p>
            <a:r>
              <a:rPr lang="en-US" dirty="0" smtClean="0"/>
              <a:t>How do you write it? </a:t>
            </a:r>
            <a:endParaRPr lang="en-US" dirty="0"/>
          </a:p>
        </p:txBody>
      </p:sp>
    </p:spTree>
    <p:extLst>
      <p:ext uri="{BB962C8B-B14F-4D97-AF65-F5344CB8AC3E}">
        <p14:creationId xmlns:p14="http://schemas.microsoft.com/office/powerpoint/2010/main" val="15773194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Causation/Cont. and Change/Comparison/Periodization</a:t>
            </a:r>
            <a:endParaRPr lang="en-US" dirty="0"/>
          </a:p>
        </p:txBody>
      </p:sp>
      <p:sp>
        <p:nvSpPr>
          <p:cNvPr id="3" name="Content Placeholder 2"/>
          <p:cNvSpPr>
            <a:spLocks noGrp="1"/>
          </p:cNvSpPr>
          <p:nvPr>
            <p:ph idx="1"/>
          </p:nvPr>
        </p:nvSpPr>
        <p:spPr/>
        <p:txBody>
          <a:bodyPr/>
          <a:lstStyle/>
          <a:p>
            <a:r>
              <a:rPr lang="en-US" dirty="0"/>
              <a:t>Compare and contrast the foreign policies of the presidents during the Cold War.  Evaluate how their foreign policies altered public opinion.</a:t>
            </a:r>
          </a:p>
          <a:p>
            <a:pPr marL="0" indent="0">
              <a:buNone/>
            </a:pPr>
            <a:endParaRPr lang="en-US" dirty="0"/>
          </a:p>
        </p:txBody>
      </p:sp>
    </p:spTree>
    <p:extLst>
      <p:ext uri="{BB962C8B-B14F-4D97-AF65-F5344CB8AC3E}">
        <p14:creationId xmlns:p14="http://schemas.microsoft.com/office/powerpoint/2010/main" val="13723770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sp>
        <p:nvSpPr>
          <p:cNvPr id="3" name="Content Placeholder 2"/>
          <p:cNvSpPr>
            <a:spLocks noGrp="1"/>
          </p:cNvSpPr>
          <p:nvPr>
            <p:ph idx="1"/>
          </p:nvPr>
        </p:nvSpPr>
        <p:spPr/>
        <p:txBody>
          <a:bodyPr/>
          <a:lstStyle/>
          <a:p>
            <a:r>
              <a:rPr lang="en-US" dirty="0" smtClean="0"/>
              <a:t>Compare and contrast the foreign policies of the presidents during the Cold War.  Evaluate how their foreign policies altered public opinion.</a:t>
            </a:r>
          </a:p>
          <a:p>
            <a:endParaRPr lang="en-US" dirty="0" smtClean="0"/>
          </a:p>
          <a:p>
            <a:r>
              <a:rPr lang="en-US" dirty="0" smtClean="0"/>
              <a:t>How do you write it? </a:t>
            </a:r>
            <a:endParaRPr lang="en-US" dirty="0"/>
          </a:p>
        </p:txBody>
      </p:sp>
    </p:spTree>
    <p:extLst>
      <p:ext uri="{BB962C8B-B14F-4D97-AF65-F5344CB8AC3E}">
        <p14:creationId xmlns:p14="http://schemas.microsoft.com/office/powerpoint/2010/main" val="9237495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DBQ</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059297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US" dirty="0" smtClean="0"/>
              <a:t>How many documents do you have to use?</a:t>
            </a:r>
          </a:p>
          <a:p>
            <a:pPr lvl="1"/>
            <a:r>
              <a:rPr lang="en-US" dirty="0" smtClean="0"/>
              <a:t>6 out of the 7</a:t>
            </a:r>
          </a:p>
          <a:p>
            <a:r>
              <a:rPr lang="en-US" dirty="0" smtClean="0"/>
              <a:t>Contextualization (1 Point)</a:t>
            </a:r>
          </a:p>
          <a:p>
            <a:pPr lvl="1"/>
            <a:r>
              <a:rPr lang="en-US" dirty="0" smtClean="0"/>
              <a:t>Broad Picture</a:t>
            </a:r>
          </a:p>
          <a:p>
            <a:pPr lvl="1"/>
            <a:r>
              <a:rPr lang="en-US" dirty="0" smtClean="0"/>
              <a:t>Where should it be? </a:t>
            </a:r>
          </a:p>
          <a:p>
            <a:r>
              <a:rPr lang="en-US" dirty="0" smtClean="0"/>
              <a:t>Synthesis Point (1 Point)</a:t>
            </a:r>
          </a:p>
          <a:p>
            <a:pPr lvl="1"/>
            <a:r>
              <a:rPr lang="en-US" dirty="0" smtClean="0"/>
              <a:t>Extend beyond the time period</a:t>
            </a:r>
          </a:p>
          <a:p>
            <a:pPr lvl="1"/>
            <a:r>
              <a:rPr lang="en-US" dirty="0" smtClean="0"/>
              <a:t>Where should it be?</a:t>
            </a:r>
          </a:p>
          <a:p>
            <a:r>
              <a:rPr lang="en-US" dirty="0" smtClean="0"/>
              <a:t>Evidence Extends Beyond the Documents (1 Point) </a:t>
            </a:r>
          </a:p>
          <a:p>
            <a:pPr lvl="1"/>
            <a:r>
              <a:rPr lang="en-US" dirty="0" smtClean="0"/>
              <a:t>Outside Information </a:t>
            </a:r>
          </a:p>
          <a:p>
            <a:pPr lvl="1"/>
            <a:r>
              <a:rPr lang="en-US" dirty="0" smtClean="0"/>
              <a:t>Cannot be just a phrase.  Must be explained and relate to thesis.</a:t>
            </a:r>
            <a:endParaRPr lang="en-US" dirty="0"/>
          </a:p>
        </p:txBody>
      </p:sp>
    </p:spTree>
    <p:extLst>
      <p:ext uri="{BB962C8B-B14F-4D97-AF65-F5344CB8AC3E}">
        <p14:creationId xmlns:p14="http://schemas.microsoft.com/office/powerpoint/2010/main" val="24762128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 Analysis Skills</a:t>
            </a:r>
            <a:endParaRPr lang="en-US" dirty="0"/>
          </a:p>
        </p:txBody>
      </p:sp>
      <p:sp>
        <p:nvSpPr>
          <p:cNvPr id="3" name="Content Placeholder 2"/>
          <p:cNvSpPr>
            <a:spLocks noGrp="1"/>
          </p:cNvSpPr>
          <p:nvPr>
            <p:ph idx="1"/>
          </p:nvPr>
        </p:nvSpPr>
        <p:spPr/>
        <p:txBody>
          <a:bodyPr/>
          <a:lstStyle/>
          <a:p>
            <a:r>
              <a:rPr lang="en-US" dirty="0" smtClean="0"/>
              <a:t>Must be 4 out of the 6 documents</a:t>
            </a:r>
          </a:p>
          <a:p>
            <a:pPr lvl="1"/>
            <a:r>
              <a:rPr lang="en-US" dirty="0" smtClean="0"/>
              <a:t>Be explicit. </a:t>
            </a:r>
          </a:p>
          <a:p>
            <a:r>
              <a:rPr lang="en-US" dirty="0" smtClean="0"/>
              <a:t>Extended Analysis Skills (Where should this be?)</a:t>
            </a:r>
          </a:p>
          <a:p>
            <a:pPr lvl="1"/>
            <a:r>
              <a:rPr lang="en-US" dirty="0" smtClean="0"/>
              <a:t>Point of View</a:t>
            </a:r>
          </a:p>
          <a:p>
            <a:pPr lvl="1"/>
            <a:r>
              <a:rPr lang="en-US" dirty="0" smtClean="0"/>
              <a:t>Historical context (of the specific document)</a:t>
            </a:r>
          </a:p>
          <a:p>
            <a:pPr lvl="1"/>
            <a:r>
              <a:rPr lang="en-US" dirty="0" smtClean="0"/>
              <a:t>Authors Purpose</a:t>
            </a:r>
          </a:p>
          <a:p>
            <a:pPr lvl="1"/>
            <a:r>
              <a:rPr lang="en-US" dirty="0" smtClean="0"/>
              <a:t>Intended Audience</a:t>
            </a:r>
          </a:p>
          <a:p>
            <a:pPr lvl="1"/>
            <a:endParaRPr lang="en-US" dirty="0"/>
          </a:p>
        </p:txBody>
      </p:sp>
    </p:spTree>
    <p:extLst>
      <p:ext uri="{BB962C8B-B14F-4D97-AF65-F5344CB8AC3E}">
        <p14:creationId xmlns:p14="http://schemas.microsoft.com/office/powerpoint/2010/main" val="30103242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Synthesis Point</a:t>
            </a:r>
            <a:endParaRPr lang="en-US" dirty="0"/>
          </a:p>
        </p:txBody>
      </p:sp>
      <p:sp>
        <p:nvSpPr>
          <p:cNvPr id="3" name="Content Placeholder 2"/>
          <p:cNvSpPr>
            <a:spLocks noGrp="1"/>
          </p:cNvSpPr>
          <p:nvPr>
            <p:ph idx="1"/>
          </p:nvPr>
        </p:nvSpPr>
        <p:spPr/>
        <p:txBody>
          <a:bodyPr>
            <a:normAutofit/>
          </a:bodyPr>
          <a:lstStyle/>
          <a:p>
            <a:r>
              <a:rPr lang="en-US" dirty="0" smtClean="0"/>
              <a:t>Where should it be? </a:t>
            </a:r>
          </a:p>
          <a:p>
            <a:r>
              <a:rPr lang="en-US" dirty="0" smtClean="0"/>
              <a:t>How long should it be? </a:t>
            </a:r>
          </a:p>
          <a:p>
            <a:r>
              <a:rPr lang="en-US" dirty="0"/>
              <a:t>2</a:t>
            </a:r>
            <a:r>
              <a:rPr lang="en-US" dirty="0" smtClean="0"/>
              <a:t> Options</a:t>
            </a:r>
          </a:p>
          <a:p>
            <a:pPr lvl="1"/>
            <a:r>
              <a:rPr lang="en-US" dirty="0" smtClean="0"/>
              <a:t>Different </a:t>
            </a:r>
            <a:r>
              <a:rPr lang="en-US" u="sng" dirty="0" smtClean="0"/>
              <a:t>Time Period </a:t>
            </a:r>
            <a:r>
              <a:rPr lang="en-US" dirty="0" smtClean="0"/>
              <a:t>or Geographic Area (Easiest) </a:t>
            </a:r>
          </a:p>
          <a:p>
            <a:pPr lvl="1"/>
            <a:r>
              <a:rPr lang="en-US" dirty="0" smtClean="0"/>
              <a:t>Theme not discussed in the prompt or thesis statement </a:t>
            </a:r>
          </a:p>
          <a:p>
            <a:pPr lvl="2"/>
            <a:r>
              <a:rPr lang="en-US" dirty="0" smtClean="0"/>
              <a:t>Economic, Social, Cultural, Technological,</a:t>
            </a:r>
          </a:p>
          <a:p>
            <a:pPr lvl="3"/>
            <a:r>
              <a:rPr lang="en-US" dirty="0" smtClean="0"/>
              <a:t>BE CAREFUL </a:t>
            </a:r>
          </a:p>
          <a:p>
            <a:pPr marL="457200" lvl="1" indent="0">
              <a:buNone/>
            </a:pPr>
            <a:endParaRPr lang="en-US" dirty="0" smtClean="0"/>
          </a:p>
          <a:p>
            <a:pPr lvl="1"/>
            <a:endParaRPr lang="en-US" dirty="0"/>
          </a:p>
        </p:txBody>
      </p:sp>
    </p:spTree>
    <p:extLst>
      <p:ext uri="{BB962C8B-B14F-4D97-AF65-F5344CB8AC3E}">
        <p14:creationId xmlns:p14="http://schemas.microsoft.com/office/powerpoint/2010/main" val="19497664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Periods</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724" y="1371600"/>
            <a:ext cx="8565356"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9064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How many points for the DBQ? </a:t>
            </a:r>
          </a:p>
          <a:p>
            <a:r>
              <a:rPr lang="en-US" dirty="0" smtClean="0"/>
              <a:t>How many points for the LEQ?</a:t>
            </a:r>
          </a:p>
          <a:p>
            <a:r>
              <a:rPr lang="en-US" dirty="0" smtClean="0"/>
              <a:t>What are the target skills?</a:t>
            </a:r>
          </a:p>
          <a:p>
            <a:pPr lvl="1"/>
            <a:r>
              <a:rPr lang="en-US" dirty="0" smtClean="0"/>
              <a:t>Why do they matter? </a:t>
            </a:r>
          </a:p>
          <a:p>
            <a:r>
              <a:rPr lang="en-US" dirty="0" smtClean="0"/>
              <a:t>What are the extended Analysis Skills?</a:t>
            </a:r>
          </a:p>
          <a:p>
            <a:r>
              <a:rPr lang="en-US" dirty="0" smtClean="0"/>
              <a:t>What do you do for a thesis sentence?</a:t>
            </a:r>
          </a:p>
          <a:p>
            <a:r>
              <a:rPr lang="en-US" dirty="0" smtClean="0"/>
              <a:t>Where should the context be? </a:t>
            </a:r>
          </a:p>
          <a:p>
            <a:r>
              <a:rPr lang="en-US" dirty="0" smtClean="0"/>
              <a:t>Where should the synthesis be?</a:t>
            </a:r>
          </a:p>
          <a:p>
            <a:pPr lvl="1"/>
            <a:r>
              <a:rPr lang="en-US" dirty="0" smtClean="0"/>
              <a:t>What are the 2 options? </a:t>
            </a:r>
          </a:p>
          <a:p>
            <a:r>
              <a:rPr lang="en-US" dirty="0" smtClean="0"/>
              <a:t>Why do time periods matter? </a:t>
            </a:r>
          </a:p>
          <a:p>
            <a:r>
              <a:rPr lang="en-US" dirty="0" smtClean="0"/>
              <a:t>What is the keyword for periodization? </a:t>
            </a:r>
          </a:p>
          <a:p>
            <a:endParaRPr lang="en-US" dirty="0"/>
          </a:p>
        </p:txBody>
      </p:sp>
    </p:spTree>
    <p:extLst>
      <p:ext uri="{BB962C8B-B14F-4D97-AF65-F5344CB8AC3E}">
        <p14:creationId xmlns:p14="http://schemas.microsoft.com/office/powerpoint/2010/main" val="23482831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Answer Basics</a:t>
            </a:r>
            <a:endParaRPr lang="en-US" dirty="0"/>
          </a:p>
        </p:txBody>
      </p:sp>
      <p:sp>
        <p:nvSpPr>
          <p:cNvPr id="3" name="Content Placeholder 2"/>
          <p:cNvSpPr>
            <a:spLocks noGrp="1"/>
          </p:cNvSpPr>
          <p:nvPr>
            <p:ph idx="1"/>
          </p:nvPr>
        </p:nvSpPr>
        <p:spPr/>
        <p:txBody>
          <a:bodyPr>
            <a:normAutofit fontScale="85000" lnSpcReduction="10000"/>
          </a:bodyPr>
          <a:lstStyle/>
          <a:p>
            <a:pPr lvl="0"/>
            <a:r>
              <a:rPr lang="en-US" dirty="0" smtClean="0"/>
              <a:t>Questions </a:t>
            </a:r>
            <a:r>
              <a:rPr lang="en-US" dirty="0"/>
              <a:t>are broken into three parts: A, B, and C. </a:t>
            </a:r>
          </a:p>
          <a:p>
            <a:pPr lvl="1"/>
            <a:r>
              <a:rPr lang="en-US" dirty="0"/>
              <a:t>Difficulty varies between each part.</a:t>
            </a:r>
          </a:p>
          <a:p>
            <a:pPr lvl="1"/>
            <a:r>
              <a:rPr lang="en-US" dirty="0"/>
              <a:t>Parts can build off or reference each other.   </a:t>
            </a:r>
          </a:p>
          <a:p>
            <a:pPr lvl="0"/>
            <a:r>
              <a:rPr lang="en-US" dirty="0"/>
              <a:t>Two of the four question prompts will have “internal choice”, or student choice within a question.</a:t>
            </a:r>
          </a:p>
          <a:p>
            <a:pPr lvl="1"/>
            <a:r>
              <a:rPr lang="en-US" dirty="0"/>
              <a:t>EXAMPLE: “Briefly explain why </a:t>
            </a:r>
            <a:r>
              <a:rPr lang="en-US" u="sng" dirty="0"/>
              <a:t>ONE of the following</a:t>
            </a:r>
            <a:r>
              <a:rPr lang="en-US" dirty="0"/>
              <a:t> best marks the beginning of the industrialization in the United States.” (2015 Exam) </a:t>
            </a:r>
          </a:p>
          <a:p>
            <a:pPr lvl="2"/>
            <a:r>
              <a:rPr lang="en-US" dirty="0"/>
              <a:t>The Market Revolution in the </a:t>
            </a:r>
            <a:r>
              <a:rPr lang="en-US" u="sng" dirty="0"/>
              <a:t>first half</a:t>
            </a:r>
            <a:r>
              <a:rPr lang="en-US" dirty="0"/>
              <a:t> of the 1800’s.</a:t>
            </a:r>
          </a:p>
          <a:p>
            <a:pPr lvl="2"/>
            <a:r>
              <a:rPr lang="en-US" dirty="0"/>
              <a:t>The Civil War in the </a:t>
            </a:r>
            <a:r>
              <a:rPr lang="en-US" u="sng" dirty="0"/>
              <a:t>middle</a:t>
            </a:r>
            <a:r>
              <a:rPr lang="en-US" dirty="0"/>
              <a:t> of the 1800s.</a:t>
            </a:r>
          </a:p>
          <a:p>
            <a:pPr lvl="2"/>
            <a:r>
              <a:rPr lang="en-US" dirty="0"/>
              <a:t>The rise of big business in the </a:t>
            </a:r>
            <a:r>
              <a:rPr lang="en-US" u="sng" dirty="0"/>
              <a:t>second half</a:t>
            </a:r>
            <a:r>
              <a:rPr lang="en-US" dirty="0"/>
              <a:t> of the 1800s.  </a:t>
            </a:r>
          </a:p>
          <a:p>
            <a:pPr lvl="1"/>
            <a:endParaRPr lang="en-US" dirty="0"/>
          </a:p>
        </p:txBody>
      </p:sp>
    </p:spTree>
    <p:extLst>
      <p:ext uri="{BB962C8B-B14F-4D97-AF65-F5344CB8AC3E}">
        <p14:creationId xmlns:p14="http://schemas.microsoft.com/office/powerpoint/2010/main" val="37896728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Answer Tips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Don’t put a, b, and c.  Just indent. </a:t>
            </a:r>
          </a:p>
          <a:p>
            <a:r>
              <a:rPr lang="en-US" dirty="0" smtClean="0"/>
              <a:t>STAY IN THE TIME PERIOD. 1 Year off is wrong.</a:t>
            </a:r>
          </a:p>
          <a:p>
            <a:r>
              <a:rPr lang="en-US" dirty="0" smtClean="0"/>
              <a:t>Does it connect up to the prompt? Did I show I understand what they are asking?  Double Check yourself!</a:t>
            </a:r>
          </a:p>
          <a:p>
            <a:r>
              <a:rPr lang="en-US" dirty="0" smtClean="0"/>
              <a:t>Be clear, specific, and explicit.  No assumptions. </a:t>
            </a:r>
          </a:p>
          <a:p>
            <a:r>
              <a:rPr lang="en-US" dirty="0" smtClean="0"/>
              <a:t>Paraphrase everything</a:t>
            </a:r>
          </a:p>
          <a:p>
            <a:pPr lvl="1"/>
            <a:r>
              <a:rPr lang="en-US" dirty="0" smtClean="0"/>
              <a:t>NO QUOTES.</a:t>
            </a:r>
          </a:p>
          <a:p>
            <a:r>
              <a:rPr lang="en-US" dirty="0" smtClean="0"/>
              <a:t>23 Lines, Balance It Out</a:t>
            </a:r>
          </a:p>
          <a:p>
            <a:pPr lvl="1"/>
            <a:r>
              <a:rPr lang="en-US" dirty="0" smtClean="0"/>
              <a:t>If you feel it is better to put a and b, etc. together then you can. </a:t>
            </a:r>
            <a:endParaRPr lang="en-US" dirty="0"/>
          </a:p>
        </p:txBody>
      </p:sp>
    </p:spTree>
    <p:extLst>
      <p:ext uri="{BB962C8B-B14F-4D97-AF65-F5344CB8AC3E}">
        <p14:creationId xmlns:p14="http://schemas.microsoft.com/office/powerpoint/2010/main" val="1171287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Answer-Paraphrase</a:t>
            </a:r>
            <a:endParaRPr lang="en-US" dirty="0"/>
          </a:p>
        </p:txBody>
      </p:sp>
      <p:sp>
        <p:nvSpPr>
          <p:cNvPr id="3" name="Content Placeholder 2"/>
          <p:cNvSpPr>
            <a:spLocks noGrp="1"/>
          </p:cNvSpPr>
          <p:nvPr>
            <p:ph idx="1"/>
          </p:nvPr>
        </p:nvSpPr>
        <p:spPr/>
        <p:txBody>
          <a:bodyPr/>
          <a:lstStyle/>
          <a:p>
            <a:r>
              <a:rPr lang="en-US" dirty="0"/>
              <a:t>Excerpt:...”The Revolution was in the minds of the people….” (Adams, 2015 Exam)</a:t>
            </a:r>
          </a:p>
          <a:p>
            <a:r>
              <a:rPr lang="en-US" dirty="0"/>
              <a:t>Student Answer:  The people had revolution in their </a:t>
            </a:r>
            <a:r>
              <a:rPr lang="en-US" dirty="0" smtClean="0"/>
              <a:t>minds</a:t>
            </a:r>
          </a:p>
          <a:p>
            <a:endParaRPr lang="en-US" dirty="0"/>
          </a:p>
          <a:p>
            <a:r>
              <a:rPr lang="en-US" dirty="0" smtClean="0"/>
              <a:t>(EXPLAIN EVERYTHING IN YOUR OWN WORDS)</a:t>
            </a:r>
            <a:endParaRPr lang="en-US" dirty="0"/>
          </a:p>
        </p:txBody>
      </p:sp>
    </p:spTree>
    <p:extLst>
      <p:ext uri="{BB962C8B-B14F-4D97-AF65-F5344CB8AC3E}">
        <p14:creationId xmlns:p14="http://schemas.microsoft.com/office/powerpoint/2010/main" val="37350303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ANSWER-EXPLAIN</a:t>
            </a:r>
            <a:endParaRPr lang="en-US" dirty="0"/>
          </a:p>
        </p:txBody>
      </p:sp>
      <p:sp>
        <p:nvSpPr>
          <p:cNvPr id="3" name="Content Placeholder 2"/>
          <p:cNvSpPr>
            <a:spLocks noGrp="1"/>
          </p:cNvSpPr>
          <p:nvPr>
            <p:ph idx="1"/>
          </p:nvPr>
        </p:nvSpPr>
        <p:spPr/>
        <p:txBody>
          <a:bodyPr/>
          <a:lstStyle/>
          <a:p>
            <a:pPr lvl="0"/>
            <a:r>
              <a:rPr lang="en-US" dirty="0"/>
              <a:t>Students who wrote with multiple examples often did not go into enough explanation. </a:t>
            </a:r>
          </a:p>
          <a:p>
            <a:pPr lvl="1"/>
            <a:r>
              <a:rPr lang="en-US" dirty="0"/>
              <a:t>CLARIFICATION:  Your one example could have multiple historical facts especially if you have to name a difference.   For example: “The Founders realized that the Articles of Confederation were a failure due to the incitement of Shays Rebellion which led to the Constitutional Convention.”  </a:t>
            </a:r>
          </a:p>
          <a:p>
            <a:endParaRPr lang="en-US" dirty="0"/>
          </a:p>
        </p:txBody>
      </p:sp>
    </p:spTree>
    <p:extLst>
      <p:ext uri="{BB962C8B-B14F-4D97-AF65-F5344CB8AC3E}">
        <p14:creationId xmlns:p14="http://schemas.microsoft.com/office/powerpoint/2010/main" val="36013812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Answer Trick Question</a:t>
            </a:r>
            <a:endParaRPr lang="en-US" dirty="0"/>
          </a:p>
        </p:txBody>
      </p:sp>
      <p:sp>
        <p:nvSpPr>
          <p:cNvPr id="3" name="Content Placeholder 2"/>
          <p:cNvSpPr>
            <a:spLocks noGrp="1"/>
          </p:cNvSpPr>
          <p:nvPr>
            <p:ph idx="1"/>
          </p:nvPr>
        </p:nvSpPr>
        <p:spPr/>
        <p:txBody>
          <a:bodyPr/>
          <a:lstStyle/>
          <a:p>
            <a:pPr lvl="1"/>
            <a:r>
              <a:rPr lang="en-US" dirty="0"/>
              <a:t>EXAMPLE: Briefly explain ONE </a:t>
            </a:r>
            <a:r>
              <a:rPr lang="en-US" u="sng" dirty="0"/>
              <a:t>cultural </a:t>
            </a:r>
            <a:r>
              <a:rPr lang="en-US" dirty="0"/>
              <a:t>difference between the North and the South prior to the Civil War.</a:t>
            </a:r>
          </a:p>
          <a:p>
            <a:pPr lvl="2"/>
            <a:r>
              <a:rPr lang="en-US" dirty="0"/>
              <a:t>If you would use cotton cash crops and textile industry to answer the prompt this would be incorrect.  This example is primarily an economic example.  Now you could still explain it as a social example, but you must realize that you have to do so.   </a:t>
            </a:r>
          </a:p>
          <a:p>
            <a:pPr marL="0" indent="0">
              <a:buNone/>
            </a:pPr>
            <a:endParaRPr lang="en-US" dirty="0"/>
          </a:p>
        </p:txBody>
      </p:sp>
    </p:spTree>
    <p:extLst>
      <p:ext uri="{BB962C8B-B14F-4D97-AF65-F5344CB8AC3E}">
        <p14:creationId xmlns:p14="http://schemas.microsoft.com/office/powerpoint/2010/main" val="24807718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905000"/>
            <a:ext cx="7772400" cy="1362075"/>
          </a:xfrm>
        </p:spPr>
        <p:txBody>
          <a:bodyPr/>
          <a:lstStyle/>
          <a:p>
            <a:r>
              <a:rPr lang="en-US" dirty="0" smtClean="0"/>
              <a:t>Document Based Question/LEQ</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018357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0"/>
            <a:ext cx="4040188" cy="639762"/>
          </a:xfrm>
        </p:spPr>
        <p:txBody>
          <a:bodyPr/>
          <a:lstStyle/>
          <a:p>
            <a:pPr algn="ctr"/>
            <a:r>
              <a:rPr lang="en-US" dirty="0" smtClean="0">
                <a:solidFill>
                  <a:schemeClr val="tx2"/>
                </a:solidFill>
              </a:rPr>
              <a:t>LEQ</a:t>
            </a:r>
            <a:endParaRPr lang="en-US" dirty="0">
              <a:solidFill>
                <a:schemeClr val="tx2"/>
              </a:solidFill>
            </a:endParaRPr>
          </a:p>
        </p:txBody>
      </p:sp>
      <p:sp>
        <p:nvSpPr>
          <p:cNvPr id="4" name="Content Placeholder 3"/>
          <p:cNvSpPr>
            <a:spLocks noGrp="1"/>
          </p:cNvSpPr>
          <p:nvPr>
            <p:ph sz="half" idx="2"/>
          </p:nvPr>
        </p:nvSpPr>
        <p:spPr>
          <a:xfrm>
            <a:off x="457200" y="685800"/>
            <a:ext cx="4040188" cy="5943599"/>
          </a:xfrm>
        </p:spPr>
        <p:txBody>
          <a:bodyPr>
            <a:normAutofit fontScale="92500" lnSpcReduction="20000"/>
          </a:bodyPr>
          <a:lstStyle/>
          <a:p>
            <a:r>
              <a:rPr lang="en-US" b="1" u="sng" dirty="0" smtClean="0">
                <a:solidFill>
                  <a:srgbClr val="00B050"/>
                </a:solidFill>
              </a:rPr>
              <a:t>Thesis (1 Point)</a:t>
            </a:r>
          </a:p>
          <a:p>
            <a:endParaRPr lang="en-US" dirty="0" smtClean="0"/>
          </a:p>
          <a:p>
            <a:endParaRPr lang="en-US" dirty="0" smtClean="0"/>
          </a:p>
          <a:p>
            <a:r>
              <a:rPr lang="en-US" b="1" u="sng" dirty="0" smtClean="0">
                <a:solidFill>
                  <a:schemeClr val="tx2"/>
                </a:solidFill>
              </a:rPr>
              <a:t>Argument Development Targeted Skill (2 Points) </a:t>
            </a:r>
          </a:p>
          <a:p>
            <a:pPr lvl="1"/>
            <a:r>
              <a:rPr lang="en-US" dirty="0" smtClean="0">
                <a:solidFill>
                  <a:schemeClr val="tx2"/>
                </a:solidFill>
              </a:rPr>
              <a:t>1 Point for Describing</a:t>
            </a:r>
          </a:p>
          <a:p>
            <a:pPr lvl="1"/>
            <a:r>
              <a:rPr lang="en-US" dirty="0" smtClean="0">
                <a:solidFill>
                  <a:schemeClr val="tx2"/>
                </a:solidFill>
              </a:rPr>
              <a:t>1 Point for Explaining</a:t>
            </a:r>
          </a:p>
          <a:p>
            <a:pPr marL="457200" lvl="1" indent="0">
              <a:buNone/>
            </a:pPr>
            <a:endParaRPr lang="en-US" dirty="0" smtClean="0"/>
          </a:p>
          <a:p>
            <a:r>
              <a:rPr lang="en-US" b="1" u="sng" dirty="0" smtClean="0">
                <a:solidFill>
                  <a:schemeClr val="tx2"/>
                </a:solidFill>
              </a:rPr>
              <a:t>Utilizing Evide</a:t>
            </a:r>
            <a:r>
              <a:rPr lang="en-US" b="1" u="sng" dirty="0" smtClean="0">
                <a:solidFill>
                  <a:srgbClr val="00B050"/>
                </a:solidFill>
              </a:rPr>
              <a:t>nce (2 Points)</a:t>
            </a:r>
          </a:p>
          <a:p>
            <a:pPr lvl="1"/>
            <a:r>
              <a:rPr lang="en-US" dirty="0" smtClean="0">
                <a:solidFill>
                  <a:srgbClr val="00B050"/>
                </a:solidFill>
              </a:rPr>
              <a:t>1 point (Specific Examples) </a:t>
            </a:r>
          </a:p>
          <a:p>
            <a:pPr lvl="1"/>
            <a:r>
              <a:rPr lang="en-US" dirty="0" smtClean="0">
                <a:solidFill>
                  <a:schemeClr val="tx2"/>
                </a:solidFill>
              </a:rPr>
              <a:t>1 Point (Evidence Connects to Thesis)</a:t>
            </a:r>
          </a:p>
          <a:p>
            <a:pPr lvl="1"/>
            <a:endParaRPr lang="en-US" dirty="0"/>
          </a:p>
          <a:p>
            <a:pPr lvl="1"/>
            <a:endParaRPr lang="en-US" dirty="0" smtClean="0"/>
          </a:p>
          <a:p>
            <a:pPr lvl="1"/>
            <a:endParaRPr lang="en-US" dirty="0"/>
          </a:p>
          <a:p>
            <a:pPr lvl="1"/>
            <a:endParaRPr lang="en-US" dirty="0" smtClean="0"/>
          </a:p>
          <a:p>
            <a:r>
              <a:rPr lang="en-US" b="1" u="sng" dirty="0" smtClean="0">
                <a:solidFill>
                  <a:srgbClr val="00B050"/>
                </a:solidFill>
              </a:rPr>
              <a:t>Synthesis (1 Point)</a:t>
            </a:r>
          </a:p>
          <a:p>
            <a:pPr lvl="1"/>
            <a:r>
              <a:rPr lang="en-US" dirty="0" smtClean="0">
                <a:solidFill>
                  <a:srgbClr val="00B050"/>
                </a:solidFill>
              </a:rPr>
              <a:t>Extending the argument</a:t>
            </a:r>
          </a:p>
          <a:p>
            <a:endParaRPr lang="en-US" dirty="0"/>
          </a:p>
        </p:txBody>
      </p:sp>
      <p:sp>
        <p:nvSpPr>
          <p:cNvPr id="5" name="Text Placeholder 4"/>
          <p:cNvSpPr>
            <a:spLocks noGrp="1"/>
          </p:cNvSpPr>
          <p:nvPr>
            <p:ph type="body" sz="quarter" idx="3"/>
          </p:nvPr>
        </p:nvSpPr>
        <p:spPr>
          <a:xfrm>
            <a:off x="4648200" y="0"/>
            <a:ext cx="4041775" cy="639762"/>
          </a:xfrm>
        </p:spPr>
        <p:txBody>
          <a:bodyPr/>
          <a:lstStyle/>
          <a:p>
            <a:pPr algn="ctr"/>
            <a:r>
              <a:rPr lang="en-US" dirty="0" smtClean="0">
                <a:solidFill>
                  <a:srgbClr val="FF0000"/>
                </a:solidFill>
              </a:rPr>
              <a:t>DBQ</a:t>
            </a:r>
            <a:endParaRPr lang="en-US" dirty="0">
              <a:solidFill>
                <a:srgbClr val="FF0000"/>
              </a:solidFill>
            </a:endParaRPr>
          </a:p>
        </p:txBody>
      </p:sp>
      <p:sp>
        <p:nvSpPr>
          <p:cNvPr id="6" name="Content Placeholder 5"/>
          <p:cNvSpPr>
            <a:spLocks noGrp="1"/>
          </p:cNvSpPr>
          <p:nvPr>
            <p:ph sz="quarter" idx="4"/>
          </p:nvPr>
        </p:nvSpPr>
        <p:spPr>
          <a:xfrm>
            <a:off x="4645025" y="685800"/>
            <a:ext cx="4041775" cy="5440363"/>
          </a:xfrm>
        </p:spPr>
        <p:txBody>
          <a:bodyPr>
            <a:normAutofit fontScale="85000" lnSpcReduction="20000"/>
          </a:bodyPr>
          <a:lstStyle/>
          <a:p>
            <a:r>
              <a:rPr lang="en-US" b="1" u="sng" dirty="0" smtClean="0">
                <a:solidFill>
                  <a:srgbClr val="00B050"/>
                </a:solidFill>
              </a:rPr>
              <a:t>Thesis (2 Points)</a:t>
            </a:r>
          </a:p>
          <a:p>
            <a:pPr lvl="1"/>
            <a:r>
              <a:rPr lang="en-US" dirty="0" smtClean="0">
                <a:solidFill>
                  <a:srgbClr val="00B050"/>
                </a:solidFill>
              </a:rPr>
              <a:t>Thesis (1 Point)</a:t>
            </a:r>
          </a:p>
          <a:p>
            <a:pPr lvl="1"/>
            <a:r>
              <a:rPr lang="en-US" dirty="0" smtClean="0">
                <a:solidFill>
                  <a:srgbClr val="FF0000"/>
                </a:solidFill>
              </a:rPr>
              <a:t>Cohesive/Complexity (1 Point)</a:t>
            </a:r>
          </a:p>
          <a:p>
            <a:pPr lvl="1"/>
            <a:endParaRPr lang="en-US" dirty="0"/>
          </a:p>
          <a:p>
            <a:pPr marL="457200" lvl="1" indent="0">
              <a:buNone/>
            </a:pPr>
            <a:endParaRPr lang="en-US" dirty="0" smtClean="0"/>
          </a:p>
          <a:p>
            <a:pPr marL="457200" lvl="1" indent="0">
              <a:buNone/>
            </a:pPr>
            <a:endParaRPr lang="en-US" sz="3500" dirty="0"/>
          </a:p>
          <a:p>
            <a:pPr marL="457200" lvl="1" indent="0">
              <a:buNone/>
            </a:pPr>
            <a:endParaRPr lang="en-US" dirty="0" smtClean="0"/>
          </a:p>
          <a:p>
            <a:pPr marL="457200" lvl="1" indent="0">
              <a:buNone/>
            </a:pPr>
            <a:endParaRPr lang="en-US" dirty="0" smtClean="0"/>
          </a:p>
          <a:p>
            <a:r>
              <a:rPr lang="en-US" b="1" u="sng" dirty="0" smtClean="0">
                <a:solidFill>
                  <a:srgbClr val="FF0000"/>
                </a:solidFill>
              </a:rPr>
              <a:t>Utilizing Evi</a:t>
            </a:r>
            <a:r>
              <a:rPr lang="en-US" b="1" u="sng" dirty="0" smtClean="0">
                <a:solidFill>
                  <a:srgbClr val="00B050"/>
                </a:solidFill>
              </a:rPr>
              <a:t>dence (2 Points)</a:t>
            </a:r>
          </a:p>
          <a:p>
            <a:pPr lvl="1"/>
            <a:r>
              <a:rPr lang="en-US" dirty="0" smtClean="0">
                <a:solidFill>
                  <a:srgbClr val="00B050"/>
                </a:solidFill>
              </a:rPr>
              <a:t>6 Documents (1 Point)</a:t>
            </a:r>
          </a:p>
          <a:p>
            <a:pPr lvl="1"/>
            <a:r>
              <a:rPr lang="en-US" dirty="0" smtClean="0">
                <a:solidFill>
                  <a:srgbClr val="FF0000"/>
                </a:solidFill>
              </a:rPr>
              <a:t>Extended Analysis Skills in 4/6 (1 Point)</a:t>
            </a:r>
          </a:p>
          <a:p>
            <a:pPr marL="0" indent="0">
              <a:buNone/>
            </a:pPr>
            <a:endParaRPr lang="en-US" dirty="0" smtClean="0"/>
          </a:p>
          <a:p>
            <a:r>
              <a:rPr lang="en-US" b="1" u="sng" dirty="0" smtClean="0">
                <a:solidFill>
                  <a:srgbClr val="FF0000"/>
                </a:solidFill>
              </a:rPr>
              <a:t>Evidence Beyond (2 Points) </a:t>
            </a:r>
          </a:p>
          <a:p>
            <a:pPr lvl="1"/>
            <a:r>
              <a:rPr lang="en-US" dirty="0" smtClean="0">
                <a:solidFill>
                  <a:srgbClr val="FF0000"/>
                </a:solidFill>
              </a:rPr>
              <a:t>Contextualization (1 Point)</a:t>
            </a:r>
          </a:p>
          <a:p>
            <a:pPr lvl="1"/>
            <a:r>
              <a:rPr lang="en-US" dirty="0" smtClean="0">
                <a:solidFill>
                  <a:srgbClr val="FF0000"/>
                </a:solidFill>
              </a:rPr>
              <a:t>Outside Information (1 Point)</a:t>
            </a:r>
          </a:p>
          <a:p>
            <a:pPr marL="457200" lvl="1" indent="0">
              <a:buNone/>
            </a:pPr>
            <a:endParaRPr lang="en-US" dirty="0" smtClean="0">
              <a:solidFill>
                <a:srgbClr val="00B050"/>
              </a:solidFill>
            </a:endParaRPr>
          </a:p>
          <a:p>
            <a:r>
              <a:rPr lang="en-US" b="1" u="sng" dirty="0" smtClean="0">
                <a:solidFill>
                  <a:srgbClr val="00B050"/>
                </a:solidFill>
              </a:rPr>
              <a:t>Synthesis (1 Point)</a:t>
            </a:r>
          </a:p>
          <a:p>
            <a:pPr lvl="1"/>
            <a:r>
              <a:rPr lang="en-US" dirty="0" smtClean="0">
                <a:solidFill>
                  <a:srgbClr val="00B050"/>
                </a:solidFill>
              </a:rPr>
              <a:t>Extend beyond the argument</a:t>
            </a:r>
          </a:p>
          <a:p>
            <a:endParaRPr lang="en-US" dirty="0"/>
          </a:p>
        </p:txBody>
      </p:sp>
      <p:cxnSp>
        <p:nvCxnSpPr>
          <p:cNvPr id="10" name="Straight Connector 9"/>
          <p:cNvCxnSpPr/>
          <p:nvPr/>
        </p:nvCxnSpPr>
        <p:spPr>
          <a:xfrm>
            <a:off x="152400" y="1600200"/>
            <a:ext cx="876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52400" y="2971800"/>
            <a:ext cx="876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52400" y="4267200"/>
            <a:ext cx="876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52400" y="5257800"/>
            <a:ext cx="876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3" idx="3"/>
          </p:cNvCxnSpPr>
          <p:nvPr/>
        </p:nvCxnSpPr>
        <p:spPr>
          <a:xfrm flipH="1" flipV="1">
            <a:off x="4497388" y="319881"/>
            <a:ext cx="36512" cy="623331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45318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700</TotalTime>
  <Words>1093</Words>
  <Application>Microsoft Office PowerPoint</Application>
  <PresentationFormat>On-screen Show (4:3)</PresentationFormat>
  <Paragraphs>155</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Understanding the Elements of the AP US History Exam</vt:lpstr>
      <vt:lpstr>Content</vt:lpstr>
      <vt:lpstr>Short Answer Basics</vt:lpstr>
      <vt:lpstr>Short Answer Tips</vt:lpstr>
      <vt:lpstr>Short Answer-Paraphrase</vt:lpstr>
      <vt:lpstr>SHORT ANSWER-EXPLAIN</vt:lpstr>
      <vt:lpstr>Short Answer Trick Question</vt:lpstr>
      <vt:lpstr>Document Based Question/LEQ</vt:lpstr>
      <vt:lpstr>PowerPoint Presentation</vt:lpstr>
      <vt:lpstr>LEQ</vt:lpstr>
      <vt:lpstr>Target Skills</vt:lpstr>
      <vt:lpstr>Targeted Skills</vt:lpstr>
      <vt:lpstr>Causation/Cont. and Change/Comparison/Periodization</vt:lpstr>
      <vt:lpstr>Continuity and Change Example</vt:lpstr>
      <vt:lpstr>Continuity and Change Example</vt:lpstr>
      <vt:lpstr>Causation/Cont. and Change/Comparison/Periodization</vt:lpstr>
      <vt:lpstr>Causation: How do you know? What would this essay look like?  </vt:lpstr>
      <vt:lpstr>Causation/Cont. and Change/Comparison/Periodization</vt:lpstr>
      <vt:lpstr>Periodization</vt:lpstr>
      <vt:lpstr>Periodization</vt:lpstr>
      <vt:lpstr>Causation/Cont. and Change/Comparison/Periodization</vt:lpstr>
      <vt:lpstr>Comparison</vt:lpstr>
      <vt:lpstr>DBQ</vt:lpstr>
      <vt:lpstr>Basics</vt:lpstr>
      <vt:lpstr>Extend Analysis Skills</vt:lpstr>
      <vt:lpstr>Synthesis Point</vt:lpstr>
      <vt:lpstr>Periods</vt:lpstr>
      <vt:lpstr>Review</vt:lpstr>
    </vt:vector>
  </TitlesOfParts>
  <Company>Fairfax County Public Schools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the Elements of the AP US History Exam</dc:title>
  <dc:creator>Field, Brian</dc:creator>
  <cp:lastModifiedBy>Field, Brian</cp:lastModifiedBy>
  <cp:revision>9</cp:revision>
  <dcterms:created xsi:type="dcterms:W3CDTF">2016-02-11T03:04:27Z</dcterms:created>
  <dcterms:modified xsi:type="dcterms:W3CDTF">2016-02-11T14:44:47Z</dcterms:modified>
</cp:coreProperties>
</file>