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F51-F17D-6ABB-1D27-5C947E88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327" y="861420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SPOTIFY DATA ANALYSIS by</a:t>
            </a:r>
            <a:br>
              <a:rPr lang="en-US" b="1" dirty="0"/>
            </a:br>
            <a:r>
              <a:rPr lang="en-US" b="1" dirty="0"/>
              <a:t>Music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3DB-6E3A-604C-55E1-821BE2DC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11" y="3754122"/>
            <a:ext cx="9425959" cy="22424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Katherine </a:t>
            </a:r>
          </a:p>
          <a:p>
            <a:pPr algn="ctr"/>
            <a:r>
              <a:rPr lang="en-US" b="1" dirty="0"/>
              <a:t>Carmen</a:t>
            </a:r>
          </a:p>
          <a:p>
            <a:pPr algn="ctr"/>
            <a:r>
              <a:rPr lang="en-US" b="1" dirty="0"/>
              <a:t>Michelle</a:t>
            </a:r>
          </a:p>
          <a:p>
            <a:pPr algn="ctr"/>
            <a:r>
              <a:rPr lang="en-US" b="1" dirty="0"/>
              <a:t>Veethika</a:t>
            </a:r>
          </a:p>
          <a:p>
            <a:pPr algn="r"/>
            <a:r>
              <a:rPr lang="en-US" b="1" dirty="0"/>
              <a:t>01/11/2024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Covid-19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92720-3B58-5744-49E8-459262CC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5683"/>
              </p:ext>
            </p:extLst>
          </p:nvPr>
        </p:nvGraphicFramePr>
        <p:xfrm>
          <a:off x="1154953" y="3234690"/>
          <a:ext cx="4179966" cy="1703070"/>
        </p:xfrm>
        <a:graphic>
          <a:graphicData uri="http://schemas.openxmlformats.org/drawingml/2006/table">
            <a:tbl>
              <a:tblPr/>
              <a:tblGrid>
                <a:gridCol w="1360304">
                  <a:extLst>
                    <a:ext uri="{9D8B030D-6E8A-4147-A177-3AD203B41FA5}">
                      <a16:colId xmlns:a16="http://schemas.microsoft.com/office/drawing/2014/main" val="3796534991"/>
                    </a:ext>
                  </a:extLst>
                </a:gridCol>
                <a:gridCol w="2819662">
                  <a:extLst>
                    <a:ext uri="{9D8B030D-6E8A-4147-A177-3AD203B41FA5}">
                      <a16:colId xmlns:a16="http://schemas.microsoft.com/office/drawing/2014/main" val="734461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8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75,248,867,959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8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83,871,067,173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9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89,244,533,337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23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93,572,987,487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3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39,775,784,728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07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8D8958-8D7A-2540-E1D9-F9C97CA4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71" y="2980214"/>
            <a:ext cx="5334918" cy="3200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0AB45-2F5D-9FF8-F71D-7A39364174C6}"/>
              </a:ext>
            </a:extLst>
          </p:cNvPr>
          <p:cNvSpPr txBox="1"/>
          <p:nvPr/>
        </p:nvSpPr>
        <p:spPr>
          <a:xfrm>
            <a:off x="926353" y="5244857"/>
            <a:ext cx="5850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clearly show the music streaming increase approximately 4.0B from 2019- 2020. Also note that 2021 streaming data is for 6 month. </a:t>
            </a:r>
          </a:p>
          <a:p>
            <a:r>
              <a:rPr lang="en-US" dirty="0"/>
              <a:t>We estimate that the streaming for the year 2021 year end would  reach 78.0 B streams.</a:t>
            </a:r>
          </a:p>
        </p:txBody>
      </p:sp>
    </p:spTree>
    <p:extLst>
      <p:ext uri="{BB962C8B-B14F-4D97-AF65-F5344CB8AC3E}">
        <p14:creationId xmlns:p14="http://schemas.microsoft.com/office/powerpoint/2010/main" val="262404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6070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 Covid-19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435F8-507A-321C-2D2B-BB60D337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8" y="3011168"/>
            <a:ext cx="8803341" cy="32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Correlation between streaming Music and Covid-19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1CE95-5A5E-4483-C967-3CFC6EC0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48" y="2902348"/>
            <a:ext cx="4395474" cy="3192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B037A-6903-1328-9D09-A859B1318736}"/>
              </a:ext>
            </a:extLst>
          </p:cNvPr>
          <p:cNvSpPr txBox="1"/>
          <p:nvPr/>
        </p:nvSpPr>
        <p:spPr>
          <a:xfrm>
            <a:off x="1154954" y="6019800"/>
            <a:ext cx="8264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the trend the music streaming took from 2017 – 2021</a:t>
            </a:r>
          </a:p>
          <a:p>
            <a:r>
              <a:rPr lang="en-US" dirty="0"/>
              <a:t>There is a positive correlation between music streamed and covid 19 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F7F10-2B14-D790-94A5-1AADE427D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6" y="2902348"/>
            <a:ext cx="4121431" cy="30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Thank You Teodor the Cat">
            <a:extLst>
              <a:ext uri="{FF2B5EF4-FFF2-40B4-BE49-F238E27FC236}">
                <a16:creationId xmlns:a16="http://schemas.microsoft.com/office/drawing/2014/main" id="{283B7A5B-956F-B3F6-9B45-4E544FEF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7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BA99838-B69F-4896-BE41-4104263AD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C693E20D-62F8-4AFC-9D44-9AA025FA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0191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B8971-DABB-4128-B98C-53BA0BCA8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81817" y="-331013"/>
            <a:ext cx="6053670" cy="7520027"/>
          </a:xfrm>
          <a:custGeom>
            <a:avLst/>
            <a:gdLst>
              <a:gd name="connsiteX0" fmla="*/ 6053670 w 6053670"/>
              <a:gd name="connsiteY0" fmla="*/ 1098 h 7520027"/>
              <a:gd name="connsiteX1" fmla="*/ 6053670 w 6053670"/>
              <a:gd name="connsiteY1" fmla="*/ 386045 h 7520027"/>
              <a:gd name="connsiteX2" fmla="*/ 6053670 w 6053670"/>
              <a:gd name="connsiteY2" fmla="*/ 1254558 h 7520027"/>
              <a:gd name="connsiteX3" fmla="*/ 6053670 w 6053670"/>
              <a:gd name="connsiteY3" fmla="*/ 7520027 h 7520027"/>
              <a:gd name="connsiteX4" fmla="*/ 0 w 6053670"/>
              <a:gd name="connsiteY4" fmla="*/ 7520027 h 7520027"/>
              <a:gd name="connsiteX5" fmla="*/ 0 w 6053670"/>
              <a:gd name="connsiteY5" fmla="*/ 1249853 h 7520027"/>
              <a:gd name="connsiteX6" fmla="*/ 0 w 6053670"/>
              <a:gd name="connsiteY6" fmla="*/ 386045 h 7520027"/>
              <a:gd name="connsiteX7" fmla="*/ 0 w 6053670"/>
              <a:gd name="connsiteY7" fmla="*/ 0 h 7520027"/>
              <a:gd name="connsiteX8" fmla="*/ 35717 w 6053670"/>
              <a:gd name="connsiteY8" fmla="*/ 5488 h 7520027"/>
              <a:gd name="connsiteX9" fmla="*/ 140445 w 6053670"/>
              <a:gd name="connsiteY9" fmla="*/ 21641 h 7520027"/>
              <a:gd name="connsiteX10" fmla="*/ 216722 w 6053670"/>
              <a:gd name="connsiteY10" fmla="*/ 32932 h 7520027"/>
              <a:gd name="connsiteX11" fmla="*/ 307527 w 6053670"/>
              <a:gd name="connsiteY11" fmla="*/ 44850 h 7520027"/>
              <a:gd name="connsiteX12" fmla="*/ 415282 w 6053670"/>
              <a:gd name="connsiteY12" fmla="*/ 59121 h 7520027"/>
              <a:gd name="connsiteX13" fmla="*/ 534539 w 6053670"/>
              <a:gd name="connsiteY13" fmla="*/ 74175 h 7520027"/>
              <a:gd name="connsiteX14" fmla="*/ 668931 w 6053670"/>
              <a:gd name="connsiteY14" fmla="*/ 90014 h 7520027"/>
              <a:gd name="connsiteX15" fmla="*/ 815430 w 6053670"/>
              <a:gd name="connsiteY15" fmla="*/ 106794 h 7520027"/>
              <a:gd name="connsiteX16" fmla="*/ 974641 w 6053670"/>
              <a:gd name="connsiteY16" fmla="*/ 123574 h 7520027"/>
              <a:gd name="connsiteX17" fmla="*/ 1144144 w 6053670"/>
              <a:gd name="connsiteY17" fmla="*/ 140667 h 7520027"/>
              <a:gd name="connsiteX18" fmla="*/ 1326965 w 6053670"/>
              <a:gd name="connsiteY18" fmla="*/ 156506 h 7520027"/>
              <a:gd name="connsiteX19" fmla="*/ 1518261 w 6053670"/>
              <a:gd name="connsiteY19" fmla="*/ 171717 h 7520027"/>
              <a:gd name="connsiteX20" fmla="*/ 1720453 w 6053670"/>
              <a:gd name="connsiteY20" fmla="*/ 185518 h 7520027"/>
              <a:gd name="connsiteX21" fmla="*/ 1931121 w 6053670"/>
              <a:gd name="connsiteY21" fmla="*/ 198690 h 7520027"/>
              <a:gd name="connsiteX22" fmla="*/ 2150869 w 6053670"/>
              <a:gd name="connsiteY22" fmla="*/ 211079 h 7520027"/>
              <a:gd name="connsiteX23" fmla="*/ 2263467 w 6053670"/>
              <a:gd name="connsiteY23" fmla="*/ 215470 h 7520027"/>
              <a:gd name="connsiteX24" fmla="*/ 2378487 w 6053670"/>
              <a:gd name="connsiteY24" fmla="*/ 220332 h 7520027"/>
              <a:gd name="connsiteX25" fmla="*/ 2495323 w 6053670"/>
              <a:gd name="connsiteY25" fmla="*/ 224879 h 7520027"/>
              <a:gd name="connsiteX26" fmla="*/ 2612764 w 6053670"/>
              <a:gd name="connsiteY26" fmla="*/ 227859 h 7520027"/>
              <a:gd name="connsiteX27" fmla="*/ 2732627 w 6053670"/>
              <a:gd name="connsiteY27" fmla="*/ 230525 h 7520027"/>
              <a:gd name="connsiteX28" fmla="*/ 2853700 w 6053670"/>
              <a:gd name="connsiteY28" fmla="*/ 233348 h 7520027"/>
              <a:gd name="connsiteX29" fmla="*/ 2977195 w 6053670"/>
              <a:gd name="connsiteY29" fmla="*/ 235229 h 7520027"/>
              <a:gd name="connsiteX30" fmla="*/ 3101901 w 6053670"/>
              <a:gd name="connsiteY30" fmla="*/ 235229 h 7520027"/>
              <a:gd name="connsiteX31" fmla="*/ 3227817 w 6053670"/>
              <a:gd name="connsiteY31" fmla="*/ 236170 h 7520027"/>
              <a:gd name="connsiteX32" fmla="*/ 3354944 w 6053670"/>
              <a:gd name="connsiteY32" fmla="*/ 235229 h 7520027"/>
              <a:gd name="connsiteX33" fmla="*/ 3483887 w 6053670"/>
              <a:gd name="connsiteY33" fmla="*/ 233348 h 7520027"/>
              <a:gd name="connsiteX34" fmla="*/ 3612830 w 6053670"/>
              <a:gd name="connsiteY34" fmla="*/ 231623 h 7520027"/>
              <a:gd name="connsiteX35" fmla="*/ 3743590 w 6053670"/>
              <a:gd name="connsiteY35" fmla="*/ 227859 h 7520027"/>
              <a:gd name="connsiteX36" fmla="*/ 3875560 w 6053670"/>
              <a:gd name="connsiteY36" fmla="*/ 223938 h 7520027"/>
              <a:gd name="connsiteX37" fmla="*/ 4007530 w 6053670"/>
              <a:gd name="connsiteY37" fmla="*/ 219391 h 7520027"/>
              <a:gd name="connsiteX38" fmla="*/ 4140710 w 6053670"/>
              <a:gd name="connsiteY38" fmla="*/ 212961 h 7520027"/>
              <a:gd name="connsiteX39" fmla="*/ 4275102 w 6053670"/>
              <a:gd name="connsiteY39" fmla="*/ 205277 h 7520027"/>
              <a:gd name="connsiteX40" fmla="*/ 4410098 w 6053670"/>
              <a:gd name="connsiteY40" fmla="*/ 197907 h 7520027"/>
              <a:gd name="connsiteX41" fmla="*/ 4545096 w 6053670"/>
              <a:gd name="connsiteY41" fmla="*/ 188498 h 7520027"/>
              <a:gd name="connsiteX42" fmla="*/ 4681909 w 6053670"/>
              <a:gd name="connsiteY42" fmla="*/ 177207 h 7520027"/>
              <a:gd name="connsiteX43" fmla="*/ 4816905 w 6053670"/>
              <a:gd name="connsiteY43" fmla="*/ 165916 h 7520027"/>
              <a:gd name="connsiteX44" fmla="*/ 4954323 w 6053670"/>
              <a:gd name="connsiteY44" fmla="*/ 152899 h 7520027"/>
              <a:gd name="connsiteX45" fmla="*/ 5092347 w 6053670"/>
              <a:gd name="connsiteY45" fmla="*/ 138629 h 7520027"/>
              <a:gd name="connsiteX46" fmla="*/ 5228555 w 6053670"/>
              <a:gd name="connsiteY46" fmla="*/ 123574 h 7520027"/>
              <a:gd name="connsiteX47" fmla="*/ 5366578 w 6053670"/>
              <a:gd name="connsiteY47" fmla="*/ 106010 h 7520027"/>
              <a:gd name="connsiteX48" fmla="*/ 5503997 w 6053670"/>
              <a:gd name="connsiteY48" fmla="*/ 87192 h 7520027"/>
              <a:gd name="connsiteX49" fmla="*/ 5642020 w 6053670"/>
              <a:gd name="connsiteY49" fmla="*/ 68530 h 7520027"/>
              <a:gd name="connsiteX50" fmla="*/ 5779438 w 6053670"/>
              <a:gd name="connsiteY50" fmla="*/ 46733 h 7520027"/>
              <a:gd name="connsiteX51" fmla="*/ 5916251 w 6053670"/>
              <a:gd name="connsiteY51" fmla="*/ 24464 h 752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520027">
                <a:moveTo>
                  <a:pt x="6053670" y="1098"/>
                </a:moveTo>
                <a:lnTo>
                  <a:pt x="6053670" y="386045"/>
                </a:lnTo>
                <a:lnTo>
                  <a:pt x="6053670" y="1254558"/>
                </a:lnTo>
                <a:lnTo>
                  <a:pt x="6053670" y="7520027"/>
                </a:lnTo>
                <a:lnTo>
                  <a:pt x="0" y="7520027"/>
                </a:lnTo>
                <a:lnTo>
                  <a:pt x="0" y="1249853"/>
                </a:lnTo>
                <a:lnTo>
                  <a:pt x="0" y="38604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A6E717C-27C5-446A-B9E8-BC673D78A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CF79-DA10-CF0A-5DF8-65528BD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2400" b="1" dirty="0"/>
              <a:t>One good thing about music, </a:t>
            </a:r>
            <a:br>
              <a:rPr lang="en-US" sz="2400" b="1" dirty="0"/>
            </a:br>
            <a:r>
              <a:rPr lang="en-US" sz="2400" b="1" dirty="0"/>
              <a:t>when it hits you, </a:t>
            </a:r>
            <a:br>
              <a:rPr lang="en-US" sz="2400" b="1" dirty="0"/>
            </a:br>
            <a:r>
              <a:rPr lang="en-US" sz="2400" b="1" dirty="0"/>
              <a:t>you feel no pain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 ~ Bob Marley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BAFEE7-5978-4F30-90EB-A2260D6A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52C0-5DA8-84D2-F864-61A068C7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1063416"/>
            <a:ext cx="6813755" cy="32047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Headphones with solid fill">
            <a:extLst>
              <a:ext uri="{FF2B5EF4-FFF2-40B4-BE49-F238E27FC236}">
                <a16:creationId xmlns:a16="http://schemas.microsoft.com/office/drawing/2014/main" id="{17CAD7D4-BB84-19DF-64BC-021295FC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6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Graphic 6" descr="Music notes with solid fill">
            <a:extLst>
              <a:ext uri="{FF2B5EF4-FFF2-40B4-BE49-F238E27FC236}">
                <a16:creationId xmlns:a16="http://schemas.microsoft.com/office/drawing/2014/main" id="{AB89138C-3ED6-3A6F-63AE-7BF76B4E4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504" y="1842516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Graphic 12" descr="Electric guitar with solid fill">
            <a:extLst>
              <a:ext uri="{FF2B5EF4-FFF2-40B4-BE49-F238E27FC236}">
                <a16:creationId xmlns:a16="http://schemas.microsoft.com/office/drawing/2014/main" id="{EC9F7FD4-92F3-6DEC-902C-C0B74679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8980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0329B22E-0990-3755-0F39-3ED486FC7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2942" y="1674758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D42448E-EEE9-CC32-89C9-B6E406890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27" y="1285875"/>
            <a:ext cx="2752115" cy="27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Music Data was collected from the </a:t>
            </a:r>
            <a:r>
              <a:rPr lang="en-US" b="1" dirty="0" err="1">
                <a:solidFill>
                  <a:schemeClr val="accent1"/>
                </a:solidFill>
              </a:rPr>
              <a:t>Spoitify</a:t>
            </a:r>
            <a:r>
              <a:rPr lang="en-US" b="1" dirty="0">
                <a:solidFill>
                  <a:schemeClr val="accent1"/>
                </a:solidFill>
              </a:rPr>
              <a:t> API </a:t>
            </a:r>
            <a:endParaRPr lang="en-US" dirty="0"/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+mj-lt"/>
              </a:rPr>
              <a:t>Conducted data cleaning to perform exploratory data analysis (EDA) and data visualization of the Spotify dataset using Python (Pandas, NumPy, Matplotlib)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</a:rPr>
              <a:t>Data analysis - Exploring the relationship between the audio features of a song and how positive or negative its impact is on streaming, involving sentiment analysis and many more.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Use data to identify patterns and relationships between different characteristics. The activity will support in developing ability to review and interpret a dataset.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Explore if there was any impact to streaming before and after Covid</a:t>
            </a:r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855E872-8D2E-CAB8-ADE7-192D1773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5" y="700132"/>
            <a:ext cx="1725471" cy="12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was retrieved from sites .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It was analyzed from </a:t>
            </a:r>
            <a:r>
              <a:rPr lang="en-US" b="1" dirty="0">
                <a:solidFill>
                  <a:schemeClr val="accent1"/>
                </a:solidFill>
                <a:latin typeface="-apple-system"/>
              </a:rPr>
              <a:t>Kaggle and Spotify API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The data retrieved from Spotify was very huge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It was saved to a CSV file for further analysis 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847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Data was cleaned using excel comparison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Merging?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Duplicates?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33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Data was summarized per year -2017-2021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The summary data provided a statistical representation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290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Matplotlib was used to display bar charts of the following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artist and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790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87" y="2252268"/>
            <a:ext cx="8825659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Pie Chart of Most Streamed Artist Pre and post covid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87898-16D3-DF1A-9077-F295D180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2" y="4532985"/>
            <a:ext cx="3028221" cy="22711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187972-D71C-5189-637A-7AA717FA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83" y="2325015"/>
            <a:ext cx="4170906" cy="2311134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49448E-8112-775E-6E76-8E96D807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72463"/>
              </p:ext>
            </p:extLst>
          </p:nvPr>
        </p:nvGraphicFramePr>
        <p:xfrm>
          <a:off x="241182" y="2863587"/>
          <a:ext cx="5393137" cy="1703070"/>
        </p:xfrm>
        <a:graphic>
          <a:graphicData uri="http://schemas.openxmlformats.org/drawingml/2006/table">
            <a:tbl>
              <a:tblPr/>
              <a:tblGrid>
                <a:gridCol w="980381">
                  <a:extLst>
                    <a:ext uri="{9D8B030D-6E8A-4147-A177-3AD203B41FA5}">
                      <a16:colId xmlns:a16="http://schemas.microsoft.com/office/drawing/2014/main" val="193057600"/>
                    </a:ext>
                  </a:extLst>
                </a:gridCol>
                <a:gridCol w="1591847">
                  <a:extLst>
                    <a:ext uri="{9D8B030D-6E8A-4147-A177-3AD203B41FA5}">
                      <a16:colId xmlns:a16="http://schemas.microsoft.com/office/drawing/2014/main" val="2376070044"/>
                    </a:ext>
                  </a:extLst>
                </a:gridCol>
                <a:gridCol w="2820909">
                  <a:extLst>
                    <a:ext uri="{9D8B030D-6E8A-4147-A177-3AD203B41FA5}">
                      <a16:colId xmlns:a16="http://schemas.microsoft.com/office/drawing/2014/main" val="2117664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Artist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Ed Sheeran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4,526,988,042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4,474,074,823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3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4,989,227,763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9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Bad Bunny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3,322,524,063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Justin Bieber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1,560,451,296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3545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7ABD004-8A00-9AE1-3D92-6A9C7A4CCB88}"/>
              </a:ext>
            </a:extLst>
          </p:cNvPr>
          <p:cNvSpPr txBox="1"/>
          <p:nvPr/>
        </p:nvSpPr>
        <p:spPr>
          <a:xfrm>
            <a:off x="632012" y="5082988"/>
            <a:ext cx="4652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Malone hold first place between the years 2018 and 2019.  then during covid Bad Bunny streams were the highest.</a:t>
            </a:r>
          </a:p>
        </p:txBody>
      </p:sp>
    </p:spTree>
    <p:extLst>
      <p:ext uri="{BB962C8B-B14F-4D97-AF65-F5344CB8AC3E}">
        <p14:creationId xmlns:p14="http://schemas.microsoft.com/office/powerpoint/2010/main" val="61246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286000"/>
            <a:ext cx="8825659" cy="359833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Top Stream Artist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F62F0-465A-D325-EEEE-9A50B6C3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595282"/>
            <a:ext cx="8825659" cy="3424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48F7A-2837-3385-7DA8-E0AF27262B25}"/>
              </a:ext>
            </a:extLst>
          </p:cNvPr>
          <p:cNvSpPr txBox="1"/>
          <p:nvPr/>
        </p:nvSpPr>
        <p:spPr>
          <a:xfrm>
            <a:off x="932330" y="6019800"/>
            <a:ext cx="1032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though Bad bunny was not the highest Streamed Artist Through out the Years he was the most Streamed Artist in the heart of Covid Year 2020 with a 3.3 Million streamed</a:t>
            </a:r>
          </a:p>
        </p:txBody>
      </p:sp>
    </p:spTree>
    <p:extLst>
      <p:ext uri="{BB962C8B-B14F-4D97-AF65-F5344CB8AC3E}">
        <p14:creationId xmlns:p14="http://schemas.microsoft.com/office/powerpoint/2010/main" val="722714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314</TotalTime>
  <Words>455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Gothic</vt:lpstr>
      <vt:lpstr>Wingdings 3</vt:lpstr>
      <vt:lpstr>Ion Boardroom</vt:lpstr>
      <vt:lpstr>SPOTIFY DATA ANALYSIS by Music Notes</vt:lpstr>
      <vt:lpstr>One good thing about music,  when it hits you,  you feel no pain    ~ Bob Marley</vt:lpstr>
      <vt:lpstr>Data Collection</vt:lpstr>
      <vt:lpstr>Data Collection</vt:lpstr>
      <vt:lpstr>Data Cleaning</vt:lpstr>
      <vt:lpstr>Data Summary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Thank you   Q &amp; A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 by Music Notes</dc:title>
  <dc:creator>Singh, Veethika</dc:creator>
  <cp:lastModifiedBy>Carmen Wiggins</cp:lastModifiedBy>
  <cp:revision>8</cp:revision>
  <cp:lastPrinted>2024-01-10T18:35:20Z</cp:lastPrinted>
  <dcterms:created xsi:type="dcterms:W3CDTF">2024-01-04T21:46:43Z</dcterms:created>
  <dcterms:modified xsi:type="dcterms:W3CDTF">2024-01-10T23:50:01Z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735711-3074-40fb-abee-245951e65a67_Enabled">
    <vt:lpwstr>true</vt:lpwstr>
  </property>
  <property fmtid="{D5CDD505-2E9C-101B-9397-08002B2CF9AE}" pid="3" name="MSIP_Label_91735711-3074-40fb-abee-245951e65a67_SetDate">
    <vt:lpwstr>2024-01-04T22:28:03Z</vt:lpwstr>
  </property>
  <property fmtid="{D5CDD505-2E9C-101B-9397-08002B2CF9AE}" pid="4" name="MSIP_Label_91735711-3074-40fb-abee-245951e65a67_Method">
    <vt:lpwstr>Standard</vt:lpwstr>
  </property>
  <property fmtid="{D5CDD505-2E9C-101B-9397-08002B2CF9AE}" pid="5" name="MSIP_Label_91735711-3074-40fb-abee-245951e65a67_Name">
    <vt:lpwstr>Internal Use Editable</vt:lpwstr>
  </property>
  <property fmtid="{D5CDD505-2E9C-101B-9397-08002B2CF9AE}" pid="6" name="MSIP_Label_91735711-3074-40fb-abee-245951e65a67_SiteId">
    <vt:lpwstr>490bf92a-5045-4d52-9812-6b2f8bf300da</vt:lpwstr>
  </property>
  <property fmtid="{D5CDD505-2E9C-101B-9397-08002B2CF9AE}" pid="7" name="MSIP_Label_91735711-3074-40fb-abee-245951e65a67_ActionId">
    <vt:lpwstr>c80fcdff-64a5-4cfe-8d0e-7ad699d19a95</vt:lpwstr>
  </property>
  <property fmtid="{D5CDD505-2E9C-101B-9397-08002B2CF9AE}" pid="8" name="MSIP_Label_91735711-3074-40fb-abee-245951e65a67_ContentBits">
    <vt:lpwstr>0</vt:lpwstr>
  </property>
</Properties>
</file>