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2DDF968-840D-4116-9678-C9706218A90F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32A3BFF-5BD4-43B1-AADA-EA9D87477C7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23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F968-840D-4116-9678-C9706218A90F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3BFF-5BD4-43B1-AADA-EA9D87477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63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F968-840D-4116-9678-C9706218A90F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3BFF-5BD4-43B1-AADA-EA9D87477C7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238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F968-840D-4116-9678-C9706218A90F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3BFF-5BD4-43B1-AADA-EA9D87477C7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806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F968-840D-4116-9678-C9706218A90F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3BFF-5BD4-43B1-AADA-EA9D87477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920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F968-840D-4116-9678-C9706218A90F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3BFF-5BD4-43B1-AADA-EA9D87477C7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106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F968-840D-4116-9678-C9706218A90F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3BFF-5BD4-43B1-AADA-EA9D87477C7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263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F968-840D-4116-9678-C9706218A90F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3BFF-5BD4-43B1-AADA-EA9D87477C7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496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F968-840D-4116-9678-C9706218A90F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3BFF-5BD4-43B1-AADA-EA9D87477C7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2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F968-840D-4116-9678-C9706218A90F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3BFF-5BD4-43B1-AADA-EA9D87477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67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F968-840D-4116-9678-C9706218A90F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3BFF-5BD4-43B1-AADA-EA9D87477C7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948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F968-840D-4116-9678-C9706218A90F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3BFF-5BD4-43B1-AADA-EA9D87477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13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F968-840D-4116-9678-C9706218A90F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3BFF-5BD4-43B1-AADA-EA9D87477C7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0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F968-840D-4116-9678-C9706218A90F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3BFF-5BD4-43B1-AADA-EA9D87477C7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68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F968-840D-4116-9678-C9706218A90F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3BFF-5BD4-43B1-AADA-EA9D87477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8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F968-840D-4116-9678-C9706218A90F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3BFF-5BD4-43B1-AADA-EA9D87477C7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60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F968-840D-4116-9678-C9706218A90F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A3BFF-5BD4-43B1-AADA-EA9D87477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33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DDF968-840D-4116-9678-C9706218A90F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2A3BFF-5BD4-43B1-AADA-EA9D87477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89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109-0367-6CB6-C309-04C01D3FB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315" y="1545996"/>
            <a:ext cx="7937370" cy="989816"/>
          </a:xfrm>
        </p:spPr>
        <p:txBody>
          <a:bodyPr/>
          <a:lstStyle/>
          <a:p>
            <a:pPr algn="ctr"/>
            <a:r>
              <a:rPr lang="en-US" sz="4300" b="1" dirty="0"/>
              <a:t>AI-Enabled Smart FAQ Module</a:t>
            </a:r>
            <a:endParaRPr lang="en-IN" sz="43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8CB3E-7ED9-7807-4ADA-C522B4E4C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8993" y="2875174"/>
            <a:ext cx="7554014" cy="261122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b="1" dirty="0"/>
              <a:t>Hackathon Project for SARAS AI</a:t>
            </a:r>
          </a:p>
          <a:p>
            <a:pPr algn="ctr"/>
            <a:r>
              <a:rPr lang="en-US" b="1" dirty="0"/>
              <a:t>Institute: </a:t>
            </a:r>
            <a:r>
              <a:rPr lang="en-US" dirty="0"/>
              <a:t>Indian Institute of Technology Kanpur</a:t>
            </a:r>
          </a:p>
          <a:p>
            <a:pPr algn="ctr"/>
            <a:r>
              <a:rPr lang="en-US" b="1" dirty="0"/>
              <a:t>Presented By:</a:t>
            </a:r>
          </a:p>
          <a:p>
            <a:pPr algn="ctr"/>
            <a:r>
              <a:rPr lang="en-US" dirty="0"/>
              <a:t>Shashank </a:t>
            </a:r>
            <a:r>
              <a:rPr lang="en-US" dirty="0" err="1"/>
              <a:t>Rapolu</a:t>
            </a:r>
            <a:r>
              <a:rPr lang="en-US" dirty="0"/>
              <a:t> (ssrapolu20@iitk.ac.in)</a:t>
            </a:r>
          </a:p>
          <a:p>
            <a:pPr algn="ctr"/>
            <a:r>
              <a:rPr lang="en-US" dirty="0"/>
              <a:t>Karthikeyan Iyer (kartikeyan20@iitk.ac.in)</a:t>
            </a:r>
          </a:p>
          <a:p>
            <a:pPr algn="ctr"/>
            <a:r>
              <a:rPr lang="en-US" dirty="0"/>
              <a:t>Karthik </a:t>
            </a:r>
            <a:r>
              <a:rPr lang="en-US" dirty="0" err="1"/>
              <a:t>Kalkivayi</a:t>
            </a:r>
            <a:r>
              <a:rPr lang="en-US" dirty="0"/>
              <a:t> (kalkivayi20@iitk.ac.in)</a:t>
            </a:r>
          </a:p>
          <a:p>
            <a:pPr algn="ctr"/>
            <a:r>
              <a:rPr lang="en-US" dirty="0"/>
              <a:t>Swapnil </a:t>
            </a:r>
            <a:r>
              <a:rPr lang="en-US" dirty="0" err="1"/>
              <a:t>Bagde</a:t>
            </a:r>
            <a:r>
              <a:rPr lang="en-US" dirty="0"/>
              <a:t> (swapnilb20@iitk.ac.in)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86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0077-B276-64AC-E9BE-09D4F2EEB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687398"/>
            <a:ext cx="9601196" cy="71172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Problem Statement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D9F96-9421-C9D8-3B2A-F2044CA24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97756"/>
            <a:ext cx="9601196" cy="3554252"/>
          </a:xfrm>
        </p:spPr>
        <p:txBody>
          <a:bodyPr>
            <a:normAutofit/>
          </a:bodyPr>
          <a:lstStyle/>
          <a:p>
            <a:r>
              <a:rPr lang="en-US" sz="2200" dirty="0"/>
              <a:t>Develop a smart FAQ module for the SARAS AI Institute website that intelligently returns relevant FAQ entries based on user queries, enhancing the user experience by providing precise and immediate responses.</a:t>
            </a:r>
          </a:p>
          <a:p>
            <a:r>
              <a:rPr lang="en-IN" sz="2200" b="1" dirty="0"/>
              <a:t>Key Requirements:</a:t>
            </a:r>
          </a:p>
          <a:p>
            <a:pPr lvl="1"/>
            <a:r>
              <a:rPr lang="en-IN" dirty="0"/>
              <a:t>Pertinent FAQs</a:t>
            </a:r>
          </a:p>
          <a:p>
            <a:pPr lvl="1"/>
            <a:r>
              <a:rPr lang="en-IN" dirty="0"/>
              <a:t>Performance (Quick Response Times)</a:t>
            </a:r>
          </a:p>
          <a:p>
            <a:pPr lvl="1"/>
            <a:r>
              <a:rPr lang="en-IN" dirty="0"/>
              <a:t>Integration</a:t>
            </a:r>
          </a:p>
          <a:p>
            <a:pPr lvl="1"/>
            <a:r>
              <a:rPr lang="en-IN" dirty="0"/>
              <a:t>User Experience (Great UI!)</a:t>
            </a:r>
          </a:p>
        </p:txBody>
      </p:sp>
    </p:spTree>
    <p:extLst>
      <p:ext uri="{BB962C8B-B14F-4D97-AF65-F5344CB8AC3E}">
        <p14:creationId xmlns:p14="http://schemas.microsoft.com/office/powerpoint/2010/main" val="314349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51CB-857A-8C93-48BF-CDF5286B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076400"/>
            <a:ext cx="9601196" cy="1303867"/>
          </a:xfrm>
        </p:spPr>
        <p:txBody>
          <a:bodyPr/>
          <a:lstStyle/>
          <a:p>
            <a:pPr algn="l"/>
            <a:r>
              <a:rPr lang="en-US" b="1" dirty="0"/>
              <a:t>Solution Overview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71377-C79A-87D7-F251-AF3E39B6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62663"/>
            <a:ext cx="9601196" cy="3617625"/>
          </a:xfrm>
        </p:spPr>
        <p:txBody>
          <a:bodyPr>
            <a:noAutofit/>
          </a:bodyPr>
          <a:lstStyle/>
          <a:p>
            <a:r>
              <a:rPr lang="en-US" sz="2200" b="1" dirty="0"/>
              <a:t>Intelligent Matching:</a:t>
            </a:r>
            <a:r>
              <a:rPr lang="en-US" sz="2200" dirty="0"/>
              <a:t> Using AI technology</a:t>
            </a:r>
          </a:p>
          <a:p>
            <a:pPr lvl="1"/>
            <a:r>
              <a:rPr lang="en-US" sz="1800" dirty="0"/>
              <a:t>Original Method: Exact Keyword Match Retrieval</a:t>
            </a:r>
          </a:p>
          <a:p>
            <a:pPr lvl="1"/>
            <a:r>
              <a:rPr lang="en-US" sz="1800" dirty="0"/>
              <a:t>Our Method: Based on Attention Mechanism</a:t>
            </a:r>
          </a:p>
          <a:p>
            <a:r>
              <a:rPr lang="en-IN" sz="2200" b="1" dirty="0"/>
              <a:t>Quick Response Times: </a:t>
            </a:r>
          </a:p>
          <a:p>
            <a:pPr lvl="1"/>
            <a:r>
              <a:rPr lang="en-IN" sz="1800" dirty="0"/>
              <a:t>Transformer Model (`all-MiniLM-L6-cos-v1`)</a:t>
            </a:r>
          </a:p>
          <a:p>
            <a:pPr lvl="1"/>
            <a:r>
              <a:rPr lang="en-IN" sz="1800" dirty="0"/>
              <a:t>Pinecone Vector Database</a:t>
            </a:r>
          </a:p>
          <a:p>
            <a:r>
              <a:rPr lang="en-US" sz="2200" b="1" dirty="0"/>
              <a:t>Scalability:</a:t>
            </a:r>
            <a:r>
              <a:rPr lang="en-US" sz="2200" dirty="0"/>
              <a:t> Robust to &gt;1 million FAQ in database</a:t>
            </a:r>
          </a:p>
          <a:p>
            <a:r>
              <a:rPr lang="en-US" sz="2200" b="1" dirty="0"/>
              <a:t>AutoTranslate:</a:t>
            </a:r>
            <a:r>
              <a:rPr lang="en-US" sz="2200" dirty="0"/>
              <a:t> (*additional feature)</a:t>
            </a:r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5908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613D-9706-165F-BC5C-A0189A14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TechStack Used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AF94-2A08-F77E-E1DC-C0EA467D4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90944"/>
            <a:ext cx="9601196" cy="386272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Front-End: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React.js </a:t>
            </a:r>
          </a:p>
          <a:p>
            <a:pPr lvl="1"/>
            <a:r>
              <a:rPr lang="en-US" dirty="0"/>
              <a:t>HTML &amp; CSS</a:t>
            </a:r>
          </a:p>
          <a:p>
            <a:pPr lvl="1"/>
            <a:r>
              <a:rPr lang="en-US" dirty="0"/>
              <a:t>Axios (frontend-backend interaction)</a:t>
            </a:r>
          </a:p>
          <a:p>
            <a:pPr lvl="1"/>
            <a:r>
              <a:rPr lang="en-US" dirty="0"/>
              <a:t>Lodash (Debounce)</a:t>
            </a:r>
          </a:p>
          <a:p>
            <a:r>
              <a:rPr lang="en-US" b="1" dirty="0"/>
              <a:t>Back-End: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FastAPI (building and running backend server)</a:t>
            </a:r>
          </a:p>
          <a:p>
            <a:pPr lvl="1"/>
            <a:r>
              <a:rPr lang="en-US" dirty="0"/>
              <a:t>SentenceTransformers (for Transformer Model)</a:t>
            </a:r>
          </a:p>
          <a:p>
            <a:pPr lvl="1"/>
            <a:r>
              <a:rPr lang="en-US" dirty="0"/>
              <a:t>Pinecone (Vector Database)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254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4ACB-883D-012C-90A4-E14C7697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FAQ Matching Process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AF4E5-8218-D5BA-4D1D-B3EAD4A3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19225"/>
            <a:ext cx="9601196" cy="351393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User Input</a:t>
            </a:r>
            <a:r>
              <a:rPr lang="en-US" dirty="0"/>
              <a:t>: Query entered on the website.</a:t>
            </a:r>
          </a:p>
          <a:p>
            <a:r>
              <a:rPr lang="en-US" b="1" dirty="0"/>
              <a:t>Language Detection</a:t>
            </a:r>
            <a:r>
              <a:rPr lang="en-US" dirty="0"/>
              <a:t>: Auto-detect query language.</a:t>
            </a:r>
          </a:p>
          <a:p>
            <a:r>
              <a:rPr lang="en-US" b="1" dirty="0"/>
              <a:t>Translation (if needed)</a:t>
            </a:r>
            <a:r>
              <a:rPr lang="en-US" dirty="0"/>
              <a:t>: Translate non-English queries.</a:t>
            </a:r>
          </a:p>
          <a:p>
            <a:r>
              <a:rPr lang="en-US" b="1" dirty="0"/>
              <a:t>Embedding Creation</a:t>
            </a:r>
            <a:r>
              <a:rPr lang="en-US" dirty="0"/>
              <a:t>: Generate embeddings using SentenceTransformer.</a:t>
            </a:r>
          </a:p>
          <a:p>
            <a:r>
              <a:rPr lang="en-US" b="1" dirty="0"/>
              <a:t>Search with Pinecone</a:t>
            </a:r>
            <a:r>
              <a:rPr lang="en-US" dirty="0"/>
              <a:t>: Similarity search with Approximate Nearest Neighbor (ANN).</a:t>
            </a:r>
          </a:p>
          <a:p>
            <a:r>
              <a:rPr lang="en-US" b="1" dirty="0"/>
              <a:t>Retrieve and Display</a:t>
            </a:r>
            <a:r>
              <a:rPr lang="en-US" dirty="0"/>
              <a:t>: Translate FAQs back (if needed) and display relevant results.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92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27CA-4434-1C4E-702A-DE290284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Attention Mechanism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2C491-C987-F7B5-FAB5-D34664EF7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0944"/>
            <a:ext cx="9601196" cy="368361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Original Method</a:t>
            </a:r>
            <a:r>
              <a:rPr lang="en-US" dirty="0"/>
              <a:t>: Exact Keyword Match Retrieval</a:t>
            </a:r>
          </a:p>
          <a:p>
            <a:r>
              <a:rPr lang="en-US" b="1" dirty="0"/>
              <a:t>Drawbacks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Lack of Flexibility with Synonyms and Phrasing</a:t>
            </a:r>
          </a:p>
          <a:p>
            <a:pPr lvl="1"/>
            <a:r>
              <a:rPr lang="en-US" dirty="0"/>
              <a:t>Treats all Words Equally</a:t>
            </a:r>
          </a:p>
          <a:p>
            <a:pPr lvl="1"/>
            <a:r>
              <a:rPr lang="en-US" dirty="0"/>
              <a:t>Time Consuming (as word to word comparison)</a:t>
            </a:r>
          </a:p>
          <a:p>
            <a:r>
              <a:rPr lang="en-US" b="1" dirty="0"/>
              <a:t>Our Method</a:t>
            </a:r>
            <a:r>
              <a:rPr lang="en-US" dirty="0"/>
              <a:t>: Attention Mechanism </a:t>
            </a:r>
          </a:p>
          <a:p>
            <a:pPr lvl="1"/>
            <a:r>
              <a:rPr lang="en-US" dirty="0"/>
              <a:t>Advantage of Word Embeddings: solves synonym problem</a:t>
            </a:r>
          </a:p>
          <a:p>
            <a:pPr lvl="1"/>
            <a:r>
              <a:rPr lang="en-IN" dirty="0"/>
              <a:t>Advantage of Attention Mechanism: solves treating all words equally</a:t>
            </a:r>
          </a:p>
          <a:p>
            <a:pPr lvl="1"/>
            <a:r>
              <a:rPr lang="en-IN" dirty="0"/>
              <a:t>Single Sentence-Embedding Vector: solves time consumption problem.</a:t>
            </a:r>
          </a:p>
        </p:txBody>
      </p:sp>
    </p:spTree>
    <p:extLst>
      <p:ext uri="{BB962C8B-B14F-4D97-AF65-F5344CB8AC3E}">
        <p14:creationId xmlns:p14="http://schemas.microsoft.com/office/powerpoint/2010/main" val="3887932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FEB1-3BC0-E89B-DB2F-3A594DFB6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Pinecone Vector Database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999A7-2CEE-3E58-6206-D6B3478A7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79249"/>
            <a:ext cx="9601196" cy="35916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Problem with traditional NoSQL/SQL Databases:</a:t>
            </a:r>
          </a:p>
          <a:p>
            <a:pPr lvl="1"/>
            <a:r>
              <a:rPr lang="en-US" dirty="0"/>
              <a:t>Rely on </a:t>
            </a:r>
            <a:r>
              <a:rPr lang="en-US" b="1" dirty="0"/>
              <a:t>Exact Document Matching Search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Extremely inefficient </a:t>
            </a:r>
            <a:r>
              <a:rPr lang="en-US" dirty="0"/>
              <a:t>if database is large (&gt;1million FAQs).</a:t>
            </a:r>
          </a:p>
          <a:p>
            <a:pPr lvl="1"/>
            <a:r>
              <a:rPr lang="en-US" dirty="0"/>
              <a:t>Consequences: Slow Responses, High Memory Consumption &amp; High Data Consumption</a:t>
            </a:r>
          </a:p>
          <a:p>
            <a:r>
              <a:rPr lang="en-US" dirty="0"/>
              <a:t>How Vector Databases Solve this Problem?</a:t>
            </a:r>
          </a:p>
          <a:p>
            <a:pPr lvl="1"/>
            <a:r>
              <a:rPr lang="en-US" dirty="0"/>
              <a:t>Rely on </a:t>
            </a:r>
            <a:r>
              <a:rPr lang="en-US" b="1" dirty="0"/>
              <a:t>Approximate Nearest Neighbor Search </a:t>
            </a:r>
            <a:r>
              <a:rPr lang="en-US" dirty="0"/>
              <a:t>(</a:t>
            </a:r>
            <a:r>
              <a:rPr lang="en-US" b="1" dirty="0"/>
              <a:t>ANN</a:t>
            </a:r>
            <a:r>
              <a:rPr lang="en-US" dirty="0"/>
              <a:t>), enabled by </a:t>
            </a:r>
            <a:r>
              <a:rPr lang="en-US" b="1" dirty="0"/>
              <a:t>Hierarchical Navigable Small World</a:t>
            </a:r>
            <a:r>
              <a:rPr lang="en-US" dirty="0"/>
              <a:t> (</a:t>
            </a:r>
            <a:r>
              <a:rPr lang="en-US" b="1" dirty="0"/>
              <a:t>HNSW</a:t>
            </a:r>
            <a:r>
              <a:rPr lang="en-US" dirty="0"/>
              <a:t>) graphs (specialized data structures).</a:t>
            </a:r>
          </a:p>
          <a:p>
            <a:pPr lvl="1"/>
            <a:r>
              <a:rPr lang="en-US" dirty="0"/>
              <a:t>Robust to </a:t>
            </a:r>
            <a:r>
              <a:rPr lang="en-US" b="1" dirty="0"/>
              <a:t>Scaling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Consequences: Quick Responses, Minimal Memory Consumption &amp; Low Data Consumption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0892-E317-3859-ADE8-74E41DFF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Demonstration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E56F3-BBD0-2A18-E2F0-66230418F8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491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A929-E8D8-A368-1F00-78C7CC8F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BC9E8-9EE4-5912-83FA-2BC54F9971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530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193</TotalTime>
  <Words>429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AI-Enabled Smart FAQ Module</vt:lpstr>
      <vt:lpstr>Problem Statement</vt:lpstr>
      <vt:lpstr>Solution Overview</vt:lpstr>
      <vt:lpstr>TechStack Used</vt:lpstr>
      <vt:lpstr>FAQ Matching Process</vt:lpstr>
      <vt:lpstr>Attention Mechanism</vt:lpstr>
      <vt:lpstr>Pinecone Vector Database</vt:lpstr>
      <vt:lpstr>Practical Demonstration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Shashank</dc:creator>
  <cp:lastModifiedBy>Sai Shashank</cp:lastModifiedBy>
  <cp:revision>3</cp:revision>
  <dcterms:created xsi:type="dcterms:W3CDTF">2024-10-27T03:18:02Z</dcterms:created>
  <dcterms:modified xsi:type="dcterms:W3CDTF">2024-10-27T06:55:30Z</dcterms:modified>
</cp:coreProperties>
</file>