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193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37170C-8EB2-4256-A1A6-EECCCF0D9523}" v="17" dt="2025-06-02T14:40:15.63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293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a Kumar" userId="d7251d8b27eba30e" providerId="LiveId" clId="{6E37170C-8EB2-4256-A1A6-EECCCF0D9523}"/>
    <pc:docChg chg="undo custSel addSld modSld">
      <pc:chgData name="Vijaya Kumar" userId="d7251d8b27eba30e" providerId="LiveId" clId="{6E37170C-8EB2-4256-A1A6-EECCCF0D9523}" dt="2025-06-02T14:41:34.569" v="253" actId="14100"/>
      <pc:docMkLst>
        <pc:docMk/>
      </pc:docMkLst>
      <pc:sldChg chg="addSp modSp mod">
        <pc:chgData name="Vijaya Kumar" userId="d7251d8b27eba30e" providerId="LiveId" clId="{6E37170C-8EB2-4256-A1A6-EECCCF0D9523}" dt="2025-06-02T14:41:34.569" v="253" actId="14100"/>
        <pc:sldMkLst>
          <pc:docMk/>
          <pc:sldMk cId="4159129718" sldId="256"/>
        </pc:sldMkLst>
        <pc:picChg chg="add mod">
          <ac:chgData name="Vijaya Kumar" userId="d7251d8b27eba30e" providerId="LiveId" clId="{6E37170C-8EB2-4256-A1A6-EECCCF0D9523}" dt="2025-06-02T14:41:34.569" v="253" actId="14100"/>
          <ac:picMkLst>
            <pc:docMk/>
            <pc:sldMk cId="4159129718" sldId="256"/>
            <ac:picMk id="16" creationId="{C8325796-179F-A9B0-9FEA-7D5FE123BFCB}"/>
          </ac:picMkLst>
        </pc:picChg>
      </pc:sldChg>
      <pc:sldChg chg="addSp delSp modSp mod">
        <pc:chgData name="Vijaya Kumar" userId="d7251d8b27eba30e" providerId="LiveId" clId="{6E37170C-8EB2-4256-A1A6-EECCCF0D9523}" dt="2025-06-02T13:14:35.913" v="38" actId="20577"/>
        <pc:sldMkLst>
          <pc:docMk/>
          <pc:sldMk cId="3791139652" sldId="258"/>
        </pc:sldMkLst>
        <pc:spChg chg="mod">
          <ac:chgData name="Vijaya Kumar" userId="d7251d8b27eba30e" providerId="LiveId" clId="{6E37170C-8EB2-4256-A1A6-EECCCF0D9523}" dt="2025-06-02T13:14:35.913" v="38" actId="20577"/>
          <ac:spMkLst>
            <pc:docMk/>
            <pc:sldMk cId="3791139652" sldId="258"/>
            <ac:spMk id="10" creationId="{2221D1BC-9058-4692-D59B-9D4D17981244}"/>
          </ac:spMkLst>
        </pc:spChg>
        <pc:spChg chg="add del mod">
          <ac:chgData name="Vijaya Kumar" userId="d7251d8b27eba30e" providerId="LiveId" clId="{6E37170C-8EB2-4256-A1A6-EECCCF0D9523}" dt="2025-06-02T13:13:16.130" v="10"/>
          <ac:spMkLst>
            <pc:docMk/>
            <pc:sldMk cId="3791139652" sldId="258"/>
            <ac:spMk id="14" creationId="{291EC9D9-DC04-9CD5-684B-627144057B7C}"/>
          </ac:spMkLst>
        </pc:spChg>
        <pc:picChg chg="mod">
          <ac:chgData name="Vijaya Kumar" userId="d7251d8b27eba30e" providerId="LiveId" clId="{6E37170C-8EB2-4256-A1A6-EECCCF0D9523}" dt="2025-06-02T13:13:18.742" v="11" actId="1076"/>
          <ac:picMkLst>
            <pc:docMk/>
            <pc:sldMk cId="3791139652" sldId="258"/>
            <ac:picMk id="5" creationId="{D2CB3609-6EB5-1D37-1238-0663BF9BF8C5}"/>
          </ac:picMkLst>
        </pc:picChg>
      </pc:sldChg>
      <pc:sldChg chg="addSp delSp modSp new mod">
        <pc:chgData name="Vijaya Kumar" userId="d7251d8b27eba30e" providerId="LiveId" clId="{6E37170C-8EB2-4256-A1A6-EECCCF0D9523}" dt="2025-06-02T13:48:27.037" v="72" actId="1076"/>
        <pc:sldMkLst>
          <pc:docMk/>
          <pc:sldMk cId="682677711" sldId="259"/>
        </pc:sldMkLst>
        <pc:spChg chg="del">
          <ac:chgData name="Vijaya Kumar" userId="d7251d8b27eba30e" providerId="LiveId" clId="{6E37170C-8EB2-4256-A1A6-EECCCF0D9523}" dt="2025-06-02T13:15:03.753" v="40" actId="478"/>
          <ac:spMkLst>
            <pc:docMk/>
            <pc:sldMk cId="682677711" sldId="259"/>
            <ac:spMk id="2" creationId="{03282513-4D61-1CBF-C4C9-B3DFE2086D58}"/>
          </ac:spMkLst>
        </pc:spChg>
        <pc:spChg chg="del">
          <ac:chgData name="Vijaya Kumar" userId="d7251d8b27eba30e" providerId="LiveId" clId="{6E37170C-8EB2-4256-A1A6-EECCCF0D9523}" dt="2025-06-02T13:15:05.825" v="41" actId="478"/>
          <ac:spMkLst>
            <pc:docMk/>
            <pc:sldMk cId="682677711" sldId="259"/>
            <ac:spMk id="3" creationId="{825ACB3A-40D5-0E92-E5EC-50883FF798BD}"/>
          </ac:spMkLst>
        </pc:spChg>
        <pc:spChg chg="add mod">
          <ac:chgData name="Vijaya Kumar" userId="d7251d8b27eba30e" providerId="LiveId" clId="{6E37170C-8EB2-4256-A1A6-EECCCF0D9523}" dt="2025-06-02T13:48:14.283" v="69" actId="14100"/>
          <ac:spMkLst>
            <pc:docMk/>
            <pc:sldMk cId="682677711" sldId="259"/>
            <ac:spMk id="6" creationId="{DC2BD4AA-CD1F-E0C0-2938-EFD1B5F84D5C}"/>
          </ac:spMkLst>
        </pc:spChg>
        <pc:spChg chg="add del mod">
          <ac:chgData name="Vijaya Kumar" userId="d7251d8b27eba30e" providerId="LiveId" clId="{6E37170C-8EB2-4256-A1A6-EECCCF0D9523}" dt="2025-06-02T13:47:47.331" v="67"/>
          <ac:spMkLst>
            <pc:docMk/>
            <pc:sldMk cId="682677711" sldId="259"/>
            <ac:spMk id="7" creationId="{D8D8D478-F235-177C-F875-9A40F88654E4}"/>
          </ac:spMkLst>
        </pc:spChg>
        <pc:picChg chg="add mod">
          <ac:chgData name="Vijaya Kumar" userId="d7251d8b27eba30e" providerId="LiveId" clId="{6E37170C-8EB2-4256-A1A6-EECCCF0D9523}" dt="2025-06-02T13:48:27.037" v="72" actId="1076"/>
          <ac:picMkLst>
            <pc:docMk/>
            <pc:sldMk cId="682677711" sldId="259"/>
            <ac:picMk id="5" creationId="{425A4CBF-127E-724E-AFF8-4590D2EEC7AF}"/>
          </ac:picMkLst>
        </pc:picChg>
      </pc:sldChg>
      <pc:sldChg chg="addSp delSp modSp new mod">
        <pc:chgData name="Vijaya Kumar" userId="d7251d8b27eba30e" providerId="LiveId" clId="{6E37170C-8EB2-4256-A1A6-EECCCF0D9523}" dt="2025-06-02T13:50:57.940" v="84" actId="1076"/>
        <pc:sldMkLst>
          <pc:docMk/>
          <pc:sldMk cId="3746569596" sldId="260"/>
        </pc:sldMkLst>
        <pc:spChg chg="del">
          <ac:chgData name="Vijaya Kumar" userId="d7251d8b27eba30e" providerId="LiveId" clId="{6E37170C-8EB2-4256-A1A6-EECCCF0D9523}" dt="2025-06-02T13:49:42.778" v="74" actId="478"/>
          <ac:spMkLst>
            <pc:docMk/>
            <pc:sldMk cId="3746569596" sldId="260"/>
            <ac:spMk id="2" creationId="{00FDB2B8-735B-FD4F-BE00-57781F7E293A}"/>
          </ac:spMkLst>
        </pc:spChg>
        <pc:spChg chg="del">
          <ac:chgData name="Vijaya Kumar" userId="d7251d8b27eba30e" providerId="LiveId" clId="{6E37170C-8EB2-4256-A1A6-EECCCF0D9523}" dt="2025-06-02T13:49:44.675" v="75" actId="478"/>
          <ac:spMkLst>
            <pc:docMk/>
            <pc:sldMk cId="3746569596" sldId="260"/>
            <ac:spMk id="3" creationId="{30C78440-2C54-B94D-B1D5-4FCE1B4F2BF8}"/>
          </ac:spMkLst>
        </pc:spChg>
        <pc:picChg chg="add mod">
          <ac:chgData name="Vijaya Kumar" userId="d7251d8b27eba30e" providerId="LiveId" clId="{6E37170C-8EB2-4256-A1A6-EECCCF0D9523}" dt="2025-06-02T13:50:57.940" v="84" actId="1076"/>
          <ac:picMkLst>
            <pc:docMk/>
            <pc:sldMk cId="3746569596" sldId="260"/>
            <ac:picMk id="5" creationId="{1C0B213B-DD55-4134-2F06-F7A4755B60AF}"/>
          </ac:picMkLst>
        </pc:picChg>
      </pc:sldChg>
      <pc:sldChg chg="addSp delSp modSp new mod">
        <pc:chgData name="Vijaya Kumar" userId="d7251d8b27eba30e" providerId="LiveId" clId="{6E37170C-8EB2-4256-A1A6-EECCCF0D9523}" dt="2025-06-02T14:05:06.385" v="184" actId="1076"/>
        <pc:sldMkLst>
          <pc:docMk/>
          <pc:sldMk cId="1807802996" sldId="261"/>
        </pc:sldMkLst>
        <pc:spChg chg="del">
          <ac:chgData name="Vijaya Kumar" userId="d7251d8b27eba30e" providerId="LiveId" clId="{6E37170C-8EB2-4256-A1A6-EECCCF0D9523}" dt="2025-06-02T13:51:19.668" v="86" actId="478"/>
          <ac:spMkLst>
            <pc:docMk/>
            <pc:sldMk cId="1807802996" sldId="261"/>
            <ac:spMk id="2" creationId="{207B53CB-9366-0BA9-B603-9E1FFEC14441}"/>
          </ac:spMkLst>
        </pc:spChg>
        <pc:spChg chg="del">
          <ac:chgData name="Vijaya Kumar" userId="d7251d8b27eba30e" providerId="LiveId" clId="{6E37170C-8EB2-4256-A1A6-EECCCF0D9523}" dt="2025-06-02T13:51:21.229" v="87" actId="478"/>
          <ac:spMkLst>
            <pc:docMk/>
            <pc:sldMk cId="1807802996" sldId="261"/>
            <ac:spMk id="3" creationId="{F89B78AF-4C66-64EF-1567-6314DAFBDE03}"/>
          </ac:spMkLst>
        </pc:spChg>
        <pc:spChg chg="add mod">
          <ac:chgData name="Vijaya Kumar" userId="d7251d8b27eba30e" providerId="LiveId" clId="{6E37170C-8EB2-4256-A1A6-EECCCF0D9523}" dt="2025-06-02T14:04:57.759" v="180" actId="1076"/>
          <ac:spMkLst>
            <pc:docMk/>
            <pc:sldMk cId="1807802996" sldId="261"/>
            <ac:spMk id="4" creationId="{B079C993-CB9F-5330-8EBA-09B94147F98F}"/>
          </ac:spMkLst>
        </pc:spChg>
        <pc:picChg chg="add mod">
          <ac:chgData name="Vijaya Kumar" userId="d7251d8b27eba30e" providerId="LiveId" clId="{6E37170C-8EB2-4256-A1A6-EECCCF0D9523}" dt="2025-06-02T14:05:06.385" v="184" actId="1076"/>
          <ac:picMkLst>
            <pc:docMk/>
            <pc:sldMk cId="1807802996" sldId="261"/>
            <ac:picMk id="6" creationId="{F2CA85AB-C8C8-20F8-2276-370B03ABF61D}"/>
          </ac:picMkLst>
        </pc:picChg>
      </pc:sldChg>
      <pc:sldChg chg="addSp delSp modSp new mod">
        <pc:chgData name="Vijaya Kumar" userId="d7251d8b27eba30e" providerId="LiveId" clId="{6E37170C-8EB2-4256-A1A6-EECCCF0D9523}" dt="2025-06-02T14:03:40.866" v="164" actId="1076"/>
        <pc:sldMkLst>
          <pc:docMk/>
          <pc:sldMk cId="2068640509" sldId="262"/>
        </pc:sldMkLst>
        <pc:spChg chg="del">
          <ac:chgData name="Vijaya Kumar" userId="d7251d8b27eba30e" providerId="LiveId" clId="{6E37170C-8EB2-4256-A1A6-EECCCF0D9523}" dt="2025-06-02T13:56:21.038" v="131" actId="478"/>
          <ac:spMkLst>
            <pc:docMk/>
            <pc:sldMk cId="2068640509" sldId="262"/>
            <ac:spMk id="2" creationId="{DD08DF28-09F3-9CE6-C5AC-004E349C921A}"/>
          </ac:spMkLst>
        </pc:spChg>
        <pc:spChg chg="del">
          <ac:chgData name="Vijaya Kumar" userId="d7251d8b27eba30e" providerId="LiveId" clId="{6E37170C-8EB2-4256-A1A6-EECCCF0D9523}" dt="2025-06-02T13:56:21.960" v="132" actId="478"/>
          <ac:spMkLst>
            <pc:docMk/>
            <pc:sldMk cId="2068640509" sldId="262"/>
            <ac:spMk id="3" creationId="{62C54FC6-4B54-F2D9-8E0B-8637227A4594}"/>
          </ac:spMkLst>
        </pc:spChg>
        <pc:spChg chg="add mod">
          <ac:chgData name="Vijaya Kumar" userId="d7251d8b27eba30e" providerId="LiveId" clId="{6E37170C-8EB2-4256-A1A6-EECCCF0D9523}" dt="2025-06-02T14:03:10.442" v="163"/>
          <ac:spMkLst>
            <pc:docMk/>
            <pc:sldMk cId="2068640509" sldId="262"/>
            <ac:spMk id="6" creationId="{91E8DEA8-5F12-5867-4BC3-37F4A8C76E31}"/>
          </ac:spMkLst>
        </pc:spChg>
        <pc:picChg chg="add mod">
          <ac:chgData name="Vijaya Kumar" userId="d7251d8b27eba30e" providerId="LiveId" clId="{6E37170C-8EB2-4256-A1A6-EECCCF0D9523}" dt="2025-06-02T14:03:40.866" v="164" actId="1076"/>
          <ac:picMkLst>
            <pc:docMk/>
            <pc:sldMk cId="2068640509" sldId="262"/>
            <ac:picMk id="5" creationId="{25F2070D-0FF7-5F91-0AB1-6F5B72AFA65E}"/>
          </ac:picMkLst>
        </pc:picChg>
      </pc:sldChg>
      <pc:sldChg chg="addSp delSp modSp new mod">
        <pc:chgData name="Vijaya Kumar" userId="d7251d8b27eba30e" providerId="LiveId" clId="{6E37170C-8EB2-4256-A1A6-EECCCF0D9523}" dt="2025-06-02T14:08:25.483" v="214" actId="1076"/>
        <pc:sldMkLst>
          <pc:docMk/>
          <pc:sldMk cId="224448802" sldId="263"/>
        </pc:sldMkLst>
        <pc:spChg chg="del">
          <ac:chgData name="Vijaya Kumar" userId="d7251d8b27eba30e" providerId="LiveId" clId="{6E37170C-8EB2-4256-A1A6-EECCCF0D9523}" dt="2025-06-02T14:03:45.503" v="166" actId="478"/>
          <ac:spMkLst>
            <pc:docMk/>
            <pc:sldMk cId="224448802" sldId="263"/>
            <ac:spMk id="2" creationId="{7DD21722-2D23-4D29-F734-873CFAAD44EB}"/>
          </ac:spMkLst>
        </pc:spChg>
        <pc:spChg chg="del">
          <ac:chgData name="Vijaya Kumar" userId="d7251d8b27eba30e" providerId="LiveId" clId="{6E37170C-8EB2-4256-A1A6-EECCCF0D9523}" dt="2025-06-02T14:03:46.300" v="167" actId="478"/>
          <ac:spMkLst>
            <pc:docMk/>
            <pc:sldMk cId="224448802" sldId="263"/>
            <ac:spMk id="3" creationId="{4B1C6597-7F8D-C7D1-6A04-CDE921533C11}"/>
          </ac:spMkLst>
        </pc:spChg>
        <pc:spChg chg="add mod">
          <ac:chgData name="Vijaya Kumar" userId="d7251d8b27eba30e" providerId="LiveId" clId="{6E37170C-8EB2-4256-A1A6-EECCCF0D9523}" dt="2025-06-02T14:08:25.483" v="214" actId="1076"/>
          <ac:spMkLst>
            <pc:docMk/>
            <pc:sldMk cId="224448802" sldId="263"/>
            <ac:spMk id="6" creationId="{CBDBF725-E52F-2E0C-3679-112167577322}"/>
          </ac:spMkLst>
        </pc:spChg>
        <pc:picChg chg="add mod">
          <ac:chgData name="Vijaya Kumar" userId="d7251d8b27eba30e" providerId="LiveId" clId="{6E37170C-8EB2-4256-A1A6-EECCCF0D9523}" dt="2025-06-02T14:06:45.402" v="196" actId="14100"/>
          <ac:picMkLst>
            <pc:docMk/>
            <pc:sldMk cId="224448802" sldId="263"/>
            <ac:picMk id="5" creationId="{3248F2CF-DE12-F115-8BFF-25E2D5599B0E}"/>
          </ac:picMkLst>
        </pc:picChg>
      </pc:sldChg>
      <pc:sldChg chg="addSp delSp modSp new mod">
        <pc:chgData name="Vijaya Kumar" userId="d7251d8b27eba30e" providerId="LiveId" clId="{6E37170C-8EB2-4256-A1A6-EECCCF0D9523}" dt="2025-06-02T14:14:17.302" v="240"/>
        <pc:sldMkLst>
          <pc:docMk/>
          <pc:sldMk cId="1093312782" sldId="264"/>
        </pc:sldMkLst>
        <pc:spChg chg="del">
          <ac:chgData name="Vijaya Kumar" userId="d7251d8b27eba30e" providerId="LiveId" clId="{6E37170C-8EB2-4256-A1A6-EECCCF0D9523}" dt="2025-06-02T14:11:05.969" v="216" actId="478"/>
          <ac:spMkLst>
            <pc:docMk/>
            <pc:sldMk cId="1093312782" sldId="264"/>
            <ac:spMk id="2" creationId="{50164F30-1AF2-473B-1FB2-6A0A5B6479B8}"/>
          </ac:spMkLst>
        </pc:spChg>
        <pc:spChg chg="del">
          <ac:chgData name="Vijaya Kumar" userId="d7251d8b27eba30e" providerId="LiveId" clId="{6E37170C-8EB2-4256-A1A6-EECCCF0D9523}" dt="2025-06-02T14:11:07.962" v="217" actId="478"/>
          <ac:spMkLst>
            <pc:docMk/>
            <pc:sldMk cId="1093312782" sldId="264"/>
            <ac:spMk id="3" creationId="{ADAAF614-6854-697A-0EB0-ED95D1E995BD}"/>
          </ac:spMkLst>
        </pc:spChg>
        <pc:spChg chg="add mod">
          <ac:chgData name="Vijaya Kumar" userId="d7251d8b27eba30e" providerId="LiveId" clId="{6E37170C-8EB2-4256-A1A6-EECCCF0D9523}" dt="2025-06-02T14:14:13.786" v="238" actId="20577"/>
          <ac:spMkLst>
            <pc:docMk/>
            <pc:sldMk cId="1093312782" sldId="264"/>
            <ac:spMk id="6" creationId="{30F86251-D4A8-448E-85AD-4DC9DDE2026A}"/>
          </ac:spMkLst>
        </pc:spChg>
        <pc:spChg chg="add del mod">
          <ac:chgData name="Vijaya Kumar" userId="d7251d8b27eba30e" providerId="LiveId" clId="{6E37170C-8EB2-4256-A1A6-EECCCF0D9523}" dt="2025-06-02T14:14:17.302" v="240"/>
          <ac:spMkLst>
            <pc:docMk/>
            <pc:sldMk cId="1093312782" sldId="264"/>
            <ac:spMk id="7" creationId="{9425CD79-EFC1-0FA1-B65E-95394D736FE1}"/>
          </ac:spMkLst>
        </pc:spChg>
        <pc:picChg chg="add mod">
          <ac:chgData name="Vijaya Kumar" userId="d7251d8b27eba30e" providerId="LiveId" clId="{6E37170C-8EB2-4256-A1A6-EECCCF0D9523}" dt="2025-06-02T14:13:40.159" v="227" actId="14100"/>
          <ac:picMkLst>
            <pc:docMk/>
            <pc:sldMk cId="1093312782" sldId="264"/>
            <ac:picMk id="5" creationId="{B495C645-4A9F-2486-6758-2DC79F6F004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A8FA6-728F-473A-8CF2-44322FA9E447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2668B2-0771-438E-AA10-4ABD663A20C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57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668B2-0771-438E-AA10-4ABD663A20CB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850048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2668B2-0771-438E-AA10-4ABD663A20CB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44495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F2D-245A-4098-A354-1A37EDE9E81D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070-08B3-441A-9C1A-D4F50114F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767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F2D-245A-4098-A354-1A37EDE9E81D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070-08B3-441A-9C1A-D4F50114F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35673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F2D-245A-4098-A354-1A37EDE9E81D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070-08B3-441A-9C1A-D4F50114F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572474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F2D-245A-4098-A354-1A37EDE9E81D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070-08B3-441A-9C1A-D4F50114F063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09700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F2D-245A-4098-A354-1A37EDE9E81D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070-08B3-441A-9C1A-D4F50114F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2575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F2D-245A-4098-A354-1A37EDE9E81D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070-08B3-441A-9C1A-D4F50114F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3048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F2D-245A-4098-A354-1A37EDE9E81D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070-08B3-441A-9C1A-D4F50114F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227492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F2D-245A-4098-A354-1A37EDE9E81D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070-08B3-441A-9C1A-D4F50114F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181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F2D-245A-4098-A354-1A37EDE9E81D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070-08B3-441A-9C1A-D4F50114F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57138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F2D-245A-4098-A354-1A37EDE9E81D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070-08B3-441A-9C1A-D4F50114F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50784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F2D-245A-4098-A354-1A37EDE9E81D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070-08B3-441A-9C1A-D4F50114F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1597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F2D-245A-4098-A354-1A37EDE9E81D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070-08B3-441A-9C1A-D4F50114F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4958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F2D-245A-4098-A354-1A37EDE9E81D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070-08B3-441A-9C1A-D4F50114F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5246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F2D-245A-4098-A354-1A37EDE9E81D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070-08B3-441A-9C1A-D4F50114F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1337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F2D-245A-4098-A354-1A37EDE9E81D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070-08B3-441A-9C1A-D4F50114F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9301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F2D-245A-4098-A354-1A37EDE9E81D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070-08B3-441A-9C1A-D4F50114F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20163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9F2D-245A-4098-A354-1A37EDE9E81D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
              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FE6070-08B3-441A-9C1A-D4F50114F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214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D9E9F2D-245A-4098-A354-1A37EDE9E81D}" type="datetimeFigureOut">
              <a:rPr lang="en-IN" smtClean="0"/>
              <a:t>02-06-2025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FE6070-08B3-441A-9C1A-D4F50114F0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47361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94" r:id="rId1"/>
    <p:sldLayoutId id="2147484195" r:id="rId2"/>
    <p:sldLayoutId id="2147484196" r:id="rId3"/>
    <p:sldLayoutId id="2147484197" r:id="rId4"/>
    <p:sldLayoutId id="2147484198" r:id="rId5"/>
    <p:sldLayoutId id="2147484199" r:id="rId6"/>
    <p:sldLayoutId id="2147484200" r:id="rId7"/>
    <p:sldLayoutId id="2147484201" r:id="rId8"/>
    <p:sldLayoutId id="2147484202" r:id="rId9"/>
    <p:sldLayoutId id="2147484203" r:id="rId10"/>
    <p:sldLayoutId id="2147484204" r:id="rId11"/>
    <p:sldLayoutId id="2147484205" r:id="rId12"/>
    <p:sldLayoutId id="2147484206" r:id="rId13"/>
    <p:sldLayoutId id="2147484207" r:id="rId14"/>
    <p:sldLayoutId id="2147484208" r:id="rId15"/>
    <p:sldLayoutId id="2147484209" r:id="rId16"/>
    <p:sldLayoutId id="2147484210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C3322325-08B7-7440-490E-051740A1C77F}"/>
              </a:ext>
            </a:extLst>
          </p:cNvPr>
          <p:cNvSpPr txBox="1"/>
          <p:nvPr/>
        </p:nvSpPr>
        <p:spPr>
          <a:xfrm>
            <a:off x="2187018" y="2064469"/>
            <a:ext cx="767341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800" dirty="0">
                <a:latin typeface="Gill Sans MT" panose="020B0502020104020203" pitchFamily="34" charset="0"/>
              </a:rPr>
              <a:t>RETAIL STORE’S</a:t>
            </a:r>
          </a:p>
          <a:p>
            <a:pPr algn="ctr"/>
            <a:r>
              <a:rPr lang="en-IN" sz="4800" dirty="0">
                <a:latin typeface="Gill Sans MT" panose="020B0502020104020203" pitchFamily="34" charset="0"/>
              </a:rPr>
              <a:t>ANALYTICS</a:t>
            </a:r>
          </a:p>
          <a:p>
            <a:pPr algn="ctr"/>
            <a:r>
              <a:rPr lang="en-IN" sz="4800" dirty="0">
                <a:latin typeface="Gill Sans MT" panose="020B0502020104020203" pitchFamily="34" charset="0"/>
              </a:rPr>
              <a:t>2022(JAN) – 2024(JAN) </a:t>
            </a:r>
          </a:p>
        </p:txBody>
      </p:sp>
      <p:sp>
        <p:nvSpPr>
          <p:cNvPr id="10" name="Arrow: Up 9">
            <a:extLst>
              <a:ext uri="{FF2B5EF4-FFF2-40B4-BE49-F238E27FC236}">
                <a16:creationId xmlns:a16="http://schemas.microsoft.com/office/drawing/2014/main" id="{5F1A06A9-0031-C2B4-0758-8A379DB1EA69}"/>
              </a:ext>
            </a:extLst>
          </p:cNvPr>
          <p:cNvSpPr/>
          <p:nvPr/>
        </p:nvSpPr>
        <p:spPr>
          <a:xfrm>
            <a:off x="9247694" y="3364124"/>
            <a:ext cx="499621" cy="863175"/>
          </a:xfrm>
          <a:prstGeom prst="upArrow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Arrow: Up 10">
            <a:extLst>
              <a:ext uri="{FF2B5EF4-FFF2-40B4-BE49-F238E27FC236}">
                <a16:creationId xmlns:a16="http://schemas.microsoft.com/office/drawing/2014/main" id="{43C20BC9-A345-A632-7012-B2799DAD1DEF}"/>
              </a:ext>
            </a:extLst>
          </p:cNvPr>
          <p:cNvSpPr/>
          <p:nvPr/>
        </p:nvSpPr>
        <p:spPr>
          <a:xfrm>
            <a:off x="9755171" y="2196445"/>
            <a:ext cx="499621" cy="2030855"/>
          </a:xfrm>
          <a:prstGeom prst="upArrow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Arrow: Up 11">
            <a:extLst>
              <a:ext uri="{FF2B5EF4-FFF2-40B4-BE49-F238E27FC236}">
                <a16:creationId xmlns:a16="http://schemas.microsoft.com/office/drawing/2014/main" id="{610D55E1-2F32-4D75-ED9C-BC199E6492CC}"/>
              </a:ext>
            </a:extLst>
          </p:cNvPr>
          <p:cNvSpPr/>
          <p:nvPr/>
        </p:nvSpPr>
        <p:spPr>
          <a:xfrm>
            <a:off x="10254792" y="2705493"/>
            <a:ext cx="499621" cy="1521806"/>
          </a:xfrm>
          <a:prstGeom prst="upArrow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 descr="A large store with many shelves&#10;&#10;AI-generated content may be incorrect.">
            <a:extLst>
              <a:ext uri="{FF2B5EF4-FFF2-40B4-BE49-F238E27FC236}">
                <a16:creationId xmlns:a16="http://schemas.microsoft.com/office/drawing/2014/main" id="{C8325796-179F-A9B0-9FEA-7D5FE123BFC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9129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&#10;&#10;AI-generated content may be incorrect.">
            <a:extLst>
              <a:ext uri="{FF2B5EF4-FFF2-40B4-BE49-F238E27FC236}">
                <a16:creationId xmlns:a16="http://schemas.microsoft.com/office/drawing/2014/main" id="{3466DA51-E1EE-EB8D-BE5E-227C7A63903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911" y="131977"/>
            <a:ext cx="9094035" cy="504425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E412207-146D-880B-70FE-090CBB3C4DE7}"/>
              </a:ext>
            </a:extLst>
          </p:cNvPr>
          <p:cNvSpPr txBox="1"/>
          <p:nvPr/>
        </p:nvSpPr>
        <p:spPr>
          <a:xfrm>
            <a:off x="1319752" y="5250730"/>
            <a:ext cx="909403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INSIGHTS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ptos" panose="020B0004020202020204" pitchFamily="34" charset="0"/>
              </a:rPr>
              <a:t>Groceries</a:t>
            </a:r>
            <a:r>
              <a:rPr lang="en-US" sz="1600" dirty="0">
                <a:latin typeface="Aptos" panose="020B0004020202020204" pitchFamily="34" charset="0"/>
              </a:rPr>
              <a:t> are the top-selling category, forming nearly half of total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latin typeface="Aptos" panose="020B0004020202020204" pitchFamily="34" charset="0"/>
              </a:rPr>
              <a:t>North region</a:t>
            </a:r>
            <a:r>
              <a:rPr lang="en-US" sz="1600" dirty="0">
                <a:latin typeface="Aptos" panose="020B0004020202020204" pitchFamily="34" charset="0"/>
              </a:rPr>
              <a:t> leads revenue-wise and can serve as a benchmark.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There’s a </a:t>
            </a:r>
            <a:r>
              <a:rPr lang="en-US" sz="1600" b="1" dirty="0">
                <a:latin typeface="Aptos" panose="020B0004020202020204" pitchFamily="34" charset="0"/>
              </a:rPr>
              <a:t>concerning decline in revenue in 2024</a:t>
            </a:r>
            <a:r>
              <a:rPr lang="en-US" sz="1600" dirty="0">
                <a:latin typeface="Aptos" panose="020B0004020202020204" pitchFamily="34" charset="0"/>
              </a:rPr>
              <a:t>, despite strong prior years.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ptos" panose="020B0004020202020204" pitchFamily="34" charset="0"/>
              </a:rPr>
              <a:t>Discounts given are moderate compared to revenue (approx. 9.4%).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438343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graph">
            <a:extLst>
              <a:ext uri="{FF2B5EF4-FFF2-40B4-BE49-F238E27FC236}">
                <a16:creationId xmlns:a16="http://schemas.microsoft.com/office/drawing/2014/main" id="{D2CB3609-6EB5-1D37-1238-0663BF9BF8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3422" y="0"/>
            <a:ext cx="9382367" cy="530806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221D1BC-9058-4692-D59B-9D4D17981244}"/>
              </a:ext>
            </a:extLst>
          </p:cNvPr>
          <p:cNvSpPr txBox="1"/>
          <p:nvPr/>
        </p:nvSpPr>
        <p:spPr>
          <a:xfrm flipH="1">
            <a:off x="968264" y="5374055"/>
            <a:ext cx="9297525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NonPromo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strategies outperform Promo across all dimensions (category, region, and discount group).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Smaller discounts (0–10%) offer the best revenue-to-discount ratio.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North region and Groceries category are key contributors and should be focal points for sales optimization.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Deep discounts (21–30%) yield poor ROI and should be reconsidered.</a:t>
            </a:r>
          </a:p>
          <a:p>
            <a:endParaRPr lang="en-IN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1139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aph of different colored lines">
            <a:extLst>
              <a:ext uri="{FF2B5EF4-FFF2-40B4-BE49-F238E27FC236}">
                <a16:creationId xmlns:a16="http://schemas.microsoft.com/office/drawing/2014/main" id="{425A4CBF-127E-724E-AFF8-4590D2EEC7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05"/>
            <a:ext cx="8766927" cy="66081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C2BD4AA-CD1F-E0C0-2938-EFD1B5F84D5C}"/>
              </a:ext>
            </a:extLst>
          </p:cNvPr>
          <p:cNvSpPr txBox="1"/>
          <p:nvPr/>
        </p:nvSpPr>
        <p:spPr>
          <a:xfrm>
            <a:off x="8766927" y="1414021"/>
            <a:ext cx="3280529" cy="56938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Inventory Optimization Needed in the North &amp; West: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North has surplus inventory; optimize based on demand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West shows signs of excess inventory without matching demand — reduce or redistribute.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Forecasting Opportunities: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Demand and Units Sold tracking closely implies forecasting models are effective.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Use East and South as models for tighter inventory control in other regions.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February Dip Across Regions: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Anticipate seasonal dips early to avoid overstocking and adjust procurement schedules accordingly.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December Uptick: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badi" panose="020B0604020104020204" pitchFamily="34" charset="0"/>
              </a:rPr>
              <a:t>All regions show a slight year-end rise in demand and inventory — likely holiday impact. Plan accordingly.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badi" panose="020B0604020104020204" pitchFamily="34" charset="0"/>
            </a:endParaRPr>
          </a:p>
          <a:p>
            <a:endParaRPr lang="en-IN" sz="1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2677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">
            <a:extLst>
              <a:ext uri="{FF2B5EF4-FFF2-40B4-BE49-F238E27FC236}">
                <a16:creationId xmlns:a16="http://schemas.microsoft.com/office/drawing/2014/main" id="{1C0B213B-DD55-4134-2F06-F7A4755B60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0746" y="275734"/>
            <a:ext cx="11094035" cy="6306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65695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079C993-CB9F-5330-8EBA-09B94147F98F}"/>
              </a:ext>
            </a:extLst>
          </p:cNvPr>
          <p:cNvSpPr txBox="1"/>
          <p:nvPr/>
        </p:nvSpPr>
        <p:spPr>
          <a:xfrm>
            <a:off x="1084082" y="3116110"/>
            <a:ext cx="8993171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050" b="1" dirty="0"/>
              <a:t>Category-wise Impact of Epidemic on Sales    </a:t>
            </a:r>
          </a:p>
          <a:p>
            <a:pPr>
              <a:buNone/>
            </a:pPr>
            <a:endParaRPr lang="en-US" sz="1050" b="1" dirty="0"/>
          </a:p>
          <a:p>
            <a:pPr>
              <a:buNone/>
            </a:pPr>
            <a:r>
              <a:rPr lang="en-US" sz="1050" b="1" dirty="0"/>
              <a:t>Insights: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Groceries</a:t>
            </a:r>
            <a:r>
              <a:rPr lang="en-US" sz="1050" dirty="0"/>
              <a:t> dominate total sales across both periods, but especially during </a:t>
            </a:r>
            <a:r>
              <a:rPr lang="en-US" sz="1050" b="1" dirty="0"/>
              <a:t>non-epidemic</a:t>
            </a:r>
            <a:r>
              <a:rPr lang="en-US" sz="1050" dirty="0"/>
              <a:t> times (90% share).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Electronics</a:t>
            </a:r>
            <a:r>
              <a:rPr lang="en-US" sz="1050" dirty="0"/>
              <a:t> and </a:t>
            </a:r>
            <a:r>
              <a:rPr lang="en-US" sz="1050" b="1" dirty="0"/>
              <a:t>Toys</a:t>
            </a:r>
            <a:r>
              <a:rPr lang="en-US" sz="1050" dirty="0"/>
              <a:t> showed relatively </a:t>
            </a:r>
            <a:r>
              <a:rPr lang="en-US" sz="1050" b="1" dirty="0"/>
              <a:t>resilient demand during epidemics</a:t>
            </a:r>
            <a:r>
              <a:rPr lang="en-US" sz="1050" dirty="0"/>
              <a:t> compared to categories like Clothing.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Furniture</a:t>
            </a:r>
            <a:r>
              <a:rPr lang="en-US" sz="1050" dirty="0"/>
              <a:t> and </a:t>
            </a:r>
            <a:r>
              <a:rPr lang="en-US" sz="1050" b="1" dirty="0"/>
              <a:t>Toys</a:t>
            </a:r>
            <a:r>
              <a:rPr lang="en-US" sz="1050" dirty="0"/>
              <a:t> maintained similar proportions in both conditions — possibly considered essential or home-focused during lockdown-like conditions.</a:t>
            </a:r>
          </a:p>
          <a:p>
            <a:endParaRPr lang="en-IN" sz="1050" dirty="0"/>
          </a:p>
          <a:p>
            <a:pPr>
              <a:buNone/>
            </a:pPr>
            <a:r>
              <a:rPr lang="en-IN" sz="1050" b="1" dirty="0"/>
              <a:t>Monthly Sales During Epidemic vs. Non-Epidemic Periods</a:t>
            </a:r>
          </a:p>
          <a:p>
            <a:pPr>
              <a:buNone/>
            </a:pPr>
            <a:r>
              <a:rPr lang="en-IN" sz="1050" b="1" dirty="0"/>
              <a:t>Chart: Sales During Epidemic and Non-Epidemic (2022–2024)</a:t>
            </a:r>
            <a:endParaRPr lang="en-IN" sz="1050" dirty="0"/>
          </a:p>
          <a:p>
            <a:pPr>
              <a:buNone/>
            </a:pPr>
            <a:endParaRPr lang="en-IN" sz="1050" b="1" dirty="0"/>
          </a:p>
          <a:p>
            <a:pPr>
              <a:buNone/>
            </a:pPr>
            <a:r>
              <a:rPr lang="en-US" sz="1050" b="1" dirty="0"/>
              <a:t>📌 1. Epidemic Impact is Uneven by Category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Essential categories</a:t>
            </a:r>
            <a:r>
              <a:rPr lang="en-US" sz="1050" dirty="0"/>
              <a:t> (like Groceries) maintain high sales even during epidemics.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b="1" dirty="0"/>
              <a:t>Non-essential/discretionary categories</a:t>
            </a:r>
            <a:r>
              <a:rPr lang="en-US" sz="1050" dirty="0"/>
              <a:t> (Clothing) experience sharper drops.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050" dirty="0"/>
          </a:p>
          <a:p>
            <a:pPr>
              <a:buNone/>
            </a:pPr>
            <a:r>
              <a:rPr lang="en-US" sz="1050" b="1" dirty="0"/>
              <a:t>📌 2. Epidemic Months Create Sharp Drops in Sales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dirty="0"/>
              <a:t>On average, </a:t>
            </a:r>
            <a:r>
              <a:rPr lang="en-US" sz="1050" b="1" dirty="0"/>
              <a:t>epidemic periods reduce total monthly sales by ~30–60%</a:t>
            </a:r>
            <a:r>
              <a:rPr lang="en-US" sz="105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dirty="0"/>
              <a:t>Epidemic impact was </a:t>
            </a:r>
            <a:r>
              <a:rPr lang="en-US" sz="1050" b="1" dirty="0"/>
              <a:t>most severe in early 2022 and early 2023</a:t>
            </a:r>
            <a:r>
              <a:rPr lang="en-US" sz="1050" dirty="0"/>
              <a:t>, less impactful in late 2023.</a:t>
            </a:r>
          </a:p>
          <a:p>
            <a:pPr>
              <a:buNone/>
            </a:pPr>
            <a:endParaRPr lang="en-US" sz="1050" b="1" dirty="0"/>
          </a:p>
          <a:p>
            <a:pPr>
              <a:buNone/>
            </a:pPr>
            <a:r>
              <a:rPr lang="en-US" sz="1050" b="1" dirty="0"/>
              <a:t>📌 3. Resilience Opportunities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dirty="0"/>
              <a:t>Electronics and Furniture had </a:t>
            </a:r>
            <a:r>
              <a:rPr lang="en-US" sz="1050" b="1" dirty="0"/>
              <a:t>relatively stable demand</a:t>
            </a:r>
            <a:r>
              <a:rPr lang="en-US" sz="1050" dirty="0"/>
              <a:t>, showing potential for </a:t>
            </a:r>
            <a:r>
              <a:rPr lang="en-US" sz="1050" b="1" dirty="0"/>
              <a:t>e-commerce adaptation</a:t>
            </a:r>
            <a:r>
              <a:rPr lang="en-US" sz="1050" dirty="0"/>
              <a:t> during crises.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050" dirty="0"/>
              <a:t>Planning for </a:t>
            </a:r>
            <a:r>
              <a:rPr lang="en-US" sz="1050" b="1" dirty="0"/>
              <a:t>inventory resilience</a:t>
            </a:r>
            <a:r>
              <a:rPr lang="en-US" sz="1050" dirty="0"/>
              <a:t> in Groceries and Electronics is key for epidemic preparedness.</a:t>
            </a:r>
          </a:p>
          <a:p>
            <a:pPr lvl="1"/>
            <a:endParaRPr lang="en-IN" sz="1050" dirty="0"/>
          </a:p>
          <a:p>
            <a:endParaRPr lang="en-IN" sz="1050" dirty="0"/>
          </a:p>
        </p:txBody>
      </p:sp>
      <p:pic>
        <p:nvPicPr>
          <p:cNvPr id="6" name="Picture 5" descr="A screenshot of a graph&#10;&#10;AI-generated content may be incorrect.">
            <a:extLst>
              <a:ext uri="{FF2B5EF4-FFF2-40B4-BE49-F238E27FC236}">
                <a16:creationId xmlns:a16="http://schemas.microsoft.com/office/drawing/2014/main" id="{F2CA85AB-C8C8-20F8-2276-370B03ABF6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272" y="110685"/>
            <a:ext cx="9492790" cy="3005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02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">
            <a:extLst>
              <a:ext uri="{FF2B5EF4-FFF2-40B4-BE49-F238E27FC236}">
                <a16:creationId xmlns:a16="http://schemas.microsoft.com/office/drawing/2014/main" id="{25F2070D-0FF7-5F91-0AB1-6F5B72AFA6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524" y="0"/>
            <a:ext cx="9310531" cy="529786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1E8DEA8-5F12-5867-4BC3-37F4A8C76E31}"/>
              </a:ext>
            </a:extLst>
          </p:cNvPr>
          <p:cNvSpPr txBox="1"/>
          <p:nvPr/>
        </p:nvSpPr>
        <p:spPr>
          <a:xfrm>
            <a:off x="1168924" y="5495827"/>
            <a:ext cx="904973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/>
              <a:t>Insights: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Clothing, Electronics, Groceries, and Toys are overpriced</a:t>
            </a:r>
            <a:r>
              <a:rPr lang="en-US" sz="1200" dirty="0"/>
              <a:t> compared to competitors, potentially affecting demand.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Toys</a:t>
            </a:r>
            <a:r>
              <a:rPr lang="en-US" sz="1200" dirty="0"/>
              <a:t> have the </a:t>
            </a:r>
            <a:r>
              <a:rPr lang="en-US" sz="1200" b="1" dirty="0"/>
              <a:t>lowest inventory and activity</a:t>
            </a:r>
            <a:r>
              <a:rPr lang="en-US" sz="1200" dirty="0"/>
              <a:t> overall — signaling either low demand or intentional supply constraints.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 dirty="0"/>
              <a:t>Reassess pricing strategies</a:t>
            </a:r>
            <a:r>
              <a:rPr lang="en-US" sz="1200" dirty="0"/>
              <a:t> for Clothing, Electronics, and Groceries where you're priced higher than competitors.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20686405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graph">
            <a:extLst>
              <a:ext uri="{FF2B5EF4-FFF2-40B4-BE49-F238E27FC236}">
                <a16:creationId xmlns:a16="http://schemas.microsoft.com/office/drawing/2014/main" id="{3248F2CF-DE12-F115-8BFF-25E2D5599B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14" y="110766"/>
            <a:ext cx="8578392" cy="66364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DBF725-E52F-2E0C-3679-112167577322}"/>
              </a:ext>
            </a:extLst>
          </p:cNvPr>
          <p:cNvSpPr txBox="1"/>
          <p:nvPr/>
        </p:nvSpPr>
        <p:spPr>
          <a:xfrm>
            <a:off x="8729221" y="366623"/>
            <a:ext cx="3387365" cy="61247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sz="1400" b="1" dirty="0">
                <a:latin typeface="Abadi" panose="020B0604020104020204" pitchFamily="34" charset="0"/>
              </a:rPr>
              <a:t>Strategic Recommendations by Region</a:t>
            </a:r>
          </a:p>
          <a:p>
            <a:pPr>
              <a:buNone/>
            </a:pPr>
            <a:endParaRPr lang="en-US" sz="1400" b="1" dirty="0">
              <a:latin typeface="Abadi" panose="020B0604020104020204" pitchFamily="34" charset="0"/>
            </a:endParaRPr>
          </a:p>
          <a:p>
            <a:pPr>
              <a:buNone/>
            </a:pPr>
            <a:r>
              <a:rPr lang="en-US" sz="1400" b="1" dirty="0">
                <a:latin typeface="Abadi" panose="020B0604020104020204" pitchFamily="34" charset="0"/>
              </a:rPr>
              <a:t>📦 Inventory Optimization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badi" panose="020B0604020104020204" pitchFamily="34" charset="0"/>
              </a:rPr>
              <a:t>North</a:t>
            </a:r>
            <a:r>
              <a:rPr lang="en-US" sz="1400" dirty="0">
                <a:latin typeface="Abadi" panose="020B0604020104020204" pitchFamily="34" charset="0"/>
              </a:rPr>
              <a:t>: Drastically </a:t>
            </a:r>
            <a:r>
              <a:rPr lang="en-US" sz="1400" b="1" dirty="0">
                <a:latin typeface="Abadi" panose="020B0604020104020204" pitchFamily="34" charset="0"/>
              </a:rPr>
              <a:t>reduce excess inventory</a:t>
            </a:r>
            <a:r>
              <a:rPr lang="en-US" sz="1400" dirty="0">
                <a:latin typeface="Abadi" panose="020B0604020104020204" pitchFamily="34" charset="0"/>
              </a:rPr>
              <a:t>, particularly for </a:t>
            </a:r>
            <a:r>
              <a:rPr lang="en-US" sz="1400" b="1" dirty="0">
                <a:latin typeface="Abadi" panose="020B0604020104020204" pitchFamily="34" charset="0"/>
              </a:rPr>
              <a:t>Furniture</a:t>
            </a:r>
            <a:r>
              <a:rPr lang="en-US" sz="1400" dirty="0">
                <a:latin typeface="Abadi" panose="020B0604020104020204" pitchFamily="34" charset="0"/>
              </a:rPr>
              <a:t> and </a:t>
            </a:r>
            <a:r>
              <a:rPr lang="en-US" sz="1400" b="1" dirty="0">
                <a:latin typeface="Abadi" panose="020B0604020104020204" pitchFamily="34" charset="0"/>
              </a:rPr>
              <a:t>Electronics</a:t>
            </a:r>
            <a:r>
              <a:rPr lang="en-US" sz="1400" dirty="0">
                <a:latin typeface="Abadi" panose="020B0604020104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badi" panose="020B0604020104020204" pitchFamily="34" charset="0"/>
              </a:rPr>
              <a:t>West</a:t>
            </a:r>
            <a:r>
              <a:rPr lang="en-US" sz="1400" dirty="0">
                <a:latin typeface="Abadi" panose="020B0604020104020204" pitchFamily="34" charset="0"/>
              </a:rPr>
              <a:t>: Similar actions needed, especially since revenue is low despite high stock.</a:t>
            </a:r>
          </a:p>
          <a:p>
            <a:endParaRPr lang="en-US" sz="1400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badi" panose="020B0604020104020204" pitchFamily="34" charset="0"/>
              </a:rPr>
              <a:t>South and East</a:t>
            </a:r>
            <a:r>
              <a:rPr lang="en-US" sz="1400" dirty="0">
                <a:latin typeface="Abadi" panose="020B0604020104020204" pitchFamily="34" charset="0"/>
              </a:rPr>
              <a:t>: Reasonable balance — can serve as benchmarks for demand forecasting.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Abadi" panose="020B0604020104020204" pitchFamily="34" charset="0"/>
            </a:endParaRPr>
          </a:p>
          <a:p>
            <a:pPr>
              <a:buNone/>
            </a:pPr>
            <a:r>
              <a:rPr lang="en-US" sz="1400" b="1" dirty="0">
                <a:latin typeface="Abadi" panose="020B0604020104020204" pitchFamily="34" charset="0"/>
              </a:rPr>
              <a:t>💰 Revenue Opportunity Regions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badi" panose="020B0604020104020204" pitchFamily="34" charset="0"/>
              </a:rPr>
              <a:t>Clothing</a:t>
            </a:r>
            <a:r>
              <a:rPr lang="en-US" sz="1400" dirty="0">
                <a:latin typeface="Abadi" panose="020B0604020104020204" pitchFamily="34" charset="0"/>
              </a:rPr>
              <a:t>: Focus on expanding in </a:t>
            </a:r>
            <a:r>
              <a:rPr lang="en-US" sz="1400" b="1" dirty="0">
                <a:latin typeface="Abadi" panose="020B0604020104020204" pitchFamily="34" charset="0"/>
              </a:rPr>
              <a:t>East</a:t>
            </a:r>
            <a:r>
              <a:rPr lang="en-US" sz="1400" dirty="0">
                <a:latin typeface="Abadi" panose="020B0604020104020204" pitchFamily="34" charset="0"/>
              </a:rPr>
              <a:t>, where revenue lags.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badi" panose="020B0604020104020204" pitchFamily="34" charset="0"/>
              </a:rPr>
              <a:t>Electronics</a:t>
            </a:r>
            <a:r>
              <a:rPr lang="en-US" sz="1400" dirty="0">
                <a:latin typeface="Abadi" panose="020B0604020104020204" pitchFamily="34" charset="0"/>
              </a:rPr>
              <a:t>: Reassess or scale back in </a:t>
            </a:r>
            <a:r>
              <a:rPr lang="en-US" sz="1400" b="1" dirty="0">
                <a:latin typeface="Abadi" panose="020B0604020104020204" pitchFamily="34" charset="0"/>
              </a:rPr>
              <a:t>West</a:t>
            </a:r>
            <a:r>
              <a:rPr lang="en-US" sz="1400" dirty="0">
                <a:latin typeface="Abadi" panose="020B0604020104020204" pitchFamily="34" charset="0"/>
              </a:rPr>
              <a:t>, increase push in </a:t>
            </a:r>
            <a:r>
              <a:rPr lang="en-US" sz="1400" b="1" dirty="0">
                <a:latin typeface="Abadi" panose="020B0604020104020204" pitchFamily="34" charset="0"/>
              </a:rPr>
              <a:t>East/North</a:t>
            </a:r>
            <a:r>
              <a:rPr lang="en-US" sz="1400" dirty="0">
                <a:latin typeface="Abadi" panose="020B0604020104020204" pitchFamily="34" charset="0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sz="1400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badi" panose="020B0604020104020204" pitchFamily="34" charset="0"/>
              </a:rPr>
              <a:t>Furniture</a:t>
            </a:r>
            <a:r>
              <a:rPr lang="en-US" sz="1400" dirty="0">
                <a:latin typeface="Abadi" panose="020B0604020104020204" pitchFamily="34" charset="0"/>
              </a:rPr>
              <a:t>: Scale up presence in </a:t>
            </a:r>
            <a:r>
              <a:rPr lang="en-US" sz="1400" b="1" dirty="0">
                <a:latin typeface="Abadi" panose="020B0604020104020204" pitchFamily="34" charset="0"/>
              </a:rPr>
              <a:t>East/South</a:t>
            </a:r>
            <a:r>
              <a:rPr lang="en-US" sz="1400" dirty="0">
                <a:latin typeface="Abadi" panose="020B0604020104020204" pitchFamily="34" charset="0"/>
              </a:rPr>
              <a:t>, already strong in </a:t>
            </a:r>
            <a:r>
              <a:rPr lang="en-US" sz="1400" b="1" dirty="0">
                <a:latin typeface="Abadi" panose="020B0604020104020204" pitchFamily="34" charset="0"/>
              </a:rPr>
              <a:t>North/West</a:t>
            </a:r>
            <a:r>
              <a:rPr lang="en-US" sz="1400" dirty="0">
                <a:latin typeface="Abadi" panose="020B0604020104020204" pitchFamily="34" charset="0"/>
              </a:rPr>
              <a:t>.</a:t>
            </a:r>
          </a:p>
          <a:p>
            <a:endParaRPr lang="en-US" sz="1400" dirty="0">
              <a:latin typeface="Abadi" panose="020B0604020104020204" pitchFamily="34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400" b="1" dirty="0">
                <a:latin typeface="Abadi" panose="020B0604020104020204" pitchFamily="34" charset="0"/>
              </a:rPr>
              <a:t>Groceries</a:t>
            </a:r>
            <a:r>
              <a:rPr lang="en-US" sz="1400" dirty="0">
                <a:latin typeface="Abadi" panose="020B0604020104020204" pitchFamily="34" charset="0"/>
              </a:rPr>
              <a:t>: Prioritize </a:t>
            </a:r>
            <a:r>
              <a:rPr lang="en-US" sz="1400" b="1" dirty="0">
                <a:latin typeface="Abadi" panose="020B0604020104020204" pitchFamily="34" charset="0"/>
              </a:rPr>
              <a:t>North</a:t>
            </a:r>
            <a:r>
              <a:rPr lang="en-US" sz="1400" dirty="0">
                <a:latin typeface="Abadi" panose="020B0604020104020204" pitchFamily="34" charset="0"/>
              </a:rPr>
              <a:t> for marketing and logistics — it’s a major revenue contributor.</a:t>
            </a:r>
          </a:p>
          <a:p>
            <a:endParaRPr lang="en-IN" sz="1400" dirty="0">
              <a:latin typeface="Abadi" panose="020B06040201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44488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graph">
            <a:extLst>
              <a:ext uri="{FF2B5EF4-FFF2-40B4-BE49-F238E27FC236}">
                <a16:creationId xmlns:a16="http://schemas.microsoft.com/office/drawing/2014/main" id="{B495C645-4A9F-2486-6758-2DC79F6F00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92" y="101601"/>
            <a:ext cx="8243559" cy="667173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0F86251-D4A8-448E-85AD-4DC9DDE2026A}"/>
              </a:ext>
            </a:extLst>
          </p:cNvPr>
          <p:cNvSpPr txBox="1"/>
          <p:nvPr/>
        </p:nvSpPr>
        <p:spPr>
          <a:xfrm>
            <a:off x="8534401" y="982133"/>
            <a:ext cx="3081866" cy="504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Sales Dropped Sharply in 2024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product categories and regions saw a big fall in units sold—likely due to an epidemic or major disruption.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Groceries Lead the Market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Groceries had the highest sales, especially in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making it the top-selling category overall.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 Region Performs Best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region consistently had the highest sales across all product categories in 2022 and 2023.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Electronics and Furniture Struggle in Some Areas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Electronics sold the least in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Furniture sales were low in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South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showing regional weaknesses.</a:t>
            </a:r>
          </a:p>
          <a:p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1093312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132</TotalTime>
  <Words>684</Words>
  <Application>Microsoft Office PowerPoint</Application>
  <PresentationFormat>Widescreen</PresentationFormat>
  <Paragraphs>77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Abadi</vt:lpstr>
      <vt:lpstr>Aptos</vt:lpstr>
      <vt:lpstr>Arial</vt:lpstr>
      <vt:lpstr>Century Gothic</vt:lpstr>
      <vt:lpstr>Gill Sans MT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Vijaya Kumar</dc:creator>
  <cp:lastModifiedBy>Vijaya Kumar</cp:lastModifiedBy>
  <cp:revision>1</cp:revision>
  <dcterms:created xsi:type="dcterms:W3CDTF">2025-06-02T12:29:13Z</dcterms:created>
  <dcterms:modified xsi:type="dcterms:W3CDTF">2025-06-02T14:41:38Z</dcterms:modified>
</cp:coreProperties>
</file>