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5"/>
  </p:notesMasterIdLst>
  <p:sldIdLst>
    <p:sldId id="263" r:id="rId2"/>
    <p:sldId id="274" r:id="rId3"/>
    <p:sldId id="265" r:id="rId4"/>
  </p:sldIdLst>
  <p:sldSz cx="9144000" cy="5143500" type="screen16x9"/>
  <p:notesSz cx="6858000" cy="9144000"/>
  <p:defaultTextStyle>
    <a:defPPr>
      <a:defRPr lang="en-US"/>
    </a:defPPr>
    <a:lvl1pPr marL="0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1031" autoAdjust="0"/>
  </p:normalViewPr>
  <p:slideViewPr>
    <p:cSldViewPr snapToGrid="0">
      <p:cViewPr varScale="1">
        <p:scale>
          <a:sx n="91" d="100"/>
          <a:sy n="91" d="100"/>
        </p:scale>
        <p:origin x="405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8494A-F61C-4DF0-9D4E-F61859EA1AD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129E-DD0A-49D4-9541-ABF8086B9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59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0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6857" y="977187"/>
            <a:ext cx="6875456" cy="1234727"/>
          </a:xfrm>
        </p:spPr>
        <p:txBody>
          <a:bodyPr anchor="b">
            <a:noAutofit/>
          </a:bodyPr>
          <a:lstStyle>
            <a:lvl1pPr algn="l">
              <a:defRPr sz="3000">
                <a:solidFill>
                  <a:schemeClr val="accent1">
                    <a:lumMod val="75000"/>
                  </a:schemeClr>
                </a:solidFill>
                <a:latin typeface="+mj-lt"/>
                <a:cs typeface="Arial"/>
              </a:defRPr>
            </a:lvl1pPr>
          </a:lstStyle>
          <a:p>
            <a:r>
              <a:rPr lang="es-ES" dirty="0" smtClean="0"/>
              <a:t>IEEE CEDA </a:t>
            </a:r>
            <a:br>
              <a:rPr lang="es-ES" dirty="0" smtClean="0"/>
            </a:br>
            <a:r>
              <a:rPr lang="es-ES" dirty="0" err="1" smtClean="0"/>
              <a:t>Executive</a:t>
            </a:r>
            <a:r>
              <a:rPr lang="es-ES" dirty="0" smtClean="0"/>
              <a:t> </a:t>
            </a:r>
            <a:r>
              <a:rPr lang="es-ES" dirty="0" err="1" smtClean="0"/>
              <a:t>Committee</a:t>
            </a:r>
            <a:r>
              <a:rPr lang="es-ES" dirty="0" smtClean="0"/>
              <a:t>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3233" y="4865559"/>
            <a:ext cx="512504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4"/>
          <p:cNvSpPr txBox="1">
            <a:spLocks/>
          </p:cNvSpPr>
          <p:nvPr/>
        </p:nvSpPr>
        <p:spPr>
          <a:xfrm>
            <a:off x="253907" y="4869657"/>
            <a:ext cx="195084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Arial"/>
                <a:cs typeface="Arial"/>
              </a:rPr>
              <a:t>Firenze Fiera, Florence,</a:t>
            </a:r>
            <a:r>
              <a:rPr lang="en-US" altLang="zh-TW" baseline="0" dirty="0" smtClean="0">
                <a:latin typeface="Arial"/>
                <a:cs typeface="Arial"/>
              </a:rPr>
              <a:t> Italy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527877" y="4399424"/>
            <a:ext cx="1509001" cy="683560"/>
            <a:chOff x="7374819" y="4263522"/>
            <a:chExt cx="1662060" cy="819462"/>
          </a:xfrm>
        </p:grpSpPr>
        <p:pic>
          <p:nvPicPr>
            <p:cNvPr id="38" name="Picture 37" descr="2018-55dac_logosquare_hires_medium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1764" y="4263522"/>
              <a:ext cx="343814" cy="343814"/>
            </a:xfrm>
            <a:prstGeom prst="rect">
              <a:avLst/>
            </a:prstGeom>
          </p:spPr>
        </p:pic>
        <p:pic>
          <p:nvPicPr>
            <p:cNvPr id="44" name="Picture 2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0427" y="4315943"/>
              <a:ext cx="943188" cy="314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819" y="4646341"/>
              <a:ext cx="1662060" cy="436643"/>
            </a:xfrm>
            <a:prstGeom prst="rect">
              <a:avLst/>
            </a:prstGeom>
          </p:spPr>
        </p:pic>
      </p:grp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253908" y="4869657"/>
            <a:ext cx="1950842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  <a:cs typeface="Arial"/>
            </a:endParaRPr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50253" y="4557711"/>
            <a:ext cx="89535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826" y="243165"/>
            <a:ext cx="6447501" cy="481958"/>
          </a:xfrm>
        </p:spPr>
        <p:txBody>
          <a:bodyPr>
            <a:normAutofit/>
          </a:bodyPr>
          <a:lstStyle>
            <a:lvl1pPr>
              <a:defRPr sz="2700">
                <a:latin typeface="+mn-lt"/>
                <a:cs typeface="Arial"/>
              </a:defRPr>
            </a:lvl1pPr>
          </a:lstStyle>
          <a:p>
            <a:r>
              <a:rPr lang="en-US" dirty="0" smtClean="0"/>
              <a:t>Edit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5463" y="898287"/>
            <a:ext cx="6447501" cy="3632735"/>
          </a:xfrm>
        </p:spPr>
        <p:txBody>
          <a:bodyPr>
            <a:normAutofit/>
          </a:bodyPr>
          <a:lstStyle>
            <a:lvl1pPr marL="285750" indent="-285750">
              <a:buClr>
                <a:schemeClr val="accent2">
                  <a:lumMod val="75000"/>
                </a:schemeClr>
              </a:buClr>
              <a:buSzPct val="9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28650" indent="-285750">
              <a:buClr>
                <a:schemeClr val="accent2">
                  <a:lumMod val="75000"/>
                </a:schemeClr>
              </a:buClr>
              <a:buSzPct val="90000"/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Arial"/>
              </a:defRPr>
            </a:lvl2pPr>
            <a:lvl3pPr marL="971550" indent="-285750">
              <a:buClr>
                <a:schemeClr val="accent2">
                  <a:lumMod val="75000"/>
                </a:schemeClr>
              </a:buClr>
              <a:buSzPct val="90000"/>
              <a:buFont typeface="Arial"/>
              <a:buChar char="•"/>
              <a:defRPr sz="1400" baseline="0">
                <a:solidFill>
                  <a:schemeClr val="tx1"/>
                </a:solidFill>
                <a:latin typeface="+mn-lt"/>
                <a:cs typeface="Arial"/>
              </a:defRPr>
            </a:lvl3pPr>
            <a:lvl4pPr>
              <a:defRPr>
                <a:latin typeface="California FB"/>
                <a:cs typeface="California FB"/>
              </a:defRPr>
            </a:lvl4pPr>
            <a:lvl5pPr>
              <a:defRPr>
                <a:latin typeface="California FB"/>
                <a:cs typeface="California FB"/>
              </a:defRPr>
            </a:lvl5pPr>
          </a:lstStyle>
          <a:p>
            <a:pPr lvl="0"/>
            <a:r>
              <a:rPr lang="en-US" dirty="0" smtClean="0"/>
              <a:t>Level one</a:t>
            </a:r>
            <a:endParaRPr lang="en-US" dirty="0"/>
          </a:p>
          <a:p>
            <a:pPr lvl="1"/>
            <a:r>
              <a:rPr lang="en-US" dirty="0" smtClean="0"/>
              <a:t>Level two</a:t>
            </a:r>
            <a:endParaRPr lang="en-US" dirty="0"/>
          </a:p>
          <a:p>
            <a:pPr lvl="2"/>
            <a:r>
              <a:rPr lang="en-US" dirty="0" smtClean="0"/>
              <a:t>Level three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253" y="4557711"/>
            <a:ext cx="89535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253" y="4557711"/>
            <a:ext cx="89535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253" y="4557711"/>
            <a:ext cx="89535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2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826" y="243165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462" y="1380519"/>
            <a:ext cx="6447501" cy="315050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07" y="4869657"/>
            <a:ext cx="195084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Moscone</a:t>
            </a:r>
            <a:r>
              <a:rPr lang="en-US" dirty="0" smtClean="0"/>
              <a:t> West, San Francisco, 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8227" y="4869657"/>
            <a:ext cx="34729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7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27877" y="4399424"/>
            <a:ext cx="1509001" cy="683560"/>
            <a:chOff x="7374819" y="4263522"/>
            <a:chExt cx="1662060" cy="819462"/>
          </a:xfrm>
        </p:grpSpPr>
        <p:pic>
          <p:nvPicPr>
            <p:cNvPr id="7" name="Picture 6" descr="2018-55dac_logosquare_hires_medium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1764" y="4263522"/>
              <a:ext cx="343814" cy="343814"/>
            </a:xfrm>
            <a:prstGeom prst="rect">
              <a:avLst/>
            </a:prstGeom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7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0427" y="4315943"/>
              <a:ext cx="943188" cy="314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819" y="4646341"/>
              <a:ext cx="1662060" cy="436643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7769026" y="4399425"/>
            <a:ext cx="1212197" cy="305983"/>
            <a:chOff x="7640427" y="4263522"/>
            <a:chExt cx="1335151" cy="366817"/>
          </a:xfrm>
        </p:grpSpPr>
        <p:pic>
          <p:nvPicPr>
            <p:cNvPr id="31" name="Picture 30" descr="2018-55dac_logosquare_hires_medium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1764" y="4263522"/>
              <a:ext cx="343814" cy="343814"/>
            </a:xfrm>
            <a:prstGeom prst="rect">
              <a:avLst/>
            </a:prstGeom>
          </p:spPr>
        </p:pic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7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0427" y="4315943"/>
              <a:ext cx="943188" cy="314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9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>
              <a:lumMod val="75000"/>
            </a:schemeClr>
          </a:solidFill>
          <a:latin typeface="+mj-lt"/>
          <a:ea typeface="+mj-ea"/>
          <a:cs typeface="Arial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DATC RDF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464" y="898287"/>
            <a:ext cx="4830944" cy="3632735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IEEE CEDA </a:t>
            </a:r>
            <a:r>
              <a:rPr lang="en-US" altLang="zh-TW" sz="2000" dirty="0" smtClean="0">
                <a:solidFill>
                  <a:srgbClr val="FF0000"/>
                </a:solidFill>
              </a:rPr>
              <a:t>D</a:t>
            </a:r>
            <a:r>
              <a:rPr lang="en-US" altLang="zh-TW" sz="2000" dirty="0" smtClean="0"/>
              <a:t>esign </a:t>
            </a:r>
            <a:r>
              <a:rPr lang="en-US" altLang="zh-TW" sz="2000" dirty="0">
                <a:solidFill>
                  <a:srgbClr val="FF0000"/>
                </a:solidFill>
              </a:rPr>
              <a:t>A</a:t>
            </a:r>
            <a:r>
              <a:rPr lang="en-US" altLang="zh-TW" sz="2000" dirty="0"/>
              <a:t>utomation </a:t>
            </a:r>
            <a:r>
              <a:rPr lang="en-US" altLang="zh-TW" sz="2000" dirty="0">
                <a:solidFill>
                  <a:srgbClr val="FF0000"/>
                </a:solidFill>
              </a:rPr>
              <a:t>T</a:t>
            </a:r>
            <a:r>
              <a:rPr lang="en-US" altLang="zh-TW" sz="2000" dirty="0"/>
              <a:t>echnical </a:t>
            </a:r>
            <a:r>
              <a:rPr lang="en-US" altLang="zh-TW" sz="2000" dirty="0" smtClean="0">
                <a:solidFill>
                  <a:srgbClr val="FF0000"/>
                </a:solidFill>
              </a:rPr>
              <a:t>C</a:t>
            </a:r>
            <a:r>
              <a:rPr lang="en-US" altLang="zh-TW" sz="2000" dirty="0" smtClean="0"/>
              <a:t>ommittee</a:t>
            </a:r>
          </a:p>
          <a:p>
            <a:r>
              <a:rPr lang="en-US" altLang="zh-TW" sz="2000" dirty="0" smtClean="0"/>
              <a:t>Construct an </a:t>
            </a:r>
            <a:r>
              <a:rPr lang="en-US" altLang="zh-TW" sz="2000" dirty="0" smtClean="0">
                <a:solidFill>
                  <a:srgbClr val="7030A0"/>
                </a:solidFill>
              </a:rPr>
              <a:t>academic </a:t>
            </a:r>
            <a:r>
              <a:rPr lang="en-US" altLang="zh-TW" sz="2000" dirty="0">
                <a:solidFill>
                  <a:srgbClr val="7030A0"/>
                </a:solidFill>
              </a:rPr>
              <a:t>reference design </a:t>
            </a:r>
            <a:r>
              <a:rPr lang="en-US" altLang="zh-TW" sz="2000" dirty="0" smtClean="0">
                <a:solidFill>
                  <a:srgbClr val="7030A0"/>
                </a:solidFill>
              </a:rPr>
              <a:t>flow</a:t>
            </a:r>
            <a:r>
              <a:rPr lang="en-US" altLang="zh-TW" sz="2000" dirty="0" smtClean="0"/>
              <a:t> based on contes</a:t>
            </a:r>
            <a:r>
              <a:rPr lang="en-US" altLang="zh-TW" sz="2000" dirty="0" smtClean="0"/>
              <a:t>t</a:t>
            </a:r>
            <a:r>
              <a:rPr lang="en-US" altLang="zh-TW" sz="2000" dirty="0" smtClean="0"/>
              <a:t> results for facilitating EDA research</a:t>
            </a:r>
          </a:p>
          <a:p>
            <a:r>
              <a:rPr lang="en-US" altLang="zh-TW" sz="2000" dirty="0" smtClean="0"/>
              <a:t>Run </a:t>
            </a:r>
            <a:r>
              <a:rPr lang="en-US" altLang="zh-TW" sz="2000" dirty="0" smtClean="0"/>
              <a:t>the </a:t>
            </a:r>
            <a:r>
              <a:rPr lang="en-US" altLang="zh-TW" sz="2000" dirty="0"/>
              <a:t>flow from logic synthesis to detailed routing, and </a:t>
            </a:r>
            <a:r>
              <a:rPr lang="en-US" altLang="zh-TW" sz="2000" dirty="0" smtClean="0"/>
              <a:t>create </a:t>
            </a:r>
            <a:r>
              <a:rPr lang="en-US" altLang="zh-TW" sz="2000" dirty="0"/>
              <a:t>final </a:t>
            </a:r>
            <a:r>
              <a:rPr lang="en-US" altLang="zh-TW" sz="2000" dirty="0" smtClean="0"/>
              <a:t>detailed-routed DEF</a:t>
            </a:r>
          </a:p>
          <a:p>
            <a:r>
              <a:rPr lang="en-US" altLang="zh-TW" sz="2000" dirty="0" smtClean="0"/>
              <a:t>Link to 2019 ISPD detailed routing contest and extend </a:t>
            </a:r>
            <a:r>
              <a:rPr lang="en-US" altLang="zh-TW" sz="2000" dirty="0"/>
              <a:t>to </a:t>
            </a:r>
            <a:r>
              <a:rPr lang="en-US" altLang="zh-TW" sz="2000" dirty="0" smtClean="0"/>
              <a:t>cloud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>
              <a:solidFill>
                <a:srgbClr val="7030A0"/>
              </a:solidFill>
            </a:endParaRP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265348" y="235459"/>
            <a:ext cx="3869669" cy="4441880"/>
            <a:chOff x="696034" y="47254"/>
            <a:chExt cx="9178432" cy="10314111"/>
          </a:xfrm>
        </p:grpSpPr>
        <p:sp>
          <p:nvSpPr>
            <p:cNvPr id="49" name="Rectangle 79"/>
            <p:cNvSpPr/>
            <p:nvPr/>
          </p:nvSpPr>
          <p:spPr>
            <a:xfrm>
              <a:off x="4076505" y="5793478"/>
              <a:ext cx="4643179" cy="201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>
                <a:latin typeface="Helvetica" panose="020B0604020202020204" pitchFamily="34" charset="0"/>
                <a:ea typeface="Helvetica Neue" charset="0"/>
                <a:cs typeface="Helvetica" panose="020B0604020202020204" pitchFamily="34" charset="0"/>
              </a:endParaRPr>
            </a:p>
          </p:txBody>
        </p:sp>
        <p:sp>
          <p:nvSpPr>
            <p:cNvPr id="50" name="Rectangle 74"/>
            <p:cNvSpPr/>
            <p:nvPr/>
          </p:nvSpPr>
          <p:spPr>
            <a:xfrm>
              <a:off x="4076505" y="8291241"/>
              <a:ext cx="4643179" cy="1368000"/>
            </a:xfrm>
            <a:prstGeom prst="rect">
              <a:avLst/>
            </a:prstGeom>
            <a:solidFill>
              <a:srgbClr val="E2F0D8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>
                <a:latin typeface="Helvetica" panose="020B0604020202020204" pitchFamily="34" charset="0"/>
                <a:ea typeface="Helvetica Neue" charset="0"/>
                <a:cs typeface="Helvetica" panose="020B0604020202020204" pitchFamily="34" charset="0"/>
              </a:endParaRPr>
            </a:p>
          </p:txBody>
        </p:sp>
        <p:sp>
          <p:nvSpPr>
            <p:cNvPr id="51" name="Rectangle 45"/>
            <p:cNvSpPr/>
            <p:nvPr/>
          </p:nvSpPr>
          <p:spPr>
            <a:xfrm>
              <a:off x="4076505" y="1479758"/>
              <a:ext cx="4643179" cy="648000"/>
            </a:xfrm>
            <a:prstGeom prst="rect">
              <a:avLst/>
            </a:prstGeom>
            <a:solidFill>
              <a:srgbClr val="FFE1E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>
                <a:latin typeface="Helvetica" panose="020B0604020202020204" pitchFamily="34" charset="0"/>
                <a:ea typeface="Helvetica Neue" charset="0"/>
                <a:cs typeface="Helvetica" panose="020B0604020202020204" pitchFamily="34" charset="0"/>
              </a:endParaRPr>
            </a:p>
          </p:txBody>
        </p:sp>
        <p:sp>
          <p:nvSpPr>
            <p:cNvPr id="52" name="Rectangle 47"/>
            <p:cNvSpPr/>
            <p:nvPr/>
          </p:nvSpPr>
          <p:spPr>
            <a:xfrm>
              <a:off x="4328802" y="1588748"/>
              <a:ext cx="4148261" cy="39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chemeClr val="tx1"/>
                  </a:solidFill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Logic synthesis</a:t>
              </a:r>
            </a:p>
          </p:txBody>
        </p:sp>
        <p:cxnSp>
          <p:nvCxnSpPr>
            <p:cNvPr id="53" name="Elbow Connector 131"/>
            <p:cNvCxnSpPr>
              <a:stCxn id="57" idx="3"/>
              <a:endCxn id="49" idx="1"/>
            </p:cNvCxnSpPr>
            <p:nvPr/>
          </p:nvCxnSpPr>
          <p:spPr>
            <a:xfrm rot="16200000" flipH="1">
              <a:off x="353063" y="3078035"/>
              <a:ext cx="5420675" cy="2026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4"/>
            <p:cNvCxnSpPr>
              <a:cxnSpLocks/>
              <a:stCxn id="57" idx="4"/>
              <a:endCxn id="52" idx="0"/>
            </p:cNvCxnSpPr>
            <p:nvPr/>
          </p:nvCxnSpPr>
          <p:spPr>
            <a:xfrm>
              <a:off x="3404555" y="840803"/>
              <a:ext cx="2998378" cy="7479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7"/>
            <p:cNvCxnSpPr>
              <a:cxnSpLocks/>
              <a:stCxn id="57" idx="3"/>
              <a:endCxn id="64" idx="1"/>
            </p:cNvCxnSpPr>
            <p:nvPr/>
          </p:nvCxnSpPr>
          <p:spPr>
            <a:xfrm rot="16200000" flipH="1">
              <a:off x="1780449" y="1650649"/>
              <a:ext cx="2565902" cy="2026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144"/>
            <p:cNvSpPr txBox="1"/>
            <p:nvPr/>
          </p:nvSpPr>
          <p:spPr>
            <a:xfrm>
              <a:off x="6522854" y="1048358"/>
              <a:ext cx="1115702" cy="385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i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Verilog</a:t>
              </a:r>
            </a:p>
          </p:txBody>
        </p:sp>
        <p:sp>
          <p:nvSpPr>
            <p:cNvPr id="57" name="Can 97"/>
            <p:cNvSpPr/>
            <p:nvPr/>
          </p:nvSpPr>
          <p:spPr>
            <a:xfrm>
              <a:off x="696034" y="300803"/>
              <a:ext cx="2708521" cy="1080000"/>
            </a:xfrm>
            <a:prstGeom prst="can">
              <a:avLst>
                <a:gd name="adj" fmla="val 15044"/>
              </a:avLst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Liberty, DEF/LEF,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Verilog, SDC</a:t>
              </a:r>
            </a:p>
          </p:txBody>
        </p:sp>
        <p:sp>
          <p:nvSpPr>
            <p:cNvPr id="58" name="TextBox 154"/>
            <p:cNvSpPr txBox="1"/>
            <p:nvPr/>
          </p:nvSpPr>
          <p:spPr>
            <a:xfrm>
              <a:off x="3134999" y="47254"/>
              <a:ext cx="1835936" cy="771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Design Library</a:t>
              </a:r>
            </a:p>
          </p:txBody>
        </p:sp>
        <p:cxnSp>
          <p:nvCxnSpPr>
            <p:cNvPr id="59" name="Elbow Connector 161"/>
            <p:cNvCxnSpPr>
              <a:cxnSpLocks/>
              <a:stCxn id="57" idx="3"/>
              <a:endCxn id="51" idx="1"/>
            </p:cNvCxnSpPr>
            <p:nvPr/>
          </p:nvCxnSpPr>
          <p:spPr>
            <a:xfrm rot="16200000" flipH="1">
              <a:off x="2851923" y="579175"/>
              <a:ext cx="422955" cy="2026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80"/>
            <p:cNvSpPr/>
            <p:nvPr/>
          </p:nvSpPr>
          <p:spPr>
            <a:xfrm>
              <a:off x="4316564" y="6567442"/>
              <a:ext cx="4148261" cy="39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Gate sizing</a:t>
              </a:r>
            </a:p>
          </p:txBody>
        </p:sp>
        <p:sp>
          <p:nvSpPr>
            <p:cNvPr id="61" name="Rectangle 81"/>
            <p:cNvSpPr/>
            <p:nvPr/>
          </p:nvSpPr>
          <p:spPr>
            <a:xfrm>
              <a:off x="4318968" y="5895368"/>
              <a:ext cx="4148261" cy="39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chemeClr val="tx1"/>
                  </a:solidFill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Timing analysis</a:t>
              </a:r>
            </a:p>
          </p:txBody>
        </p:sp>
        <p:sp>
          <p:nvSpPr>
            <p:cNvPr id="62" name="Rectangle 84"/>
            <p:cNvSpPr/>
            <p:nvPr/>
          </p:nvSpPr>
          <p:spPr>
            <a:xfrm>
              <a:off x="4316564" y="7268092"/>
              <a:ext cx="4148261" cy="39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Legalization</a:t>
              </a:r>
            </a:p>
          </p:txBody>
        </p:sp>
        <p:sp>
          <p:nvSpPr>
            <p:cNvPr id="63" name="TextBox 174"/>
            <p:cNvSpPr txBox="1"/>
            <p:nvPr/>
          </p:nvSpPr>
          <p:spPr>
            <a:xfrm>
              <a:off x="6504090" y="5517280"/>
              <a:ext cx="3370376" cy="385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i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Verilog’, DEF’, SPEF</a:t>
              </a:r>
            </a:p>
          </p:txBody>
        </p:sp>
        <p:sp>
          <p:nvSpPr>
            <p:cNvPr id="64" name="Rectangle 65"/>
            <p:cNvSpPr/>
            <p:nvPr/>
          </p:nvSpPr>
          <p:spPr>
            <a:xfrm>
              <a:off x="4076505" y="2597713"/>
              <a:ext cx="4643179" cy="2697984"/>
            </a:xfrm>
            <a:prstGeom prst="rect">
              <a:avLst/>
            </a:prstGeom>
            <a:solidFill>
              <a:srgbClr val="DBE4F4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>
                <a:latin typeface="Helvetica" panose="020B0604020202020204" pitchFamily="34" charset="0"/>
                <a:ea typeface="Helvetica Neue" charset="0"/>
                <a:cs typeface="Helvetica" panose="020B0604020202020204" pitchFamily="34" charset="0"/>
              </a:endParaRPr>
            </a:p>
          </p:txBody>
        </p:sp>
        <p:sp>
          <p:nvSpPr>
            <p:cNvPr id="65" name="Rectangle 66"/>
            <p:cNvSpPr/>
            <p:nvPr/>
          </p:nvSpPr>
          <p:spPr>
            <a:xfrm>
              <a:off x="4328802" y="2731147"/>
              <a:ext cx="4148261" cy="39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 err="1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Floorplanning</a:t>
              </a:r>
              <a:endParaRPr lang="en-US" sz="1200" b="1" dirty="0">
                <a:latin typeface="Helvetica" panose="020B0604020202020204" pitchFamily="34" charset="0"/>
                <a:ea typeface="Helvetica Neue" charset="0"/>
                <a:cs typeface="Helvetica" panose="020B0604020202020204" pitchFamily="34" charset="0"/>
              </a:endParaRPr>
            </a:p>
          </p:txBody>
        </p:sp>
        <p:sp>
          <p:nvSpPr>
            <p:cNvPr id="66" name="Rectangle 67"/>
            <p:cNvSpPr/>
            <p:nvPr/>
          </p:nvSpPr>
          <p:spPr>
            <a:xfrm>
              <a:off x="4328802" y="3403214"/>
              <a:ext cx="4148261" cy="39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chemeClr val="tx1"/>
                  </a:solidFill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Global placement</a:t>
              </a:r>
              <a:endParaRPr lang="en-US" sz="1200" b="1" dirty="0">
                <a:solidFill>
                  <a:schemeClr val="tx1"/>
                </a:solidFill>
                <a:latin typeface="Helvetica" panose="020B0604020202020204" pitchFamily="34" charset="0"/>
                <a:ea typeface="Helvetica Neue" charset="0"/>
                <a:cs typeface="Helvetica" panose="020B0604020202020204" pitchFamily="34" charset="0"/>
              </a:endParaRPr>
            </a:p>
          </p:txBody>
        </p:sp>
        <p:cxnSp>
          <p:nvCxnSpPr>
            <p:cNvPr id="67" name="Straight Arrow Connector 70"/>
            <p:cNvCxnSpPr>
              <a:stCxn id="65" idx="2"/>
              <a:endCxn id="66" idx="0"/>
            </p:cNvCxnSpPr>
            <p:nvPr/>
          </p:nvCxnSpPr>
          <p:spPr>
            <a:xfrm>
              <a:off x="6402933" y="3127147"/>
              <a:ext cx="0" cy="27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189"/>
            <p:cNvSpPr/>
            <p:nvPr/>
          </p:nvSpPr>
          <p:spPr>
            <a:xfrm>
              <a:off x="4328802" y="4747349"/>
              <a:ext cx="4148261" cy="39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RC extraction</a:t>
              </a:r>
            </a:p>
          </p:txBody>
        </p:sp>
        <p:cxnSp>
          <p:nvCxnSpPr>
            <p:cNvPr id="69" name="Straight Arrow Connector 192"/>
            <p:cNvCxnSpPr>
              <a:cxnSpLocks/>
              <a:stCxn id="83" idx="2"/>
              <a:endCxn id="68" idx="0"/>
            </p:cNvCxnSpPr>
            <p:nvPr/>
          </p:nvCxnSpPr>
          <p:spPr>
            <a:xfrm>
              <a:off x="6402933" y="4471281"/>
              <a:ext cx="0" cy="276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75"/>
            <p:cNvSpPr txBox="1"/>
            <p:nvPr/>
          </p:nvSpPr>
          <p:spPr>
            <a:xfrm>
              <a:off x="6504090" y="2312660"/>
              <a:ext cx="1195549" cy="385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i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Verilog’</a:t>
              </a:r>
            </a:p>
          </p:txBody>
        </p:sp>
        <p:cxnSp>
          <p:nvCxnSpPr>
            <p:cNvPr id="71" name="Elbow Connector 56"/>
            <p:cNvCxnSpPr>
              <a:cxnSpLocks/>
              <a:stCxn id="57" idx="3"/>
              <a:endCxn id="50" idx="1"/>
            </p:cNvCxnSpPr>
            <p:nvPr/>
          </p:nvCxnSpPr>
          <p:spPr>
            <a:xfrm rot="16200000" flipH="1">
              <a:off x="-733819" y="4164917"/>
              <a:ext cx="7594438" cy="2026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83"/>
            <p:cNvCxnSpPr>
              <a:cxnSpLocks/>
              <a:stCxn id="68" idx="2"/>
              <a:endCxn id="49" idx="0"/>
            </p:cNvCxnSpPr>
            <p:nvPr/>
          </p:nvCxnSpPr>
          <p:spPr>
            <a:xfrm flipH="1">
              <a:off x="6398095" y="5143349"/>
              <a:ext cx="4838" cy="650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86"/>
            <p:cNvCxnSpPr>
              <a:cxnSpLocks/>
              <a:stCxn id="52" idx="2"/>
              <a:endCxn id="65" idx="0"/>
            </p:cNvCxnSpPr>
            <p:nvPr/>
          </p:nvCxnSpPr>
          <p:spPr>
            <a:xfrm>
              <a:off x="6402933" y="1984748"/>
              <a:ext cx="0" cy="7463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89"/>
            <p:cNvCxnSpPr>
              <a:cxnSpLocks/>
              <a:stCxn id="62" idx="2"/>
              <a:endCxn id="76" idx="0"/>
            </p:cNvCxnSpPr>
            <p:nvPr/>
          </p:nvCxnSpPr>
          <p:spPr>
            <a:xfrm>
              <a:off x="6390695" y="7664092"/>
              <a:ext cx="7401" cy="7638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197"/>
            <p:cNvSpPr txBox="1"/>
            <p:nvPr/>
          </p:nvSpPr>
          <p:spPr>
            <a:xfrm>
              <a:off x="6504090" y="8019083"/>
              <a:ext cx="2343340" cy="385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i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Verilog’’, DEF’’</a:t>
              </a:r>
            </a:p>
          </p:txBody>
        </p:sp>
        <p:sp>
          <p:nvSpPr>
            <p:cNvPr id="76" name="Rectangle 76"/>
            <p:cNvSpPr/>
            <p:nvPr/>
          </p:nvSpPr>
          <p:spPr>
            <a:xfrm>
              <a:off x="4323965" y="8427964"/>
              <a:ext cx="4148261" cy="39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chemeClr val="tx1"/>
                  </a:solidFill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Global routing</a:t>
              </a:r>
            </a:p>
          </p:txBody>
        </p:sp>
        <p:sp>
          <p:nvSpPr>
            <p:cNvPr id="77" name="TextBox 101"/>
            <p:cNvSpPr txBox="1"/>
            <p:nvPr/>
          </p:nvSpPr>
          <p:spPr>
            <a:xfrm>
              <a:off x="3991871" y="9975448"/>
              <a:ext cx="4812452" cy="385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Design result (Verilog, DEF)</a:t>
              </a:r>
            </a:p>
          </p:txBody>
        </p:sp>
        <p:sp>
          <p:nvSpPr>
            <p:cNvPr id="78" name="TextBox 103"/>
            <p:cNvSpPr txBox="1"/>
            <p:nvPr/>
          </p:nvSpPr>
          <p:spPr>
            <a:xfrm>
              <a:off x="2821851" y="8542385"/>
              <a:ext cx="669179" cy="385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i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LEF</a:t>
              </a:r>
            </a:p>
          </p:txBody>
        </p:sp>
        <p:sp>
          <p:nvSpPr>
            <p:cNvPr id="79" name="TextBox 104"/>
            <p:cNvSpPr txBox="1"/>
            <p:nvPr/>
          </p:nvSpPr>
          <p:spPr>
            <a:xfrm>
              <a:off x="2219407" y="6312976"/>
              <a:ext cx="2037497" cy="385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i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Liberty, SDC</a:t>
              </a:r>
            </a:p>
          </p:txBody>
        </p:sp>
        <p:sp>
          <p:nvSpPr>
            <p:cNvPr id="80" name="TextBox 105"/>
            <p:cNvSpPr txBox="1"/>
            <p:nvPr/>
          </p:nvSpPr>
          <p:spPr>
            <a:xfrm>
              <a:off x="2465747" y="3529870"/>
              <a:ext cx="1501850" cy="385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i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LEF/DEF</a:t>
              </a:r>
            </a:p>
          </p:txBody>
        </p:sp>
        <p:sp>
          <p:nvSpPr>
            <p:cNvPr id="81" name="TextBox 106"/>
            <p:cNvSpPr txBox="1"/>
            <p:nvPr/>
          </p:nvSpPr>
          <p:spPr>
            <a:xfrm>
              <a:off x="2607026" y="1426540"/>
              <a:ext cx="1091217" cy="385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i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Liberty</a:t>
              </a:r>
            </a:p>
          </p:txBody>
        </p:sp>
        <p:cxnSp>
          <p:nvCxnSpPr>
            <p:cNvPr id="82" name="Straight Arrow Connector 59"/>
            <p:cNvCxnSpPr>
              <a:cxnSpLocks/>
              <a:stCxn id="76" idx="2"/>
              <a:endCxn id="84" idx="0"/>
            </p:cNvCxnSpPr>
            <p:nvPr/>
          </p:nvCxnSpPr>
          <p:spPr>
            <a:xfrm>
              <a:off x="6398096" y="8823964"/>
              <a:ext cx="0" cy="2887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60">
              <a:extLst>
                <a:ext uri="{FF2B5EF4-FFF2-40B4-BE49-F238E27FC236}">
                  <a16:creationId xmlns:a16="http://schemas.microsoft.com/office/drawing/2014/main" id="{62D88199-F2B8-174F-8706-2E4384AFA9E2}"/>
                </a:ext>
              </a:extLst>
            </p:cNvPr>
            <p:cNvSpPr/>
            <p:nvPr/>
          </p:nvSpPr>
          <p:spPr>
            <a:xfrm>
              <a:off x="4328802" y="4075281"/>
              <a:ext cx="4148261" cy="39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chemeClr val="tx1"/>
                  </a:solidFill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Detailed placement</a:t>
              </a:r>
            </a:p>
          </p:txBody>
        </p:sp>
        <p:sp>
          <p:nvSpPr>
            <p:cNvPr id="84" name="Rectangle 87">
              <a:extLst>
                <a:ext uri="{FF2B5EF4-FFF2-40B4-BE49-F238E27FC236}">
                  <a16:creationId xmlns:a16="http://schemas.microsoft.com/office/drawing/2014/main" id="{0C282D8C-2775-4A4C-862F-C51E40EC7EC3}"/>
                </a:ext>
              </a:extLst>
            </p:cNvPr>
            <p:cNvSpPr/>
            <p:nvPr/>
          </p:nvSpPr>
          <p:spPr>
            <a:xfrm>
              <a:off x="4323965" y="9112693"/>
              <a:ext cx="4148261" cy="39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chemeClr val="tx1"/>
                  </a:solidFill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Detailed routing</a:t>
              </a:r>
            </a:p>
          </p:txBody>
        </p:sp>
        <p:cxnSp>
          <p:nvCxnSpPr>
            <p:cNvPr id="85" name="Straight Arrow Connector 102">
              <a:extLst>
                <a:ext uri="{FF2B5EF4-FFF2-40B4-BE49-F238E27FC236}">
                  <a16:creationId xmlns:a16="http://schemas.microsoft.com/office/drawing/2014/main" id="{5191820C-CB74-CF41-911B-54D676C6D376}"/>
                </a:ext>
              </a:extLst>
            </p:cNvPr>
            <p:cNvCxnSpPr/>
            <p:nvPr/>
          </p:nvCxnSpPr>
          <p:spPr>
            <a:xfrm>
              <a:off x="6402933" y="3799214"/>
              <a:ext cx="0" cy="27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110">
              <a:extLst>
                <a:ext uri="{FF2B5EF4-FFF2-40B4-BE49-F238E27FC236}">
                  <a16:creationId xmlns:a16="http://schemas.microsoft.com/office/drawing/2014/main" id="{B4F9BE98-3447-BE44-9775-52B9011FE45C}"/>
                </a:ext>
              </a:extLst>
            </p:cNvPr>
            <p:cNvCxnSpPr/>
            <p:nvPr/>
          </p:nvCxnSpPr>
          <p:spPr>
            <a:xfrm>
              <a:off x="6402933" y="6291368"/>
              <a:ext cx="0" cy="27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111">
              <a:extLst>
                <a:ext uri="{FF2B5EF4-FFF2-40B4-BE49-F238E27FC236}">
                  <a16:creationId xmlns:a16="http://schemas.microsoft.com/office/drawing/2014/main" id="{AD02FDF6-1A81-BF4D-98BB-A17656D606EC}"/>
                </a:ext>
              </a:extLst>
            </p:cNvPr>
            <p:cNvCxnSpPr/>
            <p:nvPr/>
          </p:nvCxnSpPr>
          <p:spPr>
            <a:xfrm>
              <a:off x="6402933" y="6963435"/>
              <a:ext cx="0" cy="27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122">
              <a:extLst>
                <a:ext uri="{FF2B5EF4-FFF2-40B4-BE49-F238E27FC236}">
                  <a16:creationId xmlns:a16="http://schemas.microsoft.com/office/drawing/2014/main" id="{ADD131C9-68CA-FF48-B60A-C2D93C498168}"/>
                </a:ext>
              </a:extLst>
            </p:cNvPr>
            <p:cNvCxnSpPr>
              <a:cxnSpLocks/>
              <a:stCxn id="84" idx="2"/>
              <a:endCxn id="77" idx="0"/>
            </p:cNvCxnSpPr>
            <p:nvPr/>
          </p:nvCxnSpPr>
          <p:spPr>
            <a:xfrm>
              <a:off x="6398095" y="9508693"/>
              <a:ext cx="2" cy="466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197"/>
            <p:cNvSpPr txBox="1"/>
            <p:nvPr/>
          </p:nvSpPr>
          <p:spPr>
            <a:xfrm>
              <a:off x="6495781" y="8745266"/>
              <a:ext cx="2239466" cy="385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i="1" dirty="0">
                  <a:latin typeface="Helvetica" panose="020B0604020202020204" pitchFamily="34" charset="0"/>
                  <a:ea typeface="Helvetica Neue" charset="0"/>
                  <a:cs typeface="Helvetica" panose="020B0604020202020204" pitchFamily="34" charset="0"/>
                </a:rPr>
                <a:t>Routing guide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RDF Ingredients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060849"/>
            <a:ext cx="4038600" cy="36361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628650" indent="-2857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971550" indent="-2857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fornia FB"/>
                <a:ea typeface="+mn-ea"/>
                <a:cs typeface="California FB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fornia FB"/>
                <a:ea typeface="+mn-ea"/>
                <a:cs typeface="California FB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Benchmarks:</a:t>
            </a:r>
          </a:p>
          <a:p>
            <a:pPr lvl="1"/>
            <a:r>
              <a:rPr lang="en-US" altLang="zh-TW" dirty="0" smtClean="0"/>
              <a:t>2017 TAU Contest, IWLS 2005 Benchmarks</a:t>
            </a:r>
            <a:endParaRPr lang="zh-TW" altLang="zh-TW" dirty="0" smtClean="0"/>
          </a:p>
          <a:p>
            <a:r>
              <a:rPr lang="en-US" altLang="zh-TW" dirty="0" smtClean="0"/>
              <a:t>Logic synthesis</a:t>
            </a:r>
          </a:p>
          <a:p>
            <a:pPr lvl="1"/>
            <a:r>
              <a:rPr lang="en-US" altLang="zh-TW" dirty="0" smtClean="0"/>
              <a:t>ABC</a:t>
            </a:r>
            <a:endParaRPr lang="zh-TW" altLang="zh-TW" dirty="0" smtClean="0">
              <a:solidFill>
                <a:schemeClr val="accent4"/>
              </a:solidFill>
            </a:endParaRPr>
          </a:p>
          <a:p>
            <a:r>
              <a:rPr lang="en-US" altLang="zh-TW" dirty="0" smtClean="0"/>
              <a:t>Global placers:</a:t>
            </a:r>
            <a:r>
              <a:rPr lang="zh-TW" altLang="en-US" dirty="0" smtClean="0"/>
              <a:t> </a:t>
            </a:r>
            <a:r>
              <a:rPr lang="en-US" altLang="zh-TW" dirty="0" smtClean="0"/>
              <a:t>6</a:t>
            </a:r>
          </a:p>
          <a:p>
            <a:pPr lvl="1"/>
            <a:r>
              <a:rPr lang="en-US" altLang="zh-TW" dirty="0" smtClean="0"/>
              <a:t>NTUPlace3, </a:t>
            </a:r>
            <a:r>
              <a:rPr lang="en-US" altLang="zh-TW" dirty="0" err="1" smtClean="0"/>
              <a:t>ComPLx</a:t>
            </a:r>
            <a:r>
              <a:rPr lang="en-US" altLang="zh-TW" dirty="0" smtClean="0"/>
              <a:t>, mPL5/6, Capo, FastPlace3-GP, </a:t>
            </a:r>
            <a:r>
              <a:rPr lang="en-US" altLang="zh-TW" dirty="0" err="1" smtClean="0"/>
              <a:t>Eh?Placer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Detailed placers: 2</a:t>
            </a:r>
          </a:p>
          <a:p>
            <a:pPr lvl="1"/>
            <a:r>
              <a:rPr lang="en-US" altLang="zh-TW" dirty="0" smtClean="0"/>
              <a:t>FastPlace3-DP, MCHL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515469" y="1060849"/>
            <a:ext cx="3550170" cy="3636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85750" indent="-2857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628650" indent="-2857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971550" indent="-2857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fornia FB"/>
                <a:ea typeface="+mn-ea"/>
                <a:cs typeface="California FB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fornia FB"/>
                <a:ea typeface="+mn-ea"/>
                <a:cs typeface="California FB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Global routers: 3</a:t>
            </a:r>
          </a:p>
          <a:p>
            <a:pPr lvl="1"/>
            <a:r>
              <a:rPr lang="en-US" altLang="zh-TW" dirty="0" err="1" smtClean="0"/>
              <a:t>NCTUgr</a:t>
            </a:r>
            <a:r>
              <a:rPr lang="en-US" altLang="zh-TW" dirty="0" smtClean="0"/>
              <a:t>, FastRoute4.1, BFG-R</a:t>
            </a:r>
          </a:p>
          <a:p>
            <a:r>
              <a:rPr lang="en-US" altLang="zh-TW" dirty="0" smtClean="0"/>
              <a:t>Detailed router 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 err="1" smtClean="0"/>
              <a:t>NCTUdr</a:t>
            </a:r>
            <a:endParaRPr lang="en-US" altLang="zh-TW" dirty="0" smtClean="0"/>
          </a:p>
          <a:p>
            <a:r>
              <a:rPr lang="en-US" altLang="zh-TW" dirty="0" smtClean="0"/>
              <a:t>Gate sizers: 2</a:t>
            </a:r>
          </a:p>
          <a:p>
            <a:pPr lvl="1"/>
            <a:r>
              <a:rPr lang="en-US" altLang="zh-TW" dirty="0" err="1" smtClean="0"/>
              <a:t>USizer</a:t>
            </a:r>
            <a:r>
              <a:rPr lang="en-US" altLang="zh-TW" dirty="0" smtClean="0"/>
              <a:t> 2013, </a:t>
            </a:r>
            <a:r>
              <a:rPr lang="en-US" altLang="zh-TW" dirty="0" err="1" smtClean="0"/>
              <a:t>USizer</a:t>
            </a:r>
            <a:r>
              <a:rPr lang="en-US" altLang="zh-TW" dirty="0" smtClean="0"/>
              <a:t> 2012</a:t>
            </a:r>
          </a:p>
          <a:p>
            <a:r>
              <a:rPr lang="en-US" altLang="zh-TW" dirty="0" smtClean="0"/>
              <a:t>Timers: 2</a:t>
            </a:r>
          </a:p>
          <a:p>
            <a:pPr lvl="1"/>
            <a:r>
              <a:rPr lang="en-US" altLang="zh-TW" dirty="0" smtClean="0"/>
              <a:t>Open Timer, iTimerC2.0</a:t>
            </a:r>
          </a:p>
          <a:p>
            <a:r>
              <a:rPr lang="en-US" altLang="zh-TW" dirty="0" smtClean="0"/>
              <a:t>Cell libraries:</a:t>
            </a:r>
          </a:p>
          <a:p>
            <a:pPr lvl="1"/>
            <a:r>
              <a:rPr lang="en-US" altLang="zh-TW" dirty="0" smtClean="0"/>
              <a:t>ISPD 2012/2013 Contests, ASAP 7nm library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endParaRPr lang="en-US" altLang="zh-TW" b="1" dirty="0" smtClean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52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2019 DATC Members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463" y="898287"/>
            <a:ext cx="7812788" cy="3632735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528078"/>
              </p:ext>
            </p:extLst>
          </p:nvPr>
        </p:nvGraphicFramePr>
        <p:xfrm>
          <a:off x="458851" y="1070807"/>
          <a:ext cx="7876868" cy="2186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First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Last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Affiliation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Role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Iris Hui-Ru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Jiang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National Taiwan Univ., Taiwan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Chair / Timer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Victor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222222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Kravets</a:t>
                      </a:r>
                      <a:endParaRPr lang="zh-TW" altLang="en-US" sz="16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IBM, USA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Logic synthesis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+mj-lt"/>
                          <a:cs typeface="Times New Roman" panose="02020603050405020304" pitchFamily="18" charset="0"/>
                        </a:rPr>
                        <a:t>Jianli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Chen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Fuzhou Univ., China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Placement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+mj-lt"/>
                          <a:cs typeface="Times New Roman" panose="02020603050405020304" pitchFamily="18" charset="0"/>
                        </a:rPr>
                        <a:t>Yih</a:t>
                      </a:r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-Lang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Li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National </a:t>
                      </a:r>
                      <a:r>
                        <a:rPr lang="en-US" altLang="zh-TW" sz="1600" dirty="0" err="1" smtClean="0">
                          <a:latin typeface="+mj-lt"/>
                          <a:cs typeface="Times New Roman" panose="02020603050405020304" pitchFamily="18" charset="0"/>
                        </a:rPr>
                        <a:t>Chiao</a:t>
                      </a:r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 Tung Univ., Taiwan</a:t>
                      </a:r>
                      <a:endParaRPr lang="zh-TW" altLang="en-US" sz="16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Routing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+mj-lt"/>
                          <a:cs typeface="Times New Roman" panose="02020603050405020304" pitchFamily="18" charset="0"/>
                        </a:rPr>
                        <a:t>Jinwook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Jung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US" altLang="zh-TW" sz="1600" smtClean="0">
                          <a:latin typeface="+mj-lt"/>
                          <a:cs typeface="Times New Roman" panose="02020603050405020304" pitchFamily="18" charset="0"/>
                        </a:rPr>
                        <a:t>, USA</a:t>
                      </a:r>
                      <a:endParaRPr lang="zh-TW" altLang="en-US" sz="16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Integration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157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Andrew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+mj-lt"/>
                          <a:cs typeface="Times New Roman" panose="02020603050405020304" pitchFamily="18" charset="0"/>
                        </a:rPr>
                        <a:t>Kahng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UCSD, USA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j-lt"/>
                          <a:cs typeface="Times New Roman" panose="02020603050405020304" pitchFamily="18" charset="0"/>
                        </a:rPr>
                        <a:t>Vice chair / Flow</a:t>
                      </a:r>
                      <a:endParaRPr lang="zh-TW" alt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 BoG DAC 2018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236</Words>
  <Application>Microsoft Office PowerPoint</Application>
  <PresentationFormat>如螢幕大小 (16:9)</PresentationFormat>
  <Paragraphs>85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California FB</vt:lpstr>
      <vt:lpstr>Helvetica Neue</vt:lpstr>
      <vt:lpstr>微軟正黑體</vt:lpstr>
      <vt:lpstr>新細明體</vt:lpstr>
      <vt:lpstr>Arial</vt:lpstr>
      <vt:lpstr>Calibri</vt:lpstr>
      <vt:lpstr>Helvetica</vt:lpstr>
      <vt:lpstr>Times New Roman</vt:lpstr>
      <vt:lpstr>Wingdings 3</vt:lpstr>
      <vt:lpstr>EC BoG DAC 2018 Template</vt:lpstr>
      <vt:lpstr>DATC RDF Flow</vt:lpstr>
      <vt:lpstr>Current RDF Ingredients</vt:lpstr>
      <vt:lpstr>2019 DATC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CEDA TELECON</dc:title>
  <dc:creator>CC-3</dc:creator>
  <cp:lastModifiedBy>Windows 使用者</cp:lastModifiedBy>
  <cp:revision>166</cp:revision>
  <dcterms:created xsi:type="dcterms:W3CDTF">2016-04-15T13:56:06Z</dcterms:created>
  <dcterms:modified xsi:type="dcterms:W3CDTF">2019-06-05T13:11:52Z</dcterms:modified>
</cp:coreProperties>
</file>