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9" r:id="rId1"/>
    <p:sldMasterId id="2147483693" r:id="rId2"/>
  </p:sldMasterIdLst>
  <p:notesMasterIdLst>
    <p:notesMasterId r:id="rId8"/>
  </p:notesMasterIdLst>
  <p:sldIdLst>
    <p:sldId id="451" r:id="rId3"/>
    <p:sldId id="452" r:id="rId4"/>
    <p:sldId id="453" r:id="rId5"/>
    <p:sldId id="454" r:id="rId6"/>
    <p:sldId id="45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87882" autoAdjust="0"/>
  </p:normalViewPr>
  <p:slideViewPr>
    <p:cSldViewPr snapToGrid="0">
      <p:cViewPr varScale="1">
        <p:scale>
          <a:sx n="74" d="100"/>
          <a:sy n="74" d="100"/>
        </p:scale>
        <p:origin x="1214" y="6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E79CE5EB-2517-4AEB-AE7B-496E9CBDD0E2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1392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E79CE5EB-2517-4AEB-AE7B-496E9CBDD0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5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810" y="875248"/>
            <a:ext cx="9848863" cy="1662677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8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34433" y="1208090"/>
            <a:ext cx="11514667" cy="5183187"/>
          </a:xfrm>
          <a:prstGeom prst="rect">
            <a:avLst/>
          </a:prstGeom>
        </p:spPr>
        <p:txBody>
          <a:bodyPr/>
          <a:lstStyle>
            <a:lvl1pPr marL="169845" indent="-169845">
              <a:lnSpc>
                <a:spcPct val="120000"/>
              </a:lnSpc>
              <a:spcBef>
                <a:spcPts val="0"/>
              </a:spcBef>
              <a:buSzPct val="100000"/>
              <a:buFont typeface="Helvetica" panose="020B0604020202020204" pitchFamily="34" charset="0"/>
              <a:buChar char="•"/>
              <a:defRPr sz="2400"/>
            </a:lvl1pPr>
            <a:lvl2pPr marL="422233" indent="-158734">
              <a:lnSpc>
                <a:spcPct val="120000"/>
              </a:lnSpc>
              <a:spcBef>
                <a:spcPts val="0"/>
              </a:spcBef>
              <a:buSzPct val="100000"/>
              <a:buFont typeface="Helvetica" panose="020B0604020202020204" pitchFamily="34" charset="0"/>
              <a:buChar char="•"/>
              <a:defRPr sz="2400"/>
            </a:lvl2pPr>
            <a:lvl3pPr marL="723828" indent="-144449">
              <a:lnSpc>
                <a:spcPct val="120000"/>
              </a:lnSpc>
              <a:spcBef>
                <a:spcPts val="0"/>
              </a:spcBef>
              <a:buSzPct val="100000"/>
              <a:buFont typeface="Helvetica" panose="020B0604020202020204" pitchFamily="34" charset="0"/>
              <a:buChar char="•"/>
              <a:defRPr sz="2000"/>
            </a:lvl3pPr>
            <a:lvl4pPr marL="1101616" indent="-144449">
              <a:lnSpc>
                <a:spcPct val="120000"/>
              </a:lnSpc>
              <a:spcBef>
                <a:spcPts val="0"/>
              </a:spcBef>
              <a:buSzPct val="100000"/>
              <a:buFont typeface="Helvetica" panose="020B0604020202020204" pitchFamily="34" charset="0"/>
              <a:buChar char="•"/>
              <a:defRPr sz="2000"/>
            </a:lvl4pPr>
            <a:lvl5pPr marL="1461942" indent="-144449">
              <a:lnSpc>
                <a:spcPct val="120000"/>
              </a:lnSpc>
              <a:spcBef>
                <a:spcPts val="0"/>
              </a:spcBef>
              <a:buSzPct val="100000"/>
              <a:buFont typeface="Helvetica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11582400" y="6457948"/>
            <a:ext cx="514907" cy="3200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59695" tIns="29847" rIns="59695" bIns="29847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6000"/>
              </a:lnSpc>
              <a:tabLst>
                <a:tab pos="0" algn="l"/>
              </a:tabLst>
              <a:defRPr sz="1200" b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defRPr>
            </a:lvl1pPr>
          </a:lstStyle>
          <a:p>
            <a:pPr>
              <a:defRPr/>
            </a:pPr>
            <a:fld id="{1FFF1E06-603D-4152-8AFE-F59FC033C5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7026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17600" y="3200403"/>
            <a:ext cx="9854624" cy="57725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4"/>
            <p:custDataLst>
              <p:tags r:id="rId2"/>
            </p:custDataLst>
          </p:nvPr>
        </p:nvSpPr>
        <p:spPr bwMode="auto">
          <a:xfrm>
            <a:off x="11582400" y="6457948"/>
            <a:ext cx="514907" cy="3200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59695" tIns="29847" rIns="59695" bIns="29847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6000"/>
              </a:lnSpc>
              <a:tabLst>
                <a:tab pos="0" algn="l"/>
              </a:tabLst>
              <a:defRPr sz="1200" b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defRPr>
            </a:lvl1pPr>
          </a:lstStyle>
          <a:p>
            <a:pPr>
              <a:defRPr/>
            </a:pPr>
            <a:fld id="{1FFF1E06-603D-4152-8AFE-F59FC033C5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717088" y="6457950"/>
            <a:ext cx="1730375" cy="3206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357025765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BE63B-A369-41F9-9304-F4D90033AA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717088" y="6457950"/>
            <a:ext cx="1730375" cy="3206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24347539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07662" y="676277"/>
            <a:ext cx="10142940" cy="1015455"/>
          </a:xfrm>
          <a:prstGeom prst="rect">
            <a:avLst/>
          </a:prstGeom>
        </p:spPr>
        <p:txBody>
          <a:bodyPr wrap="none" lIns="0" tIns="0" rIns="0" bIns="0" anchor="ctr"/>
          <a:lstStyle>
            <a:lvl1pPr>
              <a:defRPr sz="4000" kern="1200" dirty="0">
                <a:solidFill>
                  <a:srgbClr val="E6E6E6"/>
                </a:solidFill>
                <a:latin typeface="Arial"/>
                <a:ea typeface="ヒラギノ角ゴ ProN W3"/>
                <a:cs typeface="+mn-cs"/>
              </a:defRPr>
            </a:lvl1pPr>
          </a:lstStyle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007533" y="1800225"/>
            <a:ext cx="10143067" cy="6667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rgbClr val="E6E6E6"/>
                </a:solidFill>
                <a:latin typeface="Arial"/>
                <a:ea typeface="ヒラギノ角ゴ ProN W3"/>
                <a:cs typeface="+mn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525435" y="3438528"/>
            <a:ext cx="4237567" cy="2762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kern="1200" dirty="0" smtClean="0">
                <a:solidFill>
                  <a:srgbClr val="E6E6E6"/>
                </a:solidFill>
                <a:latin typeface="Arial"/>
                <a:ea typeface="ヒラギノ角ゴ ProN W3"/>
                <a:cs typeface="+mn-cs"/>
              </a:defRPr>
            </a:lvl1pPr>
          </a:lstStyle>
          <a:p>
            <a:pPr lvl="0"/>
            <a:r>
              <a:rPr lang="en-US" dirty="0"/>
              <a:t>Click to add Speaker</a:t>
            </a:r>
          </a:p>
        </p:txBody>
      </p:sp>
      <p:sp>
        <p:nvSpPr>
          <p:cNvPr id="6" name="Text Box 4"/>
          <p:cNvSpPr txBox="1"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11582400" y="6457948"/>
            <a:ext cx="514907" cy="3200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59695" tIns="29847" rIns="59695" bIns="29847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6000"/>
              </a:lnSpc>
              <a:tabLst>
                <a:tab pos="0" algn="l"/>
              </a:tabLst>
              <a:defRPr sz="1200" b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defRPr>
            </a:lvl1pPr>
          </a:lstStyle>
          <a:p>
            <a:pPr>
              <a:defRPr/>
            </a:pPr>
            <a:fld id="{1FFF1E06-603D-4152-8AFE-F59FC033C5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4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ustomShape 2"/>
          <p:cNvSpPr/>
          <p:nvPr userDrawn="1"/>
        </p:nvSpPr>
        <p:spPr>
          <a:xfrm>
            <a:off x="1059840" y="1706760"/>
            <a:ext cx="10059840" cy="45360"/>
          </a:xfrm>
          <a:prstGeom prst="rect">
            <a:avLst/>
          </a:prstGeom>
          <a:solidFill>
            <a:srgbClr val="FF0000"/>
          </a:solidFill>
        </p:spPr>
      </p:sp>
      <p:pic>
        <p:nvPicPr>
          <p:cNvPr id="6" name="Picture 6"/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8823843" y="6213330"/>
            <a:ext cx="2677916" cy="564390"/>
          </a:xfrm>
          <a:prstGeom prst="rect">
            <a:avLst/>
          </a:prstGeom>
        </p:spPr>
      </p:pic>
      <p:pic>
        <p:nvPicPr>
          <p:cNvPr id="7" name="Picture 4"/>
          <p:cNvPicPr/>
          <p:nvPr userDrawn="1"/>
        </p:nvPicPr>
        <p:blipFill rotWithShape="1">
          <a:blip r:embed="rId4"/>
          <a:srcRect l="62910" t="10760" b="10568"/>
          <a:stretch/>
        </p:blipFill>
        <p:spPr>
          <a:xfrm>
            <a:off x="6252393" y="6177280"/>
            <a:ext cx="2476171" cy="680720"/>
          </a:xfrm>
          <a:prstGeom prst="rect">
            <a:avLst/>
          </a:prstGeom>
        </p:spPr>
      </p:pic>
      <p:sp>
        <p:nvSpPr>
          <p:cNvPr id="8" name="Text Box 4"/>
          <p:cNvSpPr txBox="1"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11582400" y="6457948"/>
            <a:ext cx="514907" cy="3200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59695" tIns="29847" rIns="59695" bIns="29847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6000"/>
              </a:lnSpc>
              <a:tabLst>
                <a:tab pos="0" algn="l"/>
              </a:tabLst>
              <a:defRPr sz="1200" b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defRPr>
            </a:lvl1pPr>
          </a:lstStyle>
          <a:p>
            <a:pPr>
              <a:defRPr/>
            </a:pPr>
            <a:fld id="{1FFF1E06-603D-4152-8AFE-F59FC033C5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1133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.xml"/><Relationship Id="rId7" Type="http://schemas.openxmlformats.org/officeDocument/2006/relationships/hyperlink" Target="mailto:javi@cse.ucsc.edu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slideLayout" Target="../slideLayouts/slideLayout4.xml"/><Relationship Id="rId7" Type="http://schemas.openxmlformats.org/officeDocument/2006/relationships/tags" Target="../tags/tag5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65810" y="875248"/>
            <a:ext cx="9848863" cy="1662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642755" y="5000988"/>
            <a:ext cx="6906495" cy="911233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82945" tIns="41473" rIns="82945" bIns="41473" anchor="ctr"/>
          <a:lstStyle/>
          <a:p>
            <a:endParaRPr lang="en-US" sz="1800"/>
          </a:p>
        </p:txBody>
      </p:sp>
      <p:sp>
        <p:nvSpPr>
          <p:cNvPr id="102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405235" y="3781889"/>
            <a:ext cx="5381535" cy="124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buClrTx/>
              <a:buFontTx/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endParaRPr lang="en-US" sz="2200" b="1" i="1" dirty="0">
              <a:solidFill>
                <a:srgbClr val="2F2F2F"/>
              </a:solidFill>
              <a:latin typeface="Arial" charset="0"/>
              <a:cs typeface="Arial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600" b="1" i="1" dirty="0">
                <a:solidFill>
                  <a:srgbClr val="2F2F2F"/>
                </a:solidFill>
                <a:latin typeface="Arial" charset="0"/>
                <a:cs typeface="Arial" charset="0"/>
              </a:rPr>
              <a:t>Department of Computer Engineering, </a:t>
            </a:r>
          </a:p>
          <a:p>
            <a:pPr algn="ctr">
              <a:buClrTx/>
              <a:buFontTx/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600" b="1" i="1" dirty="0">
                <a:solidFill>
                  <a:srgbClr val="2F2F2F"/>
                </a:solidFill>
                <a:latin typeface="Arial" charset="0"/>
                <a:cs typeface="Arial" charset="0"/>
              </a:rPr>
              <a:t>University of California, Santa Cruz</a:t>
            </a:r>
          </a:p>
          <a:p>
            <a:pPr algn="ctr">
              <a:buClrTx/>
              <a:buFontTx/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800" b="1" u="sng" dirty="0">
                <a:solidFill>
                  <a:srgbClr val="00B0F0"/>
                </a:solidFill>
                <a:latin typeface="Arial" charset="0"/>
                <a:cs typeface="Arial" charset="0"/>
              </a:rPr>
              <a:t>http://masc.soe.ucsc.edu</a:t>
            </a:r>
            <a:endParaRPr lang="en-US" sz="1800" b="1" u="sng" dirty="0">
              <a:solidFill>
                <a:srgbClr val="00B0F0"/>
              </a:solidFill>
              <a:latin typeface="Arial" charset="0"/>
              <a:cs typeface="Arial" charset="0"/>
              <a:hlinkClick r:id="rId7"/>
            </a:endParaRPr>
          </a:p>
          <a:p>
            <a:pPr algn="ctr">
              <a:buClrTx/>
              <a:buFontTx/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endParaRPr lang="en-US" sz="2200" b="1" u="sng" dirty="0">
              <a:solidFill>
                <a:srgbClr val="CCCCFF"/>
              </a:solidFill>
              <a:latin typeface="Arial" charset="0"/>
              <a:cs typeface="Arial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337" y="5080164"/>
            <a:ext cx="3556960" cy="750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2" descr="MASC grou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001" y="5000988"/>
            <a:ext cx="3223801" cy="91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1059982" y="1706583"/>
            <a:ext cx="10060516" cy="45719"/>
          </a:xfrm>
          <a:prstGeom prst="rect">
            <a:avLst/>
          </a:prstGeom>
          <a:solidFill>
            <a:srgbClr val="FF0000">
              <a:alpha val="80969"/>
            </a:srgbClr>
          </a:solidFill>
          <a:ln w="25400">
            <a:noFill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245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hdr="0" dt="0"/>
  <p:txStyles>
    <p:titleStyle>
      <a:lvl1pPr algn="ctr" defTabSz="414726" rtl="0" eaLnBrk="1" fontAlgn="base" hangingPunct="1">
        <a:lnSpc>
          <a:spcPct val="102000"/>
        </a:lnSpc>
        <a:spcBef>
          <a:spcPts val="181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100" b="1" i="1">
          <a:solidFill>
            <a:srgbClr val="000000"/>
          </a:solidFill>
          <a:latin typeface="+mj-lt"/>
          <a:ea typeface="+mj-ea"/>
          <a:cs typeface="+mj-cs"/>
        </a:defRPr>
      </a:lvl1pPr>
      <a:lvl2pPr marL="673930" indent="-259204" algn="ctr" defTabSz="414726" rtl="0" eaLnBrk="1" fontAlgn="base" hangingPunct="1">
        <a:lnSpc>
          <a:spcPct val="102000"/>
        </a:lnSpc>
        <a:spcBef>
          <a:spcPts val="181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100" b="1" i="1">
          <a:solidFill>
            <a:srgbClr val="000000"/>
          </a:solidFill>
          <a:latin typeface="Arial" charset="0"/>
          <a:ea typeface="ヒラギノ角ゴ ProN W6" charset="0"/>
          <a:cs typeface="ヒラギノ角ゴ ProN W6" charset="0"/>
        </a:defRPr>
      </a:lvl2pPr>
      <a:lvl3pPr marL="1036815" indent="-207363" algn="ctr" defTabSz="414726" rtl="0" eaLnBrk="1" fontAlgn="base" hangingPunct="1">
        <a:lnSpc>
          <a:spcPct val="102000"/>
        </a:lnSpc>
        <a:spcBef>
          <a:spcPts val="181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100" b="1" i="1">
          <a:solidFill>
            <a:srgbClr val="000000"/>
          </a:solidFill>
          <a:latin typeface="Arial" charset="0"/>
          <a:ea typeface="ヒラギノ角ゴ ProN W6" charset="0"/>
          <a:cs typeface="ヒラギノ角ゴ ProN W6" charset="0"/>
        </a:defRPr>
      </a:lvl3pPr>
      <a:lvl4pPr marL="1451541" indent="-207363" algn="ctr" defTabSz="414726" rtl="0" eaLnBrk="1" fontAlgn="base" hangingPunct="1">
        <a:lnSpc>
          <a:spcPct val="102000"/>
        </a:lnSpc>
        <a:spcBef>
          <a:spcPts val="181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100" b="1" i="1">
          <a:solidFill>
            <a:srgbClr val="000000"/>
          </a:solidFill>
          <a:latin typeface="Arial" charset="0"/>
          <a:ea typeface="ヒラギノ角ゴ ProN W6" charset="0"/>
          <a:cs typeface="ヒラギノ角ゴ ProN W6" charset="0"/>
        </a:defRPr>
      </a:lvl4pPr>
      <a:lvl5pPr marL="1866268" indent="-207363" algn="ctr" defTabSz="414726" rtl="0" eaLnBrk="1" fontAlgn="base" hangingPunct="1">
        <a:lnSpc>
          <a:spcPct val="102000"/>
        </a:lnSpc>
        <a:spcBef>
          <a:spcPts val="181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100" b="1" i="1">
          <a:solidFill>
            <a:srgbClr val="000000"/>
          </a:solidFill>
          <a:latin typeface="Arial" charset="0"/>
          <a:ea typeface="ヒラギノ角ゴ ProN W6" charset="0"/>
          <a:cs typeface="ヒラギノ角ゴ ProN W6" charset="0"/>
        </a:defRPr>
      </a:lvl5pPr>
      <a:lvl6pPr marL="2280994" indent="-207363" algn="ctr" defTabSz="414726" rtl="0" eaLnBrk="1" fontAlgn="base" hangingPunct="1">
        <a:lnSpc>
          <a:spcPct val="102000"/>
        </a:lnSpc>
        <a:spcBef>
          <a:spcPts val="181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100" b="1" i="1">
          <a:solidFill>
            <a:srgbClr val="000000"/>
          </a:solidFill>
          <a:latin typeface="Arial" charset="0"/>
          <a:ea typeface="ヒラギノ角ゴ ProN W6" charset="0"/>
          <a:cs typeface="ヒラギノ角ゴ ProN W6" charset="0"/>
        </a:defRPr>
      </a:lvl6pPr>
      <a:lvl7pPr marL="2695720" indent="-207363" algn="ctr" defTabSz="414726" rtl="0" eaLnBrk="1" fontAlgn="base" hangingPunct="1">
        <a:lnSpc>
          <a:spcPct val="102000"/>
        </a:lnSpc>
        <a:spcBef>
          <a:spcPts val="181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100" b="1" i="1">
          <a:solidFill>
            <a:srgbClr val="000000"/>
          </a:solidFill>
          <a:latin typeface="Arial" charset="0"/>
          <a:ea typeface="ヒラギノ角ゴ ProN W6" charset="0"/>
          <a:cs typeface="ヒラギノ角ゴ ProN W6" charset="0"/>
        </a:defRPr>
      </a:lvl7pPr>
      <a:lvl8pPr marL="3110446" indent="-207363" algn="ctr" defTabSz="414726" rtl="0" eaLnBrk="1" fontAlgn="base" hangingPunct="1">
        <a:lnSpc>
          <a:spcPct val="102000"/>
        </a:lnSpc>
        <a:spcBef>
          <a:spcPts val="181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100" b="1" i="1">
          <a:solidFill>
            <a:srgbClr val="000000"/>
          </a:solidFill>
          <a:latin typeface="Arial" charset="0"/>
          <a:ea typeface="ヒラギノ角ゴ ProN W6" charset="0"/>
          <a:cs typeface="ヒラギノ角ゴ ProN W6" charset="0"/>
        </a:defRPr>
      </a:lvl8pPr>
      <a:lvl9pPr marL="3525172" indent="-207363" algn="ctr" defTabSz="414726" rtl="0" eaLnBrk="1" fontAlgn="base" hangingPunct="1">
        <a:lnSpc>
          <a:spcPct val="102000"/>
        </a:lnSpc>
        <a:spcBef>
          <a:spcPts val="181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100" b="1" i="1">
          <a:solidFill>
            <a:srgbClr val="000000"/>
          </a:solidFill>
          <a:latin typeface="Arial" charset="0"/>
          <a:ea typeface="ヒラギノ角ゴ ProN W6" charset="0"/>
          <a:cs typeface="ヒラギノ角ゴ ProN W6" charset="0"/>
        </a:defRPr>
      </a:lvl9pPr>
    </p:titleStyle>
    <p:bodyStyle>
      <a:lvl1pPr marL="311045" indent="-311045" algn="ctr" defTabSz="414726" rtl="0" eaLnBrk="1" fontAlgn="base" hangingPunct="1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00000"/>
          </a:solidFill>
          <a:latin typeface="+mn-lt"/>
          <a:ea typeface="+mn-ea"/>
          <a:cs typeface="+mn-cs"/>
        </a:defRPr>
      </a:lvl1pPr>
      <a:lvl2pPr marL="673930" indent="-259204" algn="ctr" defTabSz="414726" rtl="0" eaLnBrk="1" fontAlgn="base" hangingPunct="1">
        <a:lnSpc>
          <a:spcPct val="82000"/>
        </a:lnSpc>
        <a:spcBef>
          <a:spcPts val="6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ea typeface="+mn-ea"/>
          <a:cs typeface="+mn-cs"/>
        </a:defRPr>
      </a:lvl2pPr>
      <a:lvl3pPr marL="1036815" indent="-207363" algn="ctr" defTabSz="414726" rtl="0" eaLnBrk="1" fontAlgn="base" hangingPunct="1">
        <a:lnSpc>
          <a:spcPct val="85000"/>
        </a:lnSpc>
        <a:spcBef>
          <a:spcPts val="284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ea typeface="+mn-ea"/>
          <a:cs typeface="+mn-cs"/>
        </a:defRPr>
      </a:lvl3pPr>
      <a:lvl4pPr marL="1451541" indent="-207363" algn="ctr" defTabSz="414726" rtl="0" eaLnBrk="1" fontAlgn="base" hangingPunct="1">
        <a:lnSpc>
          <a:spcPct val="85000"/>
        </a:lnSpc>
        <a:spcBef>
          <a:spcPts val="63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ea typeface="+mn-ea"/>
          <a:cs typeface="+mn-cs"/>
        </a:defRPr>
      </a:lvl4pPr>
      <a:lvl5pPr marL="1866268" indent="-207363" algn="ctr" defTabSz="414726" rtl="0" eaLnBrk="1" fontAlgn="base" hangingPunct="1">
        <a:lnSpc>
          <a:spcPct val="4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ea typeface="+mn-ea"/>
          <a:cs typeface="+mn-cs"/>
        </a:defRPr>
      </a:lvl5pPr>
      <a:lvl6pPr marL="2280994" indent="-207363" algn="ctr" defTabSz="414726" rtl="0" eaLnBrk="1" fontAlgn="base" hangingPunct="1">
        <a:lnSpc>
          <a:spcPct val="4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ea typeface="+mn-ea"/>
          <a:cs typeface="+mn-cs"/>
        </a:defRPr>
      </a:lvl6pPr>
      <a:lvl7pPr marL="2695720" indent="-207363" algn="ctr" defTabSz="414726" rtl="0" eaLnBrk="1" fontAlgn="base" hangingPunct="1">
        <a:lnSpc>
          <a:spcPct val="4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ea typeface="+mn-ea"/>
          <a:cs typeface="+mn-cs"/>
        </a:defRPr>
      </a:lvl7pPr>
      <a:lvl8pPr marL="3110446" indent="-207363" algn="ctr" defTabSz="414726" rtl="0" eaLnBrk="1" fontAlgn="base" hangingPunct="1">
        <a:lnSpc>
          <a:spcPct val="4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ea typeface="+mn-ea"/>
          <a:cs typeface="+mn-cs"/>
        </a:defRPr>
      </a:lvl8pPr>
      <a:lvl9pPr marL="3525172" indent="-207363" algn="ctr" defTabSz="414726" rtl="0" eaLnBrk="1" fontAlgn="base" hangingPunct="1">
        <a:lnSpc>
          <a:spcPct val="4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34433" y="3"/>
            <a:ext cx="11247967" cy="106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9746" tIns="49746" rIns="49746" bIns="49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Helvetica" pitchFamily="34" charset="0"/>
              </a:rPr>
              <a:t>Click to edit Master title style</a:t>
            </a:r>
          </a:p>
        </p:txBody>
      </p:sp>
      <p:sp>
        <p:nvSpPr>
          <p:cNvPr id="2" name="Text Box 4"/>
          <p:cNvSpPr txBox="1">
            <a:spLocks noGrp="1" noChangeArrowheads="1"/>
          </p:cNvSpPr>
          <p:nvPr>
            <p:ph type="sldNum" sz="quarter" idx="4"/>
            <p:custDataLst>
              <p:tags r:id="rId7"/>
            </p:custDataLst>
          </p:nvPr>
        </p:nvSpPr>
        <p:spPr bwMode="auto">
          <a:xfrm>
            <a:off x="11582400" y="6457948"/>
            <a:ext cx="514907" cy="3200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59695" tIns="29847" rIns="59695" bIns="29847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6000"/>
              </a:lnSpc>
              <a:tabLst>
                <a:tab pos="0" algn="l"/>
              </a:tabLst>
              <a:defRPr sz="1200" b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defRPr>
            </a:lvl1pPr>
          </a:lstStyle>
          <a:p>
            <a:pPr>
              <a:defRPr/>
            </a:pPr>
            <a:fld id="{1FFF1E06-603D-4152-8AFE-F59FC033C5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7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332329" y="1076090"/>
            <a:ext cx="11537946" cy="78341"/>
          </a:xfrm>
          <a:prstGeom prst="rect">
            <a:avLst/>
          </a:prstGeom>
          <a:solidFill>
            <a:srgbClr val="FF0000">
              <a:alpha val="80969"/>
            </a:srgbClr>
          </a:solidFill>
          <a:ln w="25400">
            <a:noFill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3273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9" r:id="rId4"/>
    <p:sldLayoutId id="2147483688" r:id="rId5"/>
  </p:sldLayoutIdLst>
  <p:transition/>
  <p:hf hdr="0" dt="0"/>
  <p:txStyles>
    <p:titleStyle>
      <a:lvl1pPr algn="r" rtl="0" eaLnBrk="1" fontAlgn="base" hangingPunct="1">
        <a:lnSpc>
          <a:spcPct val="102000"/>
        </a:lnSpc>
        <a:spcBef>
          <a:spcPts val="20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Helvetica" pitchFamily="34" charset="0"/>
        </a:defRPr>
      </a:lvl1pPr>
      <a:lvl2pPr algn="r" rtl="0" eaLnBrk="1" fontAlgn="base" hangingPunct="1">
        <a:lnSpc>
          <a:spcPct val="102000"/>
        </a:lnSpc>
        <a:spcBef>
          <a:spcPts val="200"/>
        </a:spcBef>
        <a:spcAft>
          <a:spcPct val="0"/>
        </a:spcAft>
        <a:defRPr sz="3300" b="1">
          <a:solidFill>
            <a:schemeClr val="tx1"/>
          </a:solidFill>
          <a:latin typeface="Helvetica" pitchFamily="34" charset="0"/>
          <a:ea typeface="ヒラギノ角ゴ ProN W6" charset="0"/>
          <a:cs typeface="ヒラギノ角ゴ ProN W6" charset="0"/>
          <a:sym typeface="Helvetica" pitchFamily="34" charset="0"/>
        </a:defRPr>
      </a:lvl2pPr>
      <a:lvl3pPr algn="r" rtl="0" eaLnBrk="1" fontAlgn="base" hangingPunct="1">
        <a:lnSpc>
          <a:spcPct val="102000"/>
        </a:lnSpc>
        <a:spcBef>
          <a:spcPts val="200"/>
        </a:spcBef>
        <a:spcAft>
          <a:spcPct val="0"/>
        </a:spcAft>
        <a:defRPr sz="3300" b="1">
          <a:solidFill>
            <a:schemeClr val="tx1"/>
          </a:solidFill>
          <a:latin typeface="Helvetica" pitchFamily="34" charset="0"/>
          <a:ea typeface="ヒラギノ角ゴ ProN W6" charset="0"/>
          <a:cs typeface="ヒラギノ角ゴ ProN W6" charset="0"/>
          <a:sym typeface="Helvetica" pitchFamily="34" charset="0"/>
        </a:defRPr>
      </a:lvl3pPr>
      <a:lvl4pPr algn="r" rtl="0" eaLnBrk="1" fontAlgn="base" hangingPunct="1">
        <a:lnSpc>
          <a:spcPct val="102000"/>
        </a:lnSpc>
        <a:spcBef>
          <a:spcPts val="200"/>
        </a:spcBef>
        <a:spcAft>
          <a:spcPct val="0"/>
        </a:spcAft>
        <a:defRPr sz="3300" b="1">
          <a:solidFill>
            <a:schemeClr val="tx1"/>
          </a:solidFill>
          <a:latin typeface="Helvetica" pitchFamily="34" charset="0"/>
          <a:ea typeface="ヒラギノ角ゴ ProN W6" charset="0"/>
          <a:cs typeface="ヒラギノ角ゴ ProN W6" charset="0"/>
          <a:sym typeface="Helvetica" pitchFamily="34" charset="0"/>
        </a:defRPr>
      </a:lvl4pPr>
      <a:lvl5pPr algn="r" rtl="0" eaLnBrk="1" fontAlgn="base" hangingPunct="1">
        <a:lnSpc>
          <a:spcPct val="102000"/>
        </a:lnSpc>
        <a:spcBef>
          <a:spcPts val="200"/>
        </a:spcBef>
        <a:spcAft>
          <a:spcPct val="0"/>
        </a:spcAft>
        <a:defRPr sz="3300" b="1">
          <a:solidFill>
            <a:schemeClr val="tx1"/>
          </a:solidFill>
          <a:latin typeface="Helvetica" pitchFamily="34" charset="0"/>
          <a:ea typeface="ヒラギノ角ゴ ProN W6" charset="0"/>
          <a:cs typeface="ヒラギノ角ゴ ProN W6" charset="0"/>
          <a:sym typeface="Helvetica" pitchFamily="34" charset="0"/>
        </a:defRPr>
      </a:lvl5pPr>
      <a:lvl6pPr marL="298477" algn="r" rtl="0" eaLnBrk="1" fontAlgn="base" hangingPunct="1">
        <a:lnSpc>
          <a:spcPct val="102000"/>
        </a:lnSpc>
        <a:spcBef>
          <a:spcPts val="196"/>
        </a:spcBef>
        <a:spcAft>
          <a:spcPct val="0"/>
        </a:spcAft>
        <a:defRPr sz="3300" b="1">
          <a:solidFill>
            <a:schemeClr val="tx1"/>
          </a:solidFill>
          <a:latin typeface="Helvetica" pitchFamily="34" charset="0"/>
          <a:ea typeface="ヒラギノ角ゴ ProN W6" charset="0"/>
          <a:cs typeface="ヒラギノ角ゴ ProN W6" charset="0"/>
          <a:sym typeface="Helvetica" pitchFamily="34" charset="0"/>
        </a:defRPr>
      </a:lvl6pPr>
      <a:lvl7pPr marL="596952" algn="r" rtl="0" eaLnBrk="1" fontAlgn="base" hangingPunct="1">
        <a:lnSpc>
          <a:spcPct val="102000"/>
        </a:lnSpc>
        <a:spcBef>
          <a:spcPts val="196"/>
        </a:spcBef>
        <a:spcAft>
          <a:spcPct val="0"/>
        </a:spcAft>
        <a:defRPr sz="3300" b="1">
          <a:solidFill>
            <a:schemeClr val="tx1"/>
          </a:solidFill>
          <a:latin typeface="Helvetica" pitchFamily="34" charset="0"/>
          <a:ea typeface="ヒラギノ角ゴ ProN W6" charset="0"/>
          <a:cs typeface="ヒラギノ角ゴ ProN W6" charset="0"/>
          <a:sym typeface="Helvetica" pitchFamily="34" charset="0"/>
        </a:defRPr>
      </a:lvl7pPr>
      <a:lvl8pPr marL="895430" algn="r" rtl="0" eaLnBrk="1" fontAlgn="base" hangingPunct="1">
        <a:lnSpc>
          <a:spcPct val="102000"/>
        </a:lnSpc>
        <a:spcBef>
          <a:spcPts val="196"/>
        </a:spcBef>
        <a:spcAft>
          <a:spcPct val="0"/>
        </a:spcAft>
        <a:defRPr sz="3300" b="1">
          <a:solidFill>
            <a:schemeClr val="tx1"/>
          </a:solidFill>
          <a:latin typeface="Helvetica" pitchFamily="34" charset="0"/>
          <a:ea typeface="ヒラギノ角ゴ ProN W6" charset="0"/>
          <a:cs typeface="ヒラギノ角ゴ ProN W6" charset="0"/>
          <a:sym typeface="Helvetica" pitchFamily="34" charset="0"/>
        </a:defRPr>
      </a:lvl8pPr>
      <a:lvl9pPr marL="1193906" algn="r" rtl="0" eaLnBrk="1" fontAlgn="base" hangingPunct="1">
        <a:lnSpc>
          <a:spcPct val="102000"/>
        </a:lnSpc>
        <a:spcBef>
          <a:spcPts val="196"/>
        </a:spcBef>
        <a:spcAft>
          <a:spcPct val="0"/>
        </a:spcAft>
        <a:defRPr sz="3300" b="1">
          <a:solidFill>
            <a:schemeClr val="tx1"/>
          </a:solidFill>
          <a:latin typeface="Helvetica" pitchFamily="34" charset="0"/>
          <a:ea typeface="ヒラギノ角ゴ ProN W6" charset="0"/>
          <a:cs typeface="ヒラギノ角ゴ ProN W6" charset="0"/>
          <a:sym typeface="Helvetica" pitchFamily="34" charset="0"/>
        </a:defRPr>
      </a:lvl9pPr>
    </p:titleStyle>
    <p:bodyStyle>
      <a:lvl1pPr marL="169845" indent="-169845" algn="l" rtl="0" eaLnBrk="1" fontAlgn="base" hangingPunct="1">
        <a:lnSpc>
          <a:spcPct val="91000"/>
        </a:lnSpc>
        <a:spcBef>
          <a:spcPts val="713"/>
        </a:spcBef>
        <a:spcAft>
          <a:spcPct val="0"/>
        </a:spcAft>
        <a:buSzPct val="76000"/>
        <a:buFont typeface="Arial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Helvetica" pitchFamily="34" charset="0"/>
        </a:defRPr>
      </a:lvl1pPr>
      <a:lvl2pPr marL="422233" indent="-158734" algn="l" rtl="0" eaLnBrk="1" fontAlgn="base" hangingPunct="1">
        <a:lnSpc>
          <a:spcPct val="87000"/>
        </a:lnSpc>
        <a:spcBef>
          <a:spcPts val="63"/>
        </a:spcBef>
        <a:spcAft>
          <a:spcPct val="0"/>
        </a:spcAft>
        <a:buSzPct val="7600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Helvetica" pitchFamily="34" charset="0"/>
        </a:defRPr>
      </a:lvl2pPr>
      <a:lvl3pPr marL="723828" indent="-144449" algn="l" rtl="0" eaLnBrk="1" fontAlgn="base" hangingPunct="1">
        <a:lnSpc>
          <a:spcPct val="89000"/>
        </a:lnSpc>
        <a:spcBef>
          <a:spcPts val="388"/>
        </a:spcBef>
        <a:spcAft>
          <a:spcPct val="0"/>
        </a:spcAft>
        <a:buSzPct val="76000"/>
        <a:buChar char="•"/>
        <a:defRPr>
          <a:solidFill>
            <a:schemeClr val="tx1"/>
          </a:solidFill>
          <a:latin typeface="+mn-lt"/>
          <a:ea typeface="+mn-ea"/>
          <a:cs typeface="+mn-cs"/>
          <a:sym typeface="Helvetica" pitchFamily="34" charset="0"/>
        </a:defRPr>
      </a:lvl3pPr>
      <a:lvl4pPr marL="1101616" indent="-144449" algn="l" rtl="0" eaLnBrk="1" fontAlgn="base" hangingPunct="1">
        <a:lnSpc>
          <a:spcPct val="89000"/>
        </a:lnSpc>
        <a:spcBef>
          <a:spcPts val="850"/>
        </a:spcBef>
        <a:spcAft>
          <a:spcPct val="0"/>
        </a:spcAft>
        <a:buSzPct val="76000"/>
        <a:buChar char="•"/>
        <a:defRPr>
          <a:solidFill>
            <a:schemeClr val="tx1"/>
          </a:solidFill>
          <a:latin typeface="+mn-lt"/>
          <a:ea typeface="+mn-ea"/>
          <a:cs typeface="+mn-cs"/>
          <a:sym typeface="Helvetica" pitchFamily="34" charset="0"/>
        </a:defRPr>
      </a:lvl4pPr>
      <a:lvl5pPr marL="1461942" indent="-144449" algn="l" rtl="0" eaLnBrk="1" fontAlgn="base" hangingPunct="1">
        <a:lnSpc>
          <a:spcPct val="61000"/>
        </a:lnSpc>
        <a:spcBef>
          <a:spcPts val="63"/>
        </a:spcBef>
        <a:spcAft>
          <a:spcPct val="0"/>
        </a:spcAft>
        <a:buSzPct val="76000"/>
        <a:buChar char="•"/>
        <a:defRPr>
          <a:solidFill>
            <a:schemeClr val="tx1"/>
          </a:solidFill>
          <a:latin typeface="+mn-lt"/>
          <a:ea typeface="+mn-ea"/>
          <a:cs typeface="+mn-cs"/>
          <a:sym typeface="Helvetica" pitchFamily="34" charset="0"/>
        </a:defRPr>
      </a:lvl5pPr>
      <a:lvl6pPr marL="1761839" indent="-145093" algn="l" rtl="0" eaLnBrk="1" fontAlgn="base" hangingPunct="1">
        <a:lnSpc>
          <a:spcPct val="61000"/>
        </a:lnSpc>
        <a:spcBef>
          <a:spcPts val="65"/>
        </a:spcBef>
        <a:spcAft>
          <a:spcPct val="0"/>
        </a:spcAft>
        <a:buSzPct val="76000"/>
        <a:buChar char="•"/>
        <a:defRPr sz="1800">
          <a:solidFill>
            <a:schemeClr val="tx1"/>
          </a:solidFill>
          <a:latin typeface="+mn-lt"/>
          <a:ea typeface="+mn-ea"/>
          <a:cs typeface="+mn-cs"/>
          <a:sym typeface="Helvetica" pitchFamily="34" charset="0"/>
        </a:defRPr>
      </a:lvl6pPr>
      <a:lvl7pPr marL="2060315" indent="-145093" algn="l" rtl="0" eaLnBrk="1" fontAlgn="base" hangingPunct="1">
        <a:lnSpc>
          <a:spcPct val="61000"/>
        </a:lnSpc>
        <a:spcBef>
          <a:spcPts val="65"/>
        </a:spcBef>
        <a:spcAft>
          <a:spcPct val="0"/>
        </a:spcAft>
        <a:buSzPct val="76000"/>
        <a:buChar char="•"/>
        <a:defRPr sz="1800">
          <a:solidFill>
            <a:schemeClr val="tx1"/>
          </a:solidFill>
          <a:latin typeface="+mn-lt"/>
          <a:ea typeface="+mn-ea"/>
          <a:cs typeface="+mn-cs"/>
          <a:sym typeface="Helvetica" pitchFamily="34" charset="0"/>
        </a:defRPr>
      </a:lvl7pPr>
      <a:lvl8pPr marL="2358792" indent="-145093" algn="l" rtl="0" eaLnBrk="1" fontAlgn="base" hangingPunct="1">
        <a:lnSpc>
          <a:spcPct val="61000"/>
        </a:lnSpc>
        <a:spcBef>
          <a:spcPts val="65"/>
        </a:spcBef>
        <a:spcAft>
          <a:spcPct val="0"/>
        </a:spcAft>
        <a:buSzPct val="76000"/>
        <a:buChar char="•"/>
        <a:defRPr sz="1800">
          <a:solidFill>
            <a:schemeClr val="tx1"/>
          </a:solidFill>
          <a:latin typeface="+mn-lt"/>
          <a:ea typeface="+mn-ea"/>
          <a:cs typeface="+mn-cs"/>
          <a:sym typeface="Helvetica" pitchFamily="34" charset="0"/>
        </a:defRPr>
      </a:lvl8pPr>
      <a:lvl9pPr marL="2657269" indent="-145093" algn="l" rtl="0" eaLnBrk="1" fontAlgn="base" hangingPunct="1">
        <a:lnSpc>
          <a:spcPct val="61000"/>
        </a:lnSpc>
        <a:spcBef>
          <a:spcPts val="65"/>
        </a:spcBef>
        <a:spcAft>
          <a:spcPct val="0"/>
        </a:spcAft>
        <a:buSzPct val="76000"/>
        <a:buChar char="•"/>
        <a:defRPr sz="1800">
          <a:solidFill>
            <a:schemeClr val="tx1"/>
          </a:solidFill>
          <a:latin typeface="+mn-lt"/>
          <a:ea typeface="+mn-ea"/>
          <a:cs typeface="+mn-cs"/>
          <a:sym typeface="Helvetica" pitchFamily="34" charset="0"/>
        </a:defRPr>
      </a:lvl9pPr>
    </p:bodyStyle>
    <p:otherStyle>
      <a:defPPr>
        <a:defRPr lang="en-US"/>
      </a:defPPr>
      <a:lvl1pPr marL="0" algn="l" defTabSz="59695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8477" algn="l" defTabSz="59695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96952" algn="l" defTabSz="59695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5430" algn="l" defTabSz="59695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93906" algn="l" defTabSz="59695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92381" algn="l" defTabSz="59695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90857" algn="l" defTabSz="59695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89333" algn="l" defTabSz="59695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87811" algn="l" defTabSz="59695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Timer/OpenTimer" TargetMode="External"/><Relationship Id="rId2" Type="http://schemas.openxmlformats.org/officeDocument/2006/relationships/hyperlink" Target="https://www.youtube.com/watch?v=4YGIdjMNI6Q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hyperlink" Target="https://github.com/lsils/mockturtl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3931" y="654627"/>
            <a:ext cx="9715500" cy="1911928"/>
          </a:xfrm>
        </p:spPr>
        <p:txBody>
          <a:bodyPr/>
          <a:lstStyle/>
          <a:p>
            <a:r>
              <a:rPr lang="en-US" sz="3600" dirty="0" err="1">
                <a:latin typeface="Helvetica" panose="020B0604020202020204" pitchFamily="34" charset="0"/>
                <a:cs typeface="Helvetica" panose="020B0604020202020204" pitchFamily="34" charset="0"/>
              </a:rPr>
              <a:t>Lgraph</a:t>
            </a: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: Live Graph </a:t>
            </a:r>
            <a:r>
              <a:rPr lang="en-US" sz="3600" dirty="0" err="1">
                <a:latin typeface="Helvetica" panose="020B0604020202020204" pitchFamily="34" charset="0"/>
                <a:cs typeface="Helvetica" panose="020B0604020202020204" pitchFamily="34" charset="0"/>
              </a:rPr>
              <a:t>infrastruture</a:t>
            </a: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 for multi-language synthesis and simulation</a:t>
            </a:r>
            <a:b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Sheng Hong Wang, Rafael T. Possignolo, Jose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Renau</a:t>
            </a:r>
            <a:b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many others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5E43A5-DF94-4061-8B09-456A85BDE35F}"/>
              </a:ext>
            </a:extLst>
          </p:cNvPr>
          <p:cNvSpPr txBox="1"/>
          <p:nvPr/>
        </p:nvSpPr>
        <p:spPr>
          <a:xfrm>
            <a:off x="3483563" y="2703706"/>
            <a:ext cx="5216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https://github.com/masc-ucsc/lgraph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0FEEF-D107-47AC-8408-9C6AA4F7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Live?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F0E82-C0B9-46B1-A0C8-E20D7B36878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11688" y="1797268"/>
            <a:ext cx="6523567" cy="16317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Humans mnemonic memory typically 10-15s</a:t>
            </a:r>
          </a:p>
          <a:p>
            <a:pPr marL="0" indent="0">
              <a:buNone/>
            </a:pPr>
            <a:r>
              <a:rPr lang="en-US" dirty="0"/>
              <a:t>Initial delays over 2 seconds have impact on Quality of Experience (</a:t>
            </a:r>
            <a:r>
              <a:rPr lang="en-US" dirty="0" err="1"/>
              <a:t>QoE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Breaks over a few seconds require to “rebuild” mental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76575-7511-4E3B-AF69-02E1CEBB3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FFF1E06-603D-4152-8AFE-F59FC033C58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8" name="Picture 4" descr="Image result for dory">
            <a:extLst>
              <a:ext uri="{FF2B5EF4-FFF2-40B4-BE49-F238E27FC236}">
                <a16:creationId xmlns:a16="http://schemas.microsoft.com/office/drawing/2014/main" id="{031990B7-D479-4E51-A5B4-19185179D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70" y="1797268"/>
            <a:ext cx="3225099" cy="428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42545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8758-0874-456B-9711-C8B280ABA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LGraph</a:t>
            </a:r>
            <a:r>
              <a:rPr lang="en-US" dirty="0"/>
              <a:t>: an unified infrastructure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CCBBF-8F9A-4961-AB70-5B7052310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FFF1E06-603D-4152-8AFE-F59FC033C58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AE95A4-A222-4106-A873-1D2898ED2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085" y="1727065"/>
            <a:ext cx="9713830" cy="410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9654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07A7-796B-4516-9DE7-537FFA98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LGraph</a:t>
            </a:r>
            <a:r>
              <a:rPr lang="en-US" dirty="0"/>
              <a:t> 0.2: “Almost” there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0D5F2-F246-4E6B-81AA-115D813C70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New API based on feedback from users</a:t>
            </a:r>
          </a:p>
          <a:p>
            <a:pPr lvl="1"/>
            <a:r>
              <a:rPr lang="en-US" dirty="0"/>
              <a:t>Get back </a:t>
            </a:r>
            <a:r>
              <a:rPr lang="en-US" dirty="0" err="1"/>
              <a:t>yosys</a:t>
            </a:r>
            <a:r>
              <a:rPr lang="en-US" dirty="0"/>
              <a:t>, ABC, json, Incremental…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New instance/type annotations heavily inspired by FIRRTL work (mostly done)</a:t>
            </a:r>
            <a:endParaRPr lang="en-US" u="sng" dirty="0"/>
          </a:p>
          <a:p>
            <a:pPr lvl="1"/>
            <a:r>
              <a:rPr lang="en-US" u="sng" dirty="0">
                <a:hlinkClick r:id="rId2"/>
              </a:rPr>
              <a:t>https://www.youtube.com/watch?v=4YGIdjMNI6Q</a:t>
            </a:r>
            <a:r>
              <a:rPr lang="en-US" u="sng" dirty="0"/>
              <a:t> </a:t>
            </a:r>
          </a:p>
          <a:p>
            <a:r>
              <a:rPr lang="en-US" dirty="0" err="1"/>
              <a:t>OpenTimer</a:t>
            </a:r>
            <a:r>
              <a:rPr lang="en-US" dirty="0"/>
              <a:t> integration (on-going effort)</a:t>
            </a:r>
          </a:p>
          <a:p>
            <a:pPr lvl="1"/>
            <a:r>
              <a:rPr lang="en-US" u="sng" dirty="0">
                <a:hlinkClick r:id="rId3"/>
              </a:rPr>
              <a:t>https://github.com/OpenTimer/OpenTimer</a:t>
            </a:r>
            <a:r>
              <a:rPr lang="en-US" u="sng" dirty="0"/>
              <a:t> </a:t>
            </a:r>
          </a:p>
          <a:p>
            <a:r>
              <a:rPr lang="en-US" dirty="0" err="1"/>
              <a:t>Mockturtle</a:t>
            </a:r>
            <a:r>
              <a:rPr lang="en-US" dirty="0"/>
              <a:t> (EPFL tool, DAC’19) integration (on-going effort)</a:t>
            </a:r>
          </a:p>
          <a:p>
            <a:pPr lvl="1"/>
            <a:r>
              <a:rPr lang="en-US" u="sng" dirty="0">
                <a:hlinkClick r:id="rId4"/>
              </a:rPr>
              <a:t>https://github.com/lsils/mockturtle</a:t>
            </a:r>
            <a:r>
              <a:rPr lang="en-US" u="sng" dirty="0"/>
              <a:t> </a:t>
            </a:r>
          </a:p>
          <a:p>
            <a:endParaRPr lang="en-US" u="sng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4FBBD-D286-49B0-8858-F47B7A315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FFF1E06-603D-4152-8AFE-F59FC033C58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B6A620-11F7-4825-8860-F31C77D00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2324" y="2326892"/>
            <a:ext cx="5095875" cy="942975"/>
          </a:xfrm>
          <a:prstGeom prst="rect">
            <a:avLst/>
          </a:prstGeom>
        </p:spPr>
      </p:pic>
      <p:pic>
        <p:nvPicPr>
          <p:cNvPr id="2050" name="Picture 2" descr="Image result for sad humiliated smiley face">
            <a:extLst>
              <a:ext uri="{FF2B5EF4-FFF2-40B4-BE49-F238E27FC236}">
                <a16:creationId xmlns:a16="http://schemas.microsoft.com/office/drawing/2014/main" id="{98C46599-DD83-43AE-B4A6-C5D53EF99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591" y="1516401"/>
            <a:ext cx="1620981" cy="162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78292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EA25-EA7A-484B-A84D-62D7788C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for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E7D3-E34C-40C7-95D4-823156686B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Integrate your favorite tool:</a:t>
            </a:r>
          </a:p>
          <a:p>
            <a:pPr lvl="1"/>
            <a:r>
              <a:rPr lang="en-US" dirty="0"/>
              <a:t>Backend tools, FPGA tools, code gen tools, …</a:t>
            </a:r>
          </a:p>
          <a:p>
            <a:pPr lvl="1"/>
            <a:endParaRPr lang="en-US" dirty="0"/>
          </a:p>
          <a:p>
            <a:r>
              <a:rPr lang="en-US" dirty="0"/>
              <a:t>Integrate your favorite language:</a:t>
            </a:r>
          </a:p>
          <a:p>
            <a:pPr lvl="1"/>
            <a:r>
              <a:rPr lang="en-US" dirty="0" err="1"/>
              <a:t>PyMTL</a:t>
            </a:r>
            <a:r>
              <a:rPr lang="en-US" dirty="0"/>
              <a:t>, </a:t>
            </a:r>
            <a:r>
              <a:rPr lang="en-US" dirty="0" err="1"/>
              <a:t>MyHDL</a:t>
            </a:r>
            <a:r>
              <a:rPr lang="en-US" dirty="0"/>
              <a:t>, new languages, …</a:t>
            </a:r>
          </a:p>
          <a:p>
            <a:pPr lvl="1"/>
            <a:endParaRPr lang="en-US" dirty="0"/>
          </a:p>
          <a:p>
            <a:r>
              <a:rPr lang="en-US" dirty="0"/>
              <a:t>Test and give feedback</a:t>
            </a:r>
          </a:p>
          <a:p>
            <a:pPr lvl="1"/>
            <a:r>
              <a:rPr lang="en-US" dirty="0"/>
              <a:t>What are we missing?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6FDC1-8EE7-4435-918E-F75BC1038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FFF1E06-603D-4152-8AFE-F59FC033C58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1413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masc_light_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ヒラギノ角ゴ ProN W6"/>
        <a:cs typeface="ヒラギノ角ゴ ProN W6"/>
      </a:majorFont>
      <a:minorFont>
        <a:latin typeface="Arial Narrow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verall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Helvetica"/>
        <a:ea typeface="ヒラギノ角ゴ ProN W6"/>
        <a:cs typeface="ヒラギノ角ゴ ProN W6"/>
      </a:majorFont>
      <a:minorFont>
        <a:latin typeface="Helvetic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508000" algn="l"/>
            <a:tab pos="1016000" algn="l"/>
            <a:tab pos="1511300" algn="l"/>
            <a:tab pos="2019300" algn="l"/>
            <a:tab pos="2527300" algn="l"/>
            <a:tab pos="3035300" algn="l"/>
            <a:tab pos="3543300" algn="l"/>
            <a:tab pos="4051300" algn="l"/>
            <a:tab pos="4546600" algn="l"/>
            <a:tab pos="5054600" algn="l"/>
            <a:tab pos="5562600" algn="l"/>
            <a:tab pos="6070600" algn="l"/>
          </a:tabLst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508000" algn="l"/>
            <a:tab pos="1016000" algn="l"/>
            <a:tab pos="1511300" algn="l"/>
            <a:tab pos="2019300" algn="l"/>
            <a:tab pos="2527300" algn="l"/>
            <a:tab pos="3035300" algn="l"/>
            <a:tab pos="3543300" algn="l"/>
            <a:tab pos="4051300" algn="l"/>
            <a:tab pos="4546600" algn="l"/>
            <a:tab pos="5054600" algn="l"/>
            <a:tab pos="5562600" algn="l"/>
            <a:tab pos="6070600" algn="l"/>
          </a:tabLst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33420</TotalTime>
  <Words>193</Words>
  <Application>Microsoft Office PowerPoint</Application>
  <PresentationFormat>Widescreen</PresentationFormat>
  <Paragraphs>35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Arial Narrow</vt:lpstr>
      <vt:lpstr>DejaVu Sans</vt:lpstr>
      <vt:lpstr>Helvetica</vt:lpstr>
      <vt:lpstr>Lucida Grande</vt:lpstr>
      <vt:lpstr>Times New Roman</vt:lpstr>
      <vt:lpstr>ヒラギノ角ゴ ProN W3</vt:lpstr>
      <vt:lpstr>ヒラギノ角ゴ ProN W6</vt:lpstr>
      <vt:lpstr>masc_light_theme</vt:lpstr>
      <vt:lpstr>Overall</vt:lpstr>
      <vt:lpstr>Lgraph: Live Graph infrastruture for multi-language synthesis and simulation Sheng Hong Wang, Rafael T. Possignolo, Jose Renau many others</vt:lpstr>
      <vt:lpstr>Why we need Live?</vt:lpstr>
      <vt:lpstr>LGraph: an unified infrastructure</vt:lpstr>
      <vt:lpstr>LGraph 0.2: “Almost” there</vt:lpstr>
      <vt:lpstr>Call for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</dc:creator>
  <cp:lastModifiedBy>rpossign</cp:lastModifiedBy>
  <cp:revision>393</cp:revision>
  <dcterms:modified xsi:type="dcterms:W3CDTF">2019-06-05T17:52:07Z</dcterms:modified>
</cp:coreProperties>
</file>