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335" r:id="rId3"/>
    <p:sldId id="354" r:id="rId4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6FC14"/>
    <a:srgbClr val="FF9900"/>
    <a:srgbClr val="D67F00"/>
    <a:srgbClr val="D55C01"/>
    <a:srgbClr val="FF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94075" autoAdjust="0"/>
  </p:normalViewPr>
  <p:slideViewPr>
    <p:cSldViewPr snapToGrid="0">
      <p:cViewPr varScale="1">
        <p:scale>
          <a:sx n="123" d="100"/>
          <a:sy n="123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굴림" charset="0"/>
                <a:cs typeface="굴림" charset="0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굴림" charset="0"/>
                <a:cs typeface="굴림" charset="0"/>
              </a:defRPr>
            </a:lvl1pPr>
          </a:lstStyle>
          <a:p>
            <a:endParaRPr lang="en-US" altLang="ko-KR"/>
          </a:p>
        </p:txBody>
      </p:sp>
      <p:sp>
        <p:nvSpPr>
          <p:cNvPr id="212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굴림" charset="0"/>
                <a:cs typeface="굴림" charset="0"/>
              </a:defRPr>
            </a:lvl1pPr>
          </a:lstStyle>
          <a:p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굴림" charset="0"/>
                <a:cs typeface="굴림" charset="0"/>
              </a:defRPr>
            </a:lvl1pPr>
          </a:lstStyle>
          <a:p>
            <a:fld id="{34E9D1BD-9D71-3247-8325-4279988284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5459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2988E08-20EC-AA4E-AC29-33A85A32629C}" type="slidenum">
              <a:rPr lang="ko-KR" altLang="en-US" sz="1200">
                <a:ea typeface="굴림" charset="0"/>
                <a:cs typeface="굴림" charset="0"/>
              </a:rPr>
              <a:pPr/>
              <a:t>1</a:t>
            </a:fld>
            <a:endParaRPr lang="en-US" altLang="ko-KR" sz="1200">
              <a:ea typeface="굴림" charset="0"/>
              <a:cs typeface="굴림" charset="0"/>
            </a:endParaRPr>
          </a:p>
        </p:txBody>
      </p:sp>
      <p:sp>
        <p:nvSpPr>
          <p:cNvPr id="212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212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Disclaimer: still very early on in the project. A bit over months. Prototype. </a:t>
            </a:r>
          </a:p>
          <a:p>
            <a:endParaRPr lang="en-US" dirty="0"/>
          </a:p>
          <a:p>
            <a:r>
              <a:rPr lang="en-US" dirty="0"/>
              <a:t>40nm TSMC at this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more complicated 2-stage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143000"/>
            <a:ext cx="12192000" cy="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sz="2400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0" y="0"/>
          <a:ext cx="13208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Image" r:id="rId3" imgW="3174603" imgH="3695238" progId="">
                  <p:embed/>
                </p:oleObj>
              </mc:Choice>
              <mc:Fallback>
                <p:oleObj name="Image" r:id="rId3" imgW="3174603" imgH="3695238" progId="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208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3886200"/>
            <a:ext cx="8534400" cy="1752600"/>
          </a:xfrm>
        </p:spPr>
        <p:txBody>
          <a:bodyPr/>
          <a:lstStyle>
            <a:lvl1pPr marL="0" indent="122238" algn="ctr">
              <a:buFont typeface="Wingdings" pitchFamily="2" charset="2"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27200" y="1905001"/>
            <a:ext cx="96520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39751" y="6400800"/>
            <a:ext cx="3556000" cy="3619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08551" y="6400800"/>
            <a:ext cx="2844800" cy="361950"/>
          </a:xfrm>
        </p:spPr>
        <p:txBody>
          <a:bodyPr/>
          <a:lstStyle>
            <a:lvl1pPr>
              <a:defRPr/>
            </a:lvl1pPr>
          </a:lstStyle>
          <a:p>
            <a:fld id="{D41E2F43-140D-1349-B467-F2F0F6D9FB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00226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5A641F7-75CF-A149-83ED-99AE7403742B}" type="datetime1">
              <a:rPr lang="ko-KR" altLang="en-US"/>
              <a:pPr/>
              <a:t>2019. 6. 5.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A203-7BCB-3147-A6AC-4639C13D9E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6878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1167" y="101600"/>
            <a:ext cx="2791884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1" y="101600"/>
            <a:ext cx="8174567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357E229-5292-F241-9F71-5DC21C62E2A7}" type="datetime1">
              <a:rPr lang="ko-KR" altLang="en-US"/>
              <a:pPr/>
              <a:t>2019. 6. 5.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C2C71-33FB-C949-8570-515C453E678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5618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101601"/>
            <a:ext cx="11029951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1" y="936626"/>
            <a:ext cx="5482167" cy="5337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8767" y="936626"/>
            <a:ext cx="5484284" cy="5337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E3A4DCD-BBE4-1B41-8351-062E3A2117CD}" type="datetime1">
              <a:rPr lang="ko-KR" altLang="en-US"/>
              <a:pPr/>
              <a:t>2019. 6. 5.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A03DB-0A86-4145-8F5F-763DA2F66D5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7387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F015808-35E0-404F-9E88-8CB908729263}" type="datetime1">
              <a:rPr lang="ko-KR" altLang="en-US"/>
              <a:pPr/>
              <a:t>2019. 6. 5.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D3032-EB69-DD40-A1E4-1C62D45160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345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1FBB6EF-E283-7E4F-BC3D-2AC467A95E4F}" type="datetime1">
              <a:rPr lang="ko-KR" altLang="en-US"/>
              <a:pPr/>
              <a:t>2019. 6. 5.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0A28A-AB51-5C44-91B6-5C0DED18573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4489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1" y="936626"/>
            <a:ext cx="5482167" cy="533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8767" y="936626"/>
            <a:ext cx="5484284" cy="533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6B2DEE-A183-5A4C-BDBB-A2F93641EF86}" type="datetime1">
              <a:rPr lang="ko-KR" altLang="en-US"/>
              <a:pPr/>
              <a:t>2019. 6. 5.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BFE87-6C60-4D46-91AE-6D8274788F0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452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2C9863F-4B7E-7C48-9754-D3089E92813D}" type="datetime1">
              <a:rPr lang="ko-KR" altLang="en-US"/>
              <a:pPr/>
              <a:t>2019. 6. 5.</a:t>
            </a:fld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289-AE74-8D43-AE6C-20D1B1E9F9B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6995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B94CA-7B03-1C4B-BBBA-6141D6CF489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3748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D0275D2-04E4-0E4D-A087-F10AA139662D}" type="datetime1">
              <a:rPr lang="ko-KR" altLang="en-US"/>
              <a:pPr/>
              <a:t>2019. 6. 5.</a:t>
            </a:fld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B3F381-DFC6-C442-AB53-9E62E3F77AA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10656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19BCB71-392D-E443-9C23-FE2C836EF797}" type="datetime1">
              <a:rPr lang="ko-KR" altLang="en-US"/>
              <a:pPr/>
              <a:t>2019. 6. 5.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BB740-4D0C-F942-B477-0750147257F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4845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B23A29B-35FD-AC43-937B-1501CF28BED7}" type="datetime1">
              <a:rPr lang="ko-KR" altLang="en-US"/>
              <a:pPr/>
              <a:t>2019. 6. 5.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46C7D-BC6A-F948-973F-D25C00B76A8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50462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36626"/>
            <a:ext cx="11169651" cy="53371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8800" y="6400800"/>
            <a:ext cx="3556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0"/>
                <a:cs typeface="굴림" charset="0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5730" y="6474942"/>
            <a:ext cx="120324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0"/>
                <a:cs typeface="굴림" charset="0"/>
              </a:defRPr>
            </a:lvl1pPr>
          </a:lstStyle>
          <a:p>
            <a:fld id="{5983D6DC-091A-4840-9276-0B0D0686C8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01601"/>
            <a:ext cx="11029951" cy="71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graphicFrame>
        <p:nvGraphicFramePr>
          <p:cNvPr id="4121" name="Object 25"/>
          <p:cNvGraphicFramePr>
            <a:graphicFrameLocks/>
          </p:cNvGraphicFramePr>
          <p:nvPr/>
        </p:nvGraphicFramePr>
        <p:xfrm>
          <a:off x="518585" y="312739"/>
          <a:ext cx="127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Image" r:id="rId15" imgW="164905" imgH="12558730" progId="">
                  <p:embed/>
                </p:oleObj>
              </mc:Choice>
              <mc:Fallback>
                <p:oleObj name="Image" r:id="rId15" imgW="164905" imgH="12558730" progId="">
                  <p:embed/>
                  <p:pic>
                    <p:nvPicPr>
                      <p:cNvPr id="4121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85" y="312739"/>
                        <a:ext cx="127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0" y="850900"/>
            <a:ext cx="12192000" cy="0"/>
          </a:xfrm>
          <a:prstGeom prst="line">
            <a:avLst/>
          </a:prstGeom>
          <a:noFill/>
          <a:ln w="12700">
            <a:solidFill>
              <a:srgbClr val="D55C0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sz="240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Black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Black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Black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Black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Black" pitchFamily="34" charset="0"/>
          <a:cs typeface="Arial" charset="0"/>
        </a:defRPr>
      </a:lvl9pPr>
    </p:titleStyle>
    <p:bodyStyle>
      <a:lvl1pPr marL="396875" indent="-274638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charset="0"/>
        <a:buChar char="t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858838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263650" indent="-227013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60525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¤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ical-eda/MAGIC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ical-eda/MAGIC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emf"/><Relationship Id="rId4" Type="http://schemas.openxmlformats.org/officeDocument/2006/relationships/hyperlink" Target="https://github.com/magical-eda/MAGICAL-CIRCUI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90033" y="1235886"/>
            <a:ext cx="9908490" cy="2379404"/>
          </a:xfrm>
        </p:spPr>
        <p:txBody>
          <a:bodyPr/>
          <a:lstStyle/>
          <a:p>
            <a:r>
              <a:rPr lang="en-US" sz="4800" b="1" dirty="0">
                <a:solidFill>
                  <a:srgbClr val="333399"/>
                </a:solidFill>
                <a:latin typeface="Arial Black" charset="0"/>
              </a:rPr>
              <a:t>MAGICAL: </a:t>
            </a:r>
            <a:r>
              <a:rPr lang="en-US" sz="4800" b="1" u="sng" dirty="0">
                <a:solidFill>
                  <a:srgbClr val="333399"/>
                </a:solidFill>
                <a:latin typeface="Arial Black" charset="0"/>
              </a:rPr>
              <a:t>Ma</a:t>
            </a:r>
            <a:r>
              <a:rPr lang="en-US" sz="4800" b="1" dirty="0">
                <a:solidFill>
                  <a:srgbClr val="333399"/>
                </a:solidFill>
                <a:latin typeface="Arial Black" charset="0"/>
              </a:rPr>
              <a:t>chine </a:t>
            </a:r>
            <a:r>
              <a:rPr lang="en-US" sz="4800" b="1" u="sng" dirty="0">
                <a:solidFill>
                  <a:srgbClr val="333399"/>
                </a:solidFill>
                <a:latin typeface="Arial Black" charset="0"/>
              </a:rPr>
              <a:t>G</a:t>
            </a:r>
            <a:r>
              <a:rPr lang="en-US" sz="4800" b="1" dirty="0">
                <a:solidFill>
                  <a:srgbClr val="333399"/>
                </a:solidFill>
                <a:latin typeface="Arial Black" charset="0"/>
              </a:rPr>
              <a:t>enerated </a:t>
            </a:r>
            <a:r>
              <a:rPr lang="en-US" sz="4800" b="1" u="sng" dirty="0">
                <a:solidFill>
                  <a:srgbClr val="333399"/>
                </a:solidFill>
                <a:latin typeface="Arial Black" charset="0"/>
              </a:rPr>
              <a:t>A</a:t>
            </a:r>
            <a:r>
              <a:rPr lang="en-US" sz="4800" b="1" dirty="0">
                <a:solidFill>
                  <a:srgbClr val="333399"/>
                </a:solidFill>
                <a:latin typeface="Arial Black" charset="0"/>
              </a:rPr>
              <a:t>nalog </a:t>
            </a:r>
            <a:r>
              <a:rPr lang="en-US" sz="4800" b="1" u="sng" dirty="0">
                <a:solidFill>
                  <a:srgbClr val="333399"/>
                </a:solidFill>
                <a:latin typeface="Arial Black" charset="0"/>
              </a:rPr>
              <a:t>IC L</a:t>
            </a:r>
            <a:r>
              <a:rPr lang="en-US" sz="4800" b="1" dirty="0">
                <a:solidFill>
                  <a:srgbClr val="333399"/>
                </a:solidFill>
                <a:latin typeface="Arial Black" charset="0"/>
              </a:rPr>
              <a:t>ayout</a:t>
            </a:r>
            <a:endParaRPr lang="en-US" sz="4800" dirty="0"/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4129" y="4055281"/>
            <a:ext cx="8303741" cy="20310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3600" dirty="0">
                <a:latin typeface="Arial" charset="0"/>
                <a:cs typeface="Arial" charset="0"/>
              </a:rPr>
              <a:t>David Z. Pan</a:t>
            </a:r>
          </a:p>
          <a:p>
            <a:pPr eaLnBrk="1" hangingPunct="1">
              <a:buFont typeface="Wingdings" charset="0"/>
              <a:buNone/>
            </a:pPr>
            <a:r>
              <a:rPr lang="en-US" sz="3600" dirty="0">
                <a:latin typeface="Arial" charset="0"/>
                <a:cs typeface="Arial" charset="0"/>
              </a:rPr>
              <a:t>The University of Texas at Austin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3200" dirty="0">
                <a:hlinkClick r:id="rId3"/>
              </a:rPr>
              <a:t>https://github.com/magical-eda/MAGICAL</a:t>
            </a:r>
            <a:endParaRPr lang="en-US" altLang="zh-CN" sz="32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48DD3D3-DCF0-984C-94FB-DE59DCCC1B48}"/>
              </a:ext>
            </a:extLst>
          </p:cNvPr>
          <p:cNvSpPr txBox="1">
            <a:spLocks/>
          </p:cNvSpPr>
          <p:nvPr/>
        </p:nvSpPr>
        <p:spPr bwMode="auto">
          <a:xfrm>
            <a:off x="11010378" y="6493830"/>
            <a:ext cx="114763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fld id="{5D8D3032-EB69-DD40-A1E4-1C62D45160B4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4334C-3F65-1F4B-A420-22F148546D4A}"/>
              </a:ext>
            </a:extLst>
          </p:cNvPr>
          <p:cNvSpPr txBox="1"/>
          <p:nvPr/>
        </p:nvSpPr>
        <p:spPr>
          <a:xfrm>
            <a:off x="3230880" y="40410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EA03A-B97F-2546-9845-F34952E3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900" y="28895"/>
            <a:ext cx="1831078" cy="18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232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2602-DBC9-EE43-A976-EE783F3C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MAGICAL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0D0E-D2DA-F84E-897B-8917873F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53" y="1025375"/>
            <a:ext cx="10734536" cy="5743171"/>
          </a:xfrm>
        </p:spPr>
        <p:txBody>
          <a:bodyPr/>
          <a:lstStyle/>
          <a:p>
            <a:r>
              <a:rPr lang="en-US" dirty="0"/>
              <a:t>Input: unannotated netlist</a:t>
            </a:r>
          </a:p>
          <a:p>
            <a:r>
              <a:rPr lang="en-US" dirty="0"/>
              <a:t>Output: GDSII Layout</a:t>
            </a:r>
          </a:p>
          <a:p>
            <a:r>
              <a:rPr lang="en-US" dirty="0"/>
              <a:t>Key Components: </a:t>
            </a:r>
          </a:p>
          <a:p>
            <a:pPr lvl="1"/>
            <a:r>
              <a:rPr lang="en-US" dirty="0"/>
              <a:t>Constraint Extraction</a:t>
            </a:r>
          </a:p>
          <a:p>
            <a:pPr lvl="1"/>
            <a:r>
              <a:rPr lang="en-US" dirty="0"/>
              <a:t>Device Generation</a:t>
            </a:r>
          </a:p>
          <a:p>
            <a:pPr lvl="1"/>
            <a:r>
              <a:rPr lang="en-US" dirty="0"/>
              <a:t>Place and Route</a:t>
            </a:r>
          </a:p>
          <a:p>
            <a:r>
              <a:rPr lang="en-US" b="1" dirty="0">
                <a:solidFill>
                  <a:srgbClr val="FF0000"/>
                </a:solidFill>
              </a:rPr>
              <a:t>Fully-automated (no-human-in-the-loop)</a:t>
            </a:r>
          </a:p>
          <a:p>
            <a:r>
              <a:rPr lang="en-US" dirty="0"/>
              <a:t>Guided by analytical, heuristic, and machine learning algorithms</a:t>
            </a:r>
          </a:p>
          <a:p>
            <a:pPr marL="685800" lvl="1"/>
            <a:r>
              <a:rPr lang="en-US" altLang="zh-CN" dirty="0"/>
              <a:t>Open source on GitHub: </a:t>
            </a:r>
            <a:r>
              <a:rPr lang="en-US" altLang="zh-CN" dirty="0">
                <a:hlinkClick r:id="rId3"/>
              </a:rPr>
              <a:t>https://github.com/magical-eda/MAGICAL</a:t>
            </a:r>
            <a:endParaRPr lang="en-US" altLang="zh-CN" dirty="0"/>
          </a:p>
          <a:p>
            <a:pPr marL="1085850" lvl="2"/>
            <a:r>
              <a:rPr lang="en-US" altLang="zh-CN" dirty="0"/>
              <a:t>Also provide toy </a:t>
            </a:r>
            <a:r>
              <a:rPr lang="en-US" altLang="zh-CN" dirty="0" err="1"/>
              <a:t>techfiles</a:t>
            </a:r>
            <a:r>
              <a:rPr lang="en-US" altLang="zh-CN" dirty="0"/>
              <a:t> and circuit examples</a:t>
            </a:r>
          </a:p>
          <a:p>
            <a:pPr marL="685800" lvl="1"/>
            <a:r>
              <a:rPr lang="en-US" altLang="zh-CN" dirty="0"/>
              <a:t>Open sourced benchmark circuits (PDK-stripped)</a:t>
            </a:r>
          </a:p>
          <a:p>
            <a:pPr marL="1085850" lvl="2"/>
            <a:r>
              <a:rPr lang="en-US" altLang="zh-CN" dirty="0">
                <a:hlinkClick r:id="rId4"/>
              </a:rPr>
              <a:t>https://github.com/magical-eda/MAGICAL-CIRCUITS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33526-BBA5-9945-8BAC-128DE60E9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780" y="869518"/>
            <a:ext cx="6557567" cy="305880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E183BE6-8F00-CF4A-B23D-354468E292F5}"/>
              </a:ext>
            </a:extLst>
          </p:cNvPr>
          <p:cNvSpPr txBox="1">
            <a:spLocks/>
          </p:cNvSpPr>
          <p:nvPr/>
        </p:nvSpPr>
        <p:spPr bwMode="auto">
          <a:xfrm flipH="1">
            <a:off x="10665415" y="6368271"/>
            <a:ext cx="1048317" cy="302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951" tIns="41475" rIns="82951" bIns="41475" numCol="1" anchor="t" anchorCtr="0" compatLnSpc="1">
            <a:prstTxWarp prst="textNoShape">
              <a:avLst/>
            </a:prstTxWarp>
          </a:bodyPr>
          <a:lstStyle>
            <a:lvl1pPr marL="0" indent="0" algn="ctr" defTabSz="457093" rtl="0" fontAlgn="base">
              <a:lnSpc>
                <a:spcPct val="93000"/>
              </a:lnSpc>
              <a:spcBef>
                <a:spcPct val="0"/>
              </a:spcBef>
              <a:spcAft>
                <a:spcPts val="1563"/>
              </a:spcAft>
              <a:buClr>
                <a:srgbClr val="000000"/>
              </a:buClr>
              <a:buSzPct val="100000"/>
              <a:buFontTx/>
              <a:buNone/>
              <a:defRPr sz="2940" b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99973" indent="0" algn="ctr" defTabSz="457093" rtl="0" fontAlgn="base">
              <a:lnSpc>
                <a:spcPct val="93000"/>
              </a:lnSpc>
              <a:spcBef>
                <a:spcPct val="0"/>
              </a:spcBef>
              <a:spcAft>
                <a:spcPts val="1250"/>
              </a:spcAft>
              <a:buClr>
                <a:srgbClr val="EB7235"/>
              </a:buClr>
              <a:buSzPct val="100000"/>
              <a:buFontTx/>
              <a:buNone/>
              <a:defRPr sz="3429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2pPr>
            <a:lvl3pPr marL="1333838" indent="0" algn="ctr" defTabSz="457093" rtl="0" fontAlgn="base">
              <a:lnSpc>
                <a:spcPct val="93000"/>
              </a:lnSpc>
              <a:spcBef>
                <a:spcPct val="0"/>
              </a:spcBef>
              <a:spcAft>
                <a:spcPts val="938"/>
              </a:spcAft>
              <a:buClr>
                <a:srgbClr val="000000"/>
              </a:buClr>
              <a:buSzPct val="100000"/>
              <a:buFontTx/>
              <a:buNone/>
              <a:defRPr sz="3429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3pPr>
            <a:lvl4pPr marL="1893816" indent="0" algn="ctr" defTabSz="457093" rtl="0" fontAlgn="base">
              <a:lnSpc>
                <a:spcPct val="93000"/>
              </a:lnSpc>
              <a:spcBef>
                <a:spcPct val="0"/>
              </a:spcBef>
              <a:spcAft>
                <a:spcPts val="625"/>
              </a:spcAft>
              <a:buClr>
                <a:srgbClr val="000000"/>
              </a:buClr>
              <a:buSzPct val="100000"/>
              <a:buFontTx/>
              <a:buNone/>
              <a:defRPr sz="3429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4pPr>
            <a:lvl5pPr marL="2313800" indent="0" algn="ctr" defTabSz="457093" rtl="0" fontAlgn="base">
              <a:lnSpc>
                <a:spcPct val="93000"/>
              </a:lnSpc>
              <a:spcBef>
                <a:spcPct val="0"/>
              </a:spcBef>
              <a:spcAft>
                <a:spcPts val="313"/>
              </a:spcAft>
              <a:buClr>
                <a:srgbClr val="000000"/>
              </a:buClr>
              <a:buSzPct val="100000"/>
              <a:buFontTx/>
              <a:buNone/>
              <a:defRPr sz="3429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5pPr>
            <a:lvl6pPr marL="2514014" indent="-228547" algn="l" defTabSz="457093" rtl="0" fontAlgn="base">
              <a:lnSpc>
                <a:spcPct val="93000"/>
              </a:lnSpc>
              <a:spcBef>
                <a:spcPct val="0"/>
              </a:spcBef>
              <a:spcAft>
                <a:spcPts val="313"/>
              </a:spcAft>
              <a:buClr>
                <a:srgbClr val="000000"/>
              </a:buClr>
              <a:buSzPct val="100000"/>
              <a:buFont typeface="Times New Roman" charset="0"/>
              <a:defRPr sz="2199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6pPr>
            <a:lvl7pPr marL="2971107" indent="-228547" algn="l" defTabSz="457093" rtl="0" fontAlgn="base">
              <a:lnSpc>
                <a:spcPct val="93000"/>
              </a:lnSpc>
              <a:spcBef>
                <a:spcPct val="0"/>
              </a:spcBef>
              <a:spcAft>
                <a:spcPts val="313"/>
              </a:spcAft>
              <a:buClr>
                <a:srgbClr val="000000"/>
              </a:buClr>
              <a:buSzPct val="100000"/>
              <a:buFont typeface="Times New Roman" charset="0"/>
              <a:defRPr sz="2199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7pPr>
            <a:lvl8pPr marL="3428200" indent="-228547" algn="l" defTabSz="457093" rtl="0" fontAlgn="base">
              <a:lnSpc>
                <a:spcPct val="93000"/>
              </a:lnSpc>
              <a:spcBef>
                <a:spcPct val="0"/>
              </a:spcBef>
              <a:spcAft>
                <a:spcPts val="313"/>
              </a:spcAft>
              <a:buClr>
                <a:srgbClr val="000000"/>
              </a:buClr>
              <a:buSzPct val="100000"/>
              <a:buFont typeface="Times New Roman" charset="0"/>
              <a:defRPr sz="2199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8pPr>
            <a:lvl9pPr marL="3885293" indent="-228547" algn="l" defTabSz="457093" rtl="0" fontAlgn="base">
              <a:lnSpc>
                <a:spcPct val="93000"/>
              </a:lnSpc>
              <a:spcBef>
                <a:spcPct val="0"/>
              </a:spcBef>
              <a:spcAft>
                <a:spcPts val="313"/>
              </a:spcAft>
              <a:buClr>
                <a:srgbClr val="000000"/>
              </a:buClr>
              <a:buSzPct val="100000"/>
              <a:buFont typeface="Times New Roman" charset="0"/>
              <a:defRPr sz="2199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algn="r" hangingPunct="1"/>
            <a:fld id="{CFAB4279-0E4D-FE49-BB86-122ABE5917F4}" type="slidenum">
              <a:rPr lang="en-US" sz="1633" ker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r" hangingPunct="1"/>
              <a:t>2</a:t>
            </a:fld>
            <a:endParaRPr lang="en-US" sz="1633" kern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48601-EF6C-8A4B-97DB-84BEE4EA2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5415" y="101600"/>
            <a:ext cx="1318879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6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8EB-2D67-4847-9453-68B33C40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MAGICAL 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DAFA-A25F-A445-9D10-FBF102E19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2-stage miller-compensated OTA design in 40nm TSMC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2AB6A-6CA6-C442-916F-BB12C177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352" y="1567561"/>
            <a:ext cx="4064771" cy="1619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45986-58B3-D041-9A8C-5CB658A19A9E}"/>
              </a:ext>
            </a:extLst>
          </p:cNvPr>
          <p:cNvSpPr txBox="1"/>
          <p:nvPr/>
        </p:nvSpPr>
        <p:spPr>
          <a:xfrm>
            <a:off x="9494443" y="3259517"/>
            <a:ext cx="1989006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dirty="0"/>
              <a:t>MAGICAL 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7A85F-74E5-7940-8C64-3F586470D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812" y="1548399"/>
            <a:ext cx="3140255" cy="1658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0DA3D-A76E-FE47-B94F-81EEEA078380}"/>
              </a:ext>
            </a:extLst>
          </p:cNvPr>
          <p:cNvSpPr txBox="1"/>
          <p:nvPr/>
        </p:nvSpPr>
        <p:spPr>
          <a:xfrm>
            <a:off x="5687446" y="3160435"/>
            <a:ext cx="1713931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dirty="0"/>
              <a:t>Manual Layout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35B88-469B-5C45-8C84-7F38961B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9" y="1548399"/>
            <a:ext cx="4324245" cy="1520897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FDEF583-4C51-B847-B924-953EF2582CA0}"/>
              </a:ext>
            </a:extLst>
          </p:cNvPr>
          <p:cNvSpPr txBox="1">
            <a:spLocks/>
          </p:cNvSpPr>
          <p:nvPr/>
        </p:nvSpPr>
        <p:spPr bwMode="auto">
          <a:xfrm flipH="1">
            <a:off x="10652163" y="6368271"/>
            <a:ext cx="1048317" cy="302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951" tIns="41475" rIns="82951" bIns="41475" numCol="1" anchor="t" anchorCtr="0" compatLnSpc="1">
            <a:prstTxWarp prst="textNoShape">
              <a:avLst/>
            </a:prstTxWarp>
          </a:bodyPr>
          <a:lstStyle>
            <a:lvl1pPr marL="0" indent="0" algn="ctr" defTabSz="457093" rtl="0" fontAlgn="base">
              <a:lnSpc>
                <a:spcPct val="93000"/>
              </a:lnSpc>
              <a:spcBef>
                <a:spcPct val="0"/>
              </a:spcBef>
              <a:spcAft>
                <a:spcPts val="1563"/>
              </a:spcAft>
              <a:buClr>
                <a:srgbClr val="000000"/>
              </a:buClr>
              <a:buSzPct val="100000"/>
              <a:buFontTx/>
              <a:buNone/>
              <a:defRPr sz="2940" b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99973" indent="0" algn="ctr" defTabSz="457093" rtl="0" fontAlgn="base">
              <a:lnSpc>
                <a:spcPct val="93000"/>
              </a:lnSpc>
              <a:spcBef>
                <a:spcPct val="0"/>
              </a:spcBef>
              <a:spcAft>
                <a:spcPts val="1250"/>
              </a:spcAft>
              <a:buClr>
                <a:srgbClr val="EB7235"/>
              </a:buClr>
              <a:buSzPct val="100000"/>
              <a:buFontTx/>
              <a:buNone/>
              <a:defRPr sz="3429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2pPr>
            <a:lvl3pPr marL="1333838" indent="0" algn="ctr" defTabSz="457093" rtl="0" fontAlgn="base">
              <a:lnSpc>
                <a:spcPct val="93000"/>
              </a:lnSpc>
              <a:spcBef>
                <a:spcPct val="0"/>
              </a:spcBef>
              <a:spcAft>
                <a:spcPts val="938"/>
              </a:spcAft>
              <a:buClr>
                <a:srgbClr val="000000"/>
              </a:buClr>
              <a:buSzPct val="100000"/>
              <a:buFontTx/>
              <a:buNone/>
              <a:defRPr sz="3429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3pPr>
            <a:lvl4pPr marL="1893816" indent="0" algn="ctr" defTabSz="457093" rtl="0" fontAlgn="base">
              <a:lnSpc>
                <a:spcPct val="93000"/>
              </a:lnSpc>
              <a:spcBef>
                <a:spcPct val="0"/>
              </a:spcBef>
              <a:spcAft>
                <a:spcPts val="625"/>
              </a:spcAft>
              <a:buClr>
                <a:srgbClr val="000000"/>
              </a:buClr>
              <a:buSzPct val="100000"/>
              <a:buFontTx/>
              <a:buNone/>
              <a:defRPr sz="3429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4pPr>
            <a:lvl5pPr marL="2313800" indent="0" algn="ctr" defTabSz="457093" rtl="0" fontAlgn="base">
              <a:lnSpc>
                <a:spcPct val="93000"/>
              </a:lnSpc>
              <a:spcBef>
                <a:spcPct val="0"/>
              </a:spcBef>
              <a:spcAft>
                <a:spcPts val="313"/>
              </a:spcAft>
              <a:buClr>
                <a:srgbClr val="000000"/>
              </a:buClr>
              <a:buSzPct val="100000"/>
              <a:buFontTx/>
              <a:buNone/>
              <a:defRPr sz="3429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5pPr>
            <a:lvl6pPr marL="2514014" indent="-228547" algn="l" defTabSz="457093" rtl="0" fontAlgn="base">
              <a:lnSpc>
                <a:spcPct val="93000"/>
              </a:lnSpc>
              <a:spcBef>
                <a:spcPct val="0"/>
              </a:spcBef>
              <a:spcAft>
                <a:spcPts val="313"/>
              </a:spcAft>
              <a:buClr>
                <a:srgbClr val="000000"/>
              </a:buClr>
              <a:buSzPct val="100000"/>
              <a:buFont typeface="Times New Roman" charset="0"/>
              <a:defRPr sz="2199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6pPr>
            <a:lvl7pPr marL="2971107" indent="-228547" algn="l" defTabSz="457093" rtl="0" fontAlgn="base">
              <a:lnSpc>
                <a:spcPct val="93000"/>
              </a:lnSpc>
              <a:spcBef>
                <a:spcPct val="0"/>
              </a:spcBef>
              <a:spcAft>
                <a:spcPts val="313"/>
              </a:spcAft>
              <a:buClr>
                <a:srgbClr val="000000"/>
              </a:buClr>
              <a:buSzPct val="100000"/>
              <a:buFont typeface="Times New Roman" charset="0"/>
              <a:defRPr sz="2199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7pPr>
            <a:lvl8pPr marL="3428200" indent="-228547" algn="l" defTabSz="457093" rtl="0" fontAlgn="base">
              <a:lnSpc>
                <a:spcPct val="93000"/>
              </a:lnSpc>
              <a:spcBef>
                <a:spcPct val="0"/>
              </a:spcBef>
              <a:spcAft>
                <a:spcPts val="313"/>
              </a:spcAft>
              <a:buClr>
                <a:srgbClr val="000000"/>
              </a:buClr>
              <a:buSzPct val="100000"/>
              <a:buFont typeface="Times New Roman" charset="0"/>
              <a:defRPr sz="2199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8pPr>
            <a:lvl9pPr marL="3885293" indent="-228547" algn="l" defTabSz="457093" rtl="0" fontAlgn="base">
              <a:lnSpc>
                <a:spcPct val="93000"/>
              </a:lnSpc>
              <a:spcBef>
                <a:spcPct val="0"/>
              </a:spcBef>
              <a:spcAft>
                <a:spcPts val="313"/>
              </a:spcAft>
              <a:buClr>
                <a:srgbClr val="000000"/>
              </a:buClr>
              <a:buSzPct val="100000"/>
              <a:buFont typeface="Times New Roman" charset="0"/>
              <a:defRPr sz="2199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algn="r" hangingPunct="1"/>
            <a:fld id="{CFAB4279-0E4D-FE49-BB86-122ABE5917F4}" type="slidenum">
              <a:rPr lang="en-US" sz="1633" ker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r" hangingPunct="1"/>
              <a:t>3</a:t>
            </a:fld>
            <a:endParaRPr lang="en-US" sz="1633" kern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D94793A-2E39-5149-BCCB-A800AFCBF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24085"/>
              </p:ext>
            </p:extLst>
          </p:nvPr>
        </p:nvGraphicFramePr>
        <p:xfrm>
          <a:off x="1897000" y="3655272"/>
          <a:ext cx="7907951" cy="29276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10083">
                  <a:extLst>
                    <a:ext uri="{9D8B030D-6E8A-4147-A177-3AD203B41FA5}">
                      <a16:colId xmlns:a16="http://schemas.microsoft.com/office/drawing/2014/main" val="3737988831"/>
                    </a:ext>
                  </a:extLst>
                </a:gridCol>
                <a:gridCol w="2136605">
                  <a:extLst>
                    <a:ext uri="{9D8B030D-6E8A-4147-A177-3AD203B41FA5}">
                      <a16:colId xmlns:a16="http://schemas.microsoft.com/office/drawing/2014/main" val="128170930"/>
                    </a:ext>
                  </a:extLst>
                </a:gridCol>
                <a:gridCol w="1761263">
                  <a:extLst>
                    <a:ext uri="{9D8B030D-6E8A-4147-A177-3AD203B41FA5}">
                      <a16:colId xmlns:a16="http://schemas.microsoft.com/office/drawing/2014/main" val="2547514260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Manual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MAGICAL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63319536"/>
                  </a:ext>
                </a:extLst>
              </a:tr>
              <a:tr h="414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DC Gain (dB)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37.7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38.0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039205480"/>
                  </a:ext>
                </a:extLst>
              </a:tr>
              <a:tr h="414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Unity-gain Bandwidth (MHz)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110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107.5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2972350267"/>
                  </a:ext>
                </a:extLst>
              </a:tr>
              <a:tr h="414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Phase Margin (degree)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67.8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62.3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486678958"/>
                  </a:ext>
                </a:extLst>
              </a:tr>
              <a:tr h="414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Input-referred Noise (</a:t>
                      </a:r>
                      <a:r>
                        <a:rPr lang="en-US" sz="2200" dirty="0" err="1"/>
                        <a:t>uVrms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219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221.5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692823845"/>
                  </a:ext>
                </a:extLst>
              </a:tr>
              <a:tr h="414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CMRR (dB)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92.5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2369708743"/>
                  </a:ext>
                </a:extLst>
              </a:tr>
              <a:tr h="414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Input-referred Offset (mV)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0.48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91991611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53EF11-531E-F84D-B171-E217D2257AA8}"/>
              </a:ext>
            </a:extLst>
          </p:cNvPr>
          <p:cNvSpPr txBox="1"/>
          <p:nvPr/>
        </p:nvSpPr>
        <p:spPr>
          <a:xfrm>
            <a:off x="7933" y="3170295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Post extraction simulation results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552A435-4758-F24E-A435-1B0C81FB743C}"/>
              </a:ext>
            </a:extLst>
          </p:cNvPr>
          <p:cNvSpPr txBox="1">
            <a:spLocks/>
          </p:cNvSpPr>
          <p:nvPr/>
        </p:nvSpPr>
        <p:spPr bwMode="auto">
          <a:xfrm>
            <a:off x="5382492" y="3221888"/>
            <a:ext cx="2584946" cy="140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rgbClr val="254061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5406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5406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5406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5406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ahoma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ahoma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ahoma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ahoma" pitchFamily="34" charset="0"/>
              </a:defRPr>
            </a:lvl9pPr>
          </a:lstStyle>
          <a:p>
            <a:r>
              <a:rPr lang="en-US" sz="4400" kern="0" dirty="0">
                <a:solidFill>
                  <a:srgbClr val="FF0000"/>
                </a:solidFill>
                <a:highlight>
                  <a:srgbClr val="00FFFF"/>
                </a:highlight>
              </a:rPr>
              <a:t>O(Day)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24BBC49-3A3E-254A-8FAF-B96F4E606204}"/>
              </a:ext>
            </a:extLst>
          </p:cNvPr>
          <p:cNvSpPr txBox="1">
            <a:spLocks/>
          </p:cNvSpPr>
          <p:nvPr/>
        </p:nvSpPr>
        <p:spPr bwMode="auto">
          <a:xfrm>
            <a:off x="9472068" y="3240012"/>
            <a:ext cx="2705009" cy="137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rgbClr val="254061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5406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5406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5406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5406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ahoma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ahoma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ahoma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ahoma" pitchFamily="34" charset="0"/>
              </a:defRPr>
            </a:lvl9pPr>
          </a:lstStyle>
          <a:p>
            <a:r>
              <a:rPr lang="en-US" sz="4400" kern="0" dirty="0">
                <a:solidFill>
                  <a:srgbClr val="FF0000"/>
                </a:solidFill>
                <a:highlight>
                  <a:srgbClr val="00FFFF"/>
                </a:highlight>
              </a:rPr>
              <a:t>O(Sec)</a:t>
            </a:r>
          </a:p>
        </p:txBody>
      </p:sp>
    </p:spTree>
    <p:extLst>
      <p:ext uri="{BB962C8B-B14F-4D97-AF65-F5344CB8AC3E}">
        <p14:creationId xmlns:p14="http://schemas.microsoft.com/office/powerpoint/2010/main" val="1626510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utda_template">
  <a:themeElements>
    <a:clrScheme name="utda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tda_template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tda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da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da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da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da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da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da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da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da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da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da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da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utda_template</Template>
  <TotalTime>57635</TotalTime>
  <Words>204</Words>
  <Application>Microsoft Macintosh PowerPoint</Application>
  <PresentationFormat>Widescreen</PresentationFormat>
  <Paragraphs>54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Wingdings</vt:lpstr>
      <vt:lpstr>utda_template</vt:lpstr>
      <vt:lpstr>Image</vt:lpstr>
      <vt:lpstr>MAGICAL: Machine Generated Analog IC Layout</vt:lpstr>
      <vt:lpstr>MAGICAL Framework</vt:lpstr>
      <vt:lpstr>MAGICAL Preliminary Results</vt:lpstr>
    </vt:vector>
  </TitlesOfParts>
  <Company>University of Texas at Austin, ECE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Pan</dc:creator>
  <cp:lastModifiedBy>Pan, David</cp:lastModifiedBy>
  <cp:revision>1034</cp:revision>
  <dcterms:created xsi:type="dcterms:W3CDTF">2007-09-26T02:23:02Z</dcterms:created>
  <dcterms:modified xsi:type="dcterms:W3CDTF">2019-06-05T18:19:00Z</dcterms:modified>
</cp:coreProperties>
</file>