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5" r:id="rId7"/>
    <p:sldId id="708" r:id="rId8"/>
    <p:sldId id="722" r:id="rId9"/>
    <p:sldId id="741" r:id="rId10"/>
    <p:sldId id="742" r:id="rId11"/>
    <p:sldId id="717" r:id="rId12"/>
    <p:sldId id="711" r:id="rId13"/>
    <p:sldId id="723" r:id="rId14"/>
    <p:sldId id="714" r:id="rId1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88283" autoAdjust="0"/>
  </p:normalViewPr>
  <p:slideViewPr>
    <p:cSldViewPr snapToGrid="0">
      <p:cViewPr varScale="1">
        <p:scale>
          <a:sx n="103" d="100"/>
          <a:sy n="103" d="100"/>
        </p:scale>
        <p:origin x="100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05/06/2019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05/06/2019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7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smtClean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smtClean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43434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70624-7EAD-48E6-B403-FF534C0E75C3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F9EB4-4C49-42D2-995B-980FC811D2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2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smtClean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 smtClean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1710061"/>
            <a:ext cx="8508999" cy="820738"/>
          </a:xfrm>
        </p:spPr>
        <p:txBody>
          <a:bodyPr/>
          <a:lstStyle/>
          <a:p>
            <a:r>
              <a:rPr lang="en-US" b="1" dirty="0" smtClean="0"/>
              <a:t>The Extensible Translating Instruction Set Simulator (ETISS) 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830976"/>
            <a:ext cx="8508999" cy="1274125"/>
          </a:xfrm>
        </p:spPr>
        <p:txBody>
          <a:bodyPr/>
          <a:lstStyle/>
          <a:p>
            <a:r>
              <a:rPr lang="de-DE" u="sng" dirty="0" smtClean="0"/>
              <a:t>Daniel Müller-Gritschneder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err="1" smtClean="0"/>
              <a:t>Chair</a:t>
            </a:r>
            <a:r>
              <a:rPr lang="de-DE" dirty="0" smtClean="0"/>
              <a:t> of Electronic Design Automation</a:t>
            </a:r>
          </a:p>
          <a:p>
            <a:r>
              <a:rPr lang="de-DE" dirty="0" smtClean="0"/>
              <a:t>Technical University of </a:t>
            </a:r>
            <a:r>
              <a:rPr lang="de-DE" dirty="0" err="1" smtClean="0"/>
              <a:t>Munich</a:t>
            </a:r>
            <a:endParaRPr lang="de-DE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630314"/>
            <a:ext cx="8128000" cy="609600"/>
          </a:xfrm>
        </p:spPr>
        <p:txBody>
          <a:bodyPr/>
          <a:lstStyle/>
          <a:p>
            <a:r>
              <a:rPr lang="de-DE" dirty="0" err="1"/>
              <a:t>Extendable</a:t>
            </a:r>
            <a:r>
              <a:rPr lang="de-DE" dirty="0"/>
              <a:t> </a:t>
            </a:r>
            <a:r>
              <a:rPr lang="de-DE" dirty="0" err="1"/>
              <a:t>Translating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Simulator (ETISS)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109284"/>
            <a:ext cx="8128000" cy="4343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b="1" dirty="0" smtClean="0"/>
              <a:t>So </a:t>
            </a:r>
            <a:r>
              <a:rPr lang="de-DE" sz="2000" b="1" dirty="0" err="1" smtClean="0"/>
              <a:t>why</a:t>
            </a:r>
            <a:r>
              <a:rPr lang="de-DE" sz="2000" b="1" dirty="0" smtClean="0"/>
              <a:t> </a:t>
            </a:r>
            <a:r>
              <a:rPr lang="de-DE" sz="2000" b="1" dirty="0" err="1"/>
              <a:t>another</a:t>
            </a:r>
            <a:r>
              <a:rPr lang="de-DE" sz="2000" b="1" dirty="0"/>
              <a:t> ISS?</a:t>
            </a:r>
          </a:p>
          <a:p>
            <a:pPr marL="519113" lvl="1" indent="-342900">
              <a:spcBef>
                <a:spcPts val="600"/>
              </a:spcBef>
              <a:buFont typeface="+mj-lt"/>
              <a:buAutoNum type="arabicPeriod"/>
            </a:pPr>
            <a:r>
              <a:rPr lang="de-DE" sz="1800" dirty="0" err="1" smtClean="0"/>
              <a:t>Copyleft</a:t>
            </a:r>
            <a:r>
              <a:rPr lang="de-DE" sz="1800" dirty="0" smtClean="0"/>
              <a:t> </a:t>
            </a:r>
            <a:r>
              <a:rPr lang="de-DE" sz="1800" dirty="0" err="1"/>
              <a:t>licenses</a:t>
            </a:r>
            <a:r>
              <a:rPr lang="de-DE" sz="1800" dirty="0"/>
              <a:t> (GPL) </a:t>
            </a:r>
            <a:r>
              <a:rPr lang="de-DE" sz="1800" dirty="0" smtClean="0"/>
              <a:t>for </a:t>
            </a:r>
            <a:r>
              <a:rPr lang="de-DE" sz="1800" dirty="0"/>
              <a:t>open-</a:t>
            </a:r>
            <a:r>
              <a:rPr lang="de-DE" sz="1800" dirty="0" err="1"/>
              <a:t>source</a:t>
            </a:r>
            <a:r>
              <a:rPr lang="de-DE" sz="1800" dirty="0"/>
              <a:t> </a:t>
            </a:r>
            <a:r>
              <a:rPr lang="de-DE" sz="1800" dirty="0" err="1"/>
              <a:t>approaches</a:t>
            </a:r>
            <a:r>
              <a:rPr lang="de-DE" sz="1800" dirty="0"/>
              <a:t> such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 smtClean="0"/>
              <a:t>Qemu</a:t>
            </a:r>
            <a:endParaRPr lang="de-DE" sz="1800" dirty="0"/>
          </a:p>
          <a:p>
            <a:pPr marL="703263" lvl="2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sz="1800" dirty="0" smtClean="0"/>
              <a:t>Problem </a:t>
            </a:r>
            <a:r>
              <a:rPr lang="de-DE" sz="1800" dirty="0"/>
              <a:t>for </a:t>
            </a:r>
            <a:r>
              <a:rPr lang="de-DE" sz="1800" dirty="0" err="1"/>
              <a:t>integration</a:t>
            </a:r>
            <a:r>
              <a:rPr lang="de-DE" sz="1800" dirty="0"/>
              <a:t> in </a:t>
            </a:r>
            <a:r>
              <a:rPr lang="de-DE" sz="1800" dirty="0" err="1"/>
              <a:t>industrial</a:t>
            </a:r>
            <a:r>
              <a:rPr lang="de-DE" sz="1800" dirty="0"/>
              <a:t> VPs</a:t>
            </a:r>
          </a:p>
          <a:p>
            <a:pPr marL="519113" lvl="1" indent="-342900">
              <a:spcBef>
                <a:spcPts val="600"/>
              </a:spcBef>
              <a:buFont typeface="+mj-lt"/>
              <a:buAutoNum type="arabicPeriod"/>
            </a:pPr>
            <a:r>
              <a:rPr lang="de-DE" sz="1800" dirty="0"/>
              <a:t>Commercial </a:t>
            </a:r>
            <a:r>
              <a:rPr lang="de-DE" sz="1800" dirty="0" err="1" smtClean="0"/>
              <a:t>approaches</a:t>
            </a:r>
            <a:r>
              <a:rPr lang="de-DE" sz="1800" dirty="0" smtClean="0"/>
              <a:t> such </a:t>
            </a:r>
            <a:r>
              <a:rPr lang="de-DE" sz="1800" dirty="0" err="1" smtClean="0"/>
              <a:t>as</a:t>
            </a:r>
            <a:r>
              <a:rPr lang="de-DE" sz="1800" dirty="0" smtClean="0"/>
              <a:t> ARM fast </a:t>
            </a:r>
            <a:r>
              <a:rPr lang="de-DE" sz="1800" dirty="0" err="1" smtClean="0"/>
              <a:t>models</a:t>
            </a:r>
            <a:r>
              <a:rPr lang="de-DE" sz="1800" dirty="0" smtClean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closed-source</a:t>
            </a:r>
            <a:r>
              <a:rPr lang="de-DE" sz="1800" dirty="0"/>
              <a:t>. </a:t>
            </a:r>
            <a:endParaRPr lang="de-DE" sz="1800" dirty="0" smtClean="0"/>
          </a:p>
          <a:p>
            <a:pPr marL="703263" lvl="2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sz="1800" dirty="0" smtClean="0"/>
              <a:t>Hard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integrate</a:t>
            </a:r>
            <a:r>
              <a:rPr lang="de-DE" sz="1800" dirty="0"/>
              <a:t> </a:t>
            </a:r>
            <a:r>
              <a:rPr lang="de-DE" sz="1800" dirty="0" err="1" smtClean="0"/>
              <a:t>custom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share</a:t>
            </a:r>
            <a:r>
              <a:rPr lang="de-DE" sz="1600" dirty="0"/>
              <a:t>  </a:t>
            </a:r>
            <a:endParaRPr lang="de-DE" sz="20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ETISS‘s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key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features</a:t>
            </a:r>
            <a:r>
              <a:rPr lang="de-DE" sz="2000" b="1" dirty="0" smtClean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/>
              <a:t>ISA-independent </a:t>
            </a:r>
            <a:r>
              <a:rPr lang="de-DE" sz="1800" dirty="0" err="1"/>
              <a:t>Instruction</a:t>
            </a:r>
            <a:r>
              <a:rPr lang="de-DE" sz="1800" dirty="0"/>
              <a:t> Set Simulator (ISS</a:t>
            </a:r>
            <a:r>
              <a:rPr lang="de-DE" sz="1800" dirty="0" smtClean="0"/>
              <a:t>)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 smtClean="0"/>
              <a:t>Fast Dynamic Binary Translation (DBT) </a:t>
            </a:r>
            <a:r>
              <a:rPr lang="de-DE" sz="1800" dirty="0" err="1" smtClean="0"/>
              <a:t>based</a:t>
            </a:r>
            <a:r>
              <a:rPr lang="de-DE" sz="1800" dirty="0" smtClean="0"/>
              <a:t> on C </a:t>
            </a:r>
            <a:r>
              <a:rPr lang="de-DE" sz="1800" dirty="0" err="1" smtClean="0"/>
              <a:t>as</a:t>
            </a:r>
            <a:r>
              <a:rPr lang="de-DE" sz="1800" dirty="0" smtClean="0"/>
              <a:t> intermediate </a:t>
            </a:r>
            <a:r>
              <a:rPr lang="de-DE" sz="1800" dirty="0" err="1" smtClean="0"/>
              <a:t>format</a:t>
            </a:r>
            <a:endParaRPr lang="de-DE" sz="1800" dirty="0" smtClean="0"/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 smtClean="0"/>
              <a:t>Easy </a:t>
            </a:r>
            <a:r>
              <a:rPr lang="de-DE" sz="1800" dirty="0" err="1" smtClean="0"/>
              <a:t>integration</a:t>
            </a:r>
            <a:r>
              <a:rPr lang="de-DE" sz="1800" dirty="0" smtClean="0"/>
              <a:t> in </a:t>
            </a:r>
            <a:r>
              <a:rPr lang="de-DE" sz="1800" dirty="0" err="1" smtClean="0"/>
              <a:t>SystemC</a:t>
            </a:r>
            <a:r>
              <a:rPr lang="de-DE" sz="1800" dirty="0" smtClean="0"/>
              <a:t>/TLM VPs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 smtClean="0"/>
              <a:t>Open </a:t>
            </a:r>
            <a:r>
              <a:rPr lang="de-DE" sz="1800" dirty="0" err="1" smtClean="0"/>
              <a:t>License</a:t>
            </a:r>
            <a:r>
              <a:rPr lang="de-DE" sz="1800" dirty="0"/>
              <a:t> </a:t>
            </a:r>
            <a:r>
              <a:rPr lang="de-DE" sz="1800" dirty="0" smtClean="0"/>
              <a:t>Model (TBD: </a:t>
            </a:r>
            <a:r>
              <a:rPr lang="de-DE" sz="1800" dirty="0" err="1" smtClean="0"/>
              <a:t>Under</a:t>
            </a:r>
            <a:r>
              <a:rPr lang="de-DE" sz="1800" dirty="0" smtClean="0"/>
              <a:t> </a:t>
            </a:r>
            <a:r>
              <a:rPr lang="de-DE" sz="1800" dirty="0" err="1" smtClean="0"/>
              <a:t>consideration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Apache </a:t>
            </a:r>
            <a:r>
              <a:rPr lang="de-DE" sz="1800" dirty="0" err="1" smtClean="0"/>
              <a:t>License</a:t>
            </a:r>
            <a:r>
              <a:rPr lang="de-DE" sz="1800" dirty="0" smtClean="0"/>
              <a:t>)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 err="1" smtClean="0"/>
              <a:t>Advanced</a:t>
            </a:r>
            <a:r>
              <a:rPr lang="de-DE" sz="1800" dirty="0" smtClean="0"/>
              <a:t> </a:t>
            </a:r>
            <a:r>
              <a:rPr lang="de-DE" sz="1800" dirty="0" err="1" smtClean="0"/>
              <a:t>plugin-mechanism</a:t>
            </a:r>
            <a:r>
              <a:rPr lang="de-DE" sz="1800" dirty="0" smtClean="0"/>
              <a:t>: </a:t>
            </a:r>
          </a:p>
          <a:p>
            <a:pPr marL="646113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sz="1800" dirty="0" smtClean="0"/>
              <a:t>Easy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integrate</a:t>
            </a:r>
            <a:r>
              <a:rPr lang="de-DE" sz="1800" dirty="0" smtClean="0"/>
              <a:t> </a:t>
            </a:r>
            <a:r>
              <a:rPr lang="de-DE" sz="1800" dirty="0" err="1" smtClean="0"/>
              <a:t>new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 such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tracing</a:t>
            </a:r>
            <a:r>
              <a:rPr lang="de-DE" sz="1800" dirty="0" smtClean="0"/>
              <a:t>/</a:t>
            </a:r>
            <a:r>
              <a:rPr lang="de-DE" sz="1800" dirty="0" err="1" smtClean="0"/>
              <a:t>debugging</a:t>
            </a:r>
            <a:r>
              <a:rPr lang="de-DE" sz="1800" dirty="0" smtClean="0"/>
              <a:t>/</a:t>
            </a:r>
            <a:r>
              <a:rPr lang="de-DE" sz="1800" dirty="0" err="1" smtClean="0"/>
              <a:t>timing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r>
              <a:rPr lang="de-DE" sz="1800" dirty="0" smtClean="0"/>
              <a:t> </a:t>
            </a:r>
            <a:r>
              <a:rPr lang="de-DE" sz="1800" dirty="0" err="1" smtClean="0"/>
              <a:t>without</a:t>
            </a:r>
            <a:r>
              <a:rPr lang="de-DE" sz="1800" dirty="0" smtClean="0"/>
              <a:t> „</a:t>
            </a:r>
            <a:r>
              <a:rPr lang="de-DE" sz="1800" dirty="0" err="1" smtClean="0"/>
              <a:t>hacking</a:t>
            </a:r>
            <a:r>
              <a:rPr lang="de-DE" sz="1800" dirty="0" smtClean="0"/>
              <a:t>“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simulation</a:t>
            </a:r>
            <a:r>
              <a:rPr lang="de-DE" sz="1800" dirty="0" smtClean="0"/>
              <a:t> </a:t>
            </a:r>
            <a:r>
              <a:rPr lang="de-DE" sz="1800" dirty="0" err="1" smtClean="0"/>
              <a:t>loop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F9EB4-4C49-42D2-995B-980FC811D2B5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1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564" y="972014"/>
            <a:ext cx="8128000" cy="609600"/>
          </a:xfrm>
        </p:spPr>
        <p:txBody>
          <a:bodyPr/>
          <a:lstStyle/>
          <a:p>
            <a:r>
              <a:rPr lang="de-DE" dirty="0" err="1" smtClean="0"/>
              <a:t>Processor</a:t>
            </a:r>
            <a:r>
              <a:rPr lang="de-DE" dirty="0" smtClean="0"/>
              <a:t> Models in ETISS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714448"/>
              </p:ext>
            </p:extLst>
          </p:nvPr>
        </p:nvGraphicFramePr>
        <p:xfrm>
          <a:off x="354564" y="1868164"/>
          <a:ext cx="8281437" cy="3200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7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Architecture</a:t>
                      </a:r>
                      <a:endParaRPr lang="de-DE" sz="1600" dirty="0" smtClean="0"/>
                    </a:p>
                  </a:txBody>
                  <a:tcP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ISAs</a:t>
                      </a:r>
                    </a:p>
                  </a:txBody>
                  <a:tcP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ISA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Peripherals</a:t>
                      </a:r>
                      <a:r>
                        <a:rPr lang="de-DE" sz="1600" dirty="0" smtClean="0"/>
                        <a:t>:</a:t>
                      </a:r>
                    </a:p>
                  </a:txBody>
                  <a:tcP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Exception</a:t>
                      </a:r>
                      <a:r>
                        <a:rPr lang="de-DE" sz="1600" dirty="0" smtClean="0"/>
                        <a:t> Model</a:t>
                      </a:r>
                      <a:endParaRPr lang="en-US" sz="1600" dirty="0"/>
                    </a:p>
                  </a:txBody>
                  <a:tcP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Development</a:t>
                      </a:r>
                      <a:endParaRPr lang="en-US" sz="1600" dirty="0"/>
                    </a:p>
                  </a:txBody>
                  <a:tcPr>
                    <a:solidFill>
                      <a:srgbClr val="00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993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OpenRISC</a:t>
                      </a:r>
                      <a:r>
                        <a:rPr lang="de-DE" sz="1600" dirty="0" smtClean="0"/>
                        <a:t> OR1K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ORBIS32_I</a:t>
                      </a:r>
                    </a:p>
                    <a:p>
                      <a:r>
                        <a:rPr lang="de-DE" sz="1600" dirty="0" smtClean="0"/>
                        <a:t>ORBIS32_II</a:t>
                      </a:r>
                    </a:p>
                    <a:p>
                      <a:r>
                        <a:rPr lang="de-DE" sz="1600" dirty="0" smtClean="0"/>
                        <a:t>ORFPX32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OR1K </a:t>
                      </a:r>
                      <a:r>
                        <a:rPr lang="de-DE" sz="1600" dirty="0" err="1" smtClean="0"/>
                        <a:t>Timer</a:t>
                      </a:r>
                      <a:endParaRPr lang="de-DE" sz="1600" dirty="0" smtClean="0"/>
                    </a:p>
                    <a:p>
                      <a:r>
                        <a:rPr lang="de-DE" sz="1600" dirty="0" smtClean="0"/>
                        <a:t>OR1K</a:t>
                      </a:r>
                      <a:r>
                        <a:rPr lang="de-DE" sz="1600" baseline="0" dirty="0" smtClean="0"/>
                        <a:t> Interrupt Controller</a:t>
                      </a:r>
                    </a:p>
                    <a:p>
                      <a:r>
                        <a:rPr lang="de-DE" sz="1600" baseline="0" dirty="0" smtClean="0"/>
                        <a:t>GDB Server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Timer</a:t>
                      </a:r>
                      <a:endParaRPr lang="de-DE" sz="1600" dirty="0" smtClean="0"/>
                    </a:p>
                    <a:p>
                      <a:r>
                        <a:rPr lang="de-DE" sz="1600" dirty="0" smtClean="0"/>
                        <a:t>Interrupts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Manual</a:t>
                      </a:r>
                      <a:br>
                        <a:rPr lang="de-DE" sz="1600" dirty="0" smtClean="0"/>
                      </a:br>
                      <a:r>
                        <a:rPr lang="de-DE" sz="1600" dirty="0" smtClean="0"/>
                        <a:t>(Fixed)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RISC V</a:t>
                      </a:r>
                    </a:p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RV32I</a:t>
                      </a:r>
                    </a:p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RV32E</a:t>
                      </a:r>
                    </a:p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RV32N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Pulpino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Pulpino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RISC V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Timer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Unit</a:t>
                      </a:r>
                    </a:p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GDB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RISC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V </a:t>
                      </a:r>
                    </a:p>
                    <a:p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Pulpino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MDA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for ISA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nML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</a:rPr>
                        <a:t>Customizable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F9EB4-4C49-42D2-995B-980FC811D2B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94948" y="1519592"/>
            <a:ext cx="8860861" cy="469957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Has been used in TUM’s VPs and works reliably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Advanced features possible - e.g. multi-level simulation principles (Switch the gear!)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Ready to be shared with BSD-3 License (No copy-left)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Planned/Running: </a:t>
            </a:r>
            <a:endParaRPr lang="en-US" sz="2000" dirty="0"/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Get code and documentation </a:t>
            </a:r>
            <a:r>
              <a:rPr lang="en-US" sz="2000" dirty="0" smtClean="0"/>
              <a:t>ready for open source release (</a:t>
            </a:r>
            <a:r>
              <a:rPr lang="en-US" sz="2000" dirty="0" smtClean="0"/>
              <a:t>summer ‘19)</a:t>
            </a:r>
            <a:endParaRPr lang="en-US" sz="2000" dirty="0" smtClean="0"/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Planned: </a:t>
            </a:r>
            <a:endParaRPr lang="en-US" sz="2000" dirty="0" smtClean="0"/>
          </a:p>
          <a:p>
            <a:pPr marL="646113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Integration in SW flows </a:t>
            </a:r>
            <a:r>
              <a:rPr lang="en-US" sz="2400" dirty="0" smtClean="0"/>
              <a:t>(</a:t>
            </a:r>
            <a:r>
              <a:rPr lang="en-US" sz="2000" dirty="0" smtClean="0"/>
              <a:t>Continuous integration, Unit test environments)</a:t>
            </a:r>
            <a:endParaRPr lang="en-US" sz="1800" dirty="0" smtClean="0"/>
          </a:p>
          <a:p>
            <a:pPr marL="646113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Lauterbach</a:t>
            </a:r>
            <a:r>
              <a:rPr lang="en-US" sz="2000" dirty="0" smtClean="0"/>
              <a:t> debug interface support</a:t>
            </a:r>
          </a:p>
          <a:p>
            <a:pPr marL="646113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Full </a:t>
            </a:r>
            <a:r>
              <a:rPr lang="en-US" sz="2000" dirty="0" err="1" smtClean="0"/>
              <a:t>Pulpino</a:t>
            </a:r>
            <a:r>
              <a:rPr lang="en-US" sz="2000" dirty="0" smtClean="0"/>
              <a:t> </a:t>
            </a:r>
            <a:r>
              <a:rPr lang="en-US" sz="2000" dirty="0" err="1" smtClean="0"/>
              <a:t>SystemC</a:t>
            </a:r>
            <a:r>
              <a:rPr lang="en-US" sz="2000" dirty="0" smtClean="0"/>
              <a:t> VP</a:t>
            </a:r>
          </a:p>
          <a:p>
            <a:pPr marL="646113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Linux VP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499812"/>
            <a:ext cx="8508999" cy="410369"/>
          </a:xfrm>
        </p:spPr>
        <p:txBody>
          <a:bodyPr/>
          <a:lstStyle/>
          <a:p>
            <a:r>
              <a:rPr lang="de-DE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 – For 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986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31544" y="182324"/>
            <a:ext cx="4396096" cy="1793254"/>
          </a:xfrm>
        </p:spPr>
        <p:txBody>
          <a:bodyPr/>
          <a:lstStyle/>
          <a:p>
            <a:r>
              <a:rPr lang="de-DE" dirty="0" smtClean="0"/>
              <a:t>ETISS Simulation Loop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801039" y="663117"/>
            <a:ext cx="5480254" cy="5810196"/>
            <a:chOff x="398071" y="-159044"/>
            <a:chExt cx="5480254" cy="5810196"/>
          </a:xfrm>
        </p:grpSpPr>
        <p:sp>
          <p:nvSpPr>
            <p:cNvPr id="7" name="Rechteck 6"/>
            <p:cNvSpPr/>
            <p:nvPr/>
          </p:nvSpPr>
          <p:spPr>
            <a:xfrm>
              <a:off x="3317197" y="1215593"/>
              <a:ext cx="1026279" cy="444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>
                  <a:solidFill>
                    <a:schemeClr val="tx1"/>
                  </a:solidFill>
                </a:rPr>
                <a:t>Translate</a:t>
              </a:r>
              <a:r>
                <a:rPr lang="de-DE" sz="1013" dirty="0">
                  <a:solidFill>
                    <a:schemeClr val="tx1"/>
                  </a:solidFill>
                </a:rPr>
                <a:t> Block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3317197" y="774706"/>
              <a:ext cx="1026279" cy="268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>
                  <a:solidFill>
                    <a:schemeClr val="tx1"/>
                  </a:solidFill>
                </a:rPr>
                <a:t>Fetch</a:t>
              </a:r>
              <a:r>
                <a:rPr lang="de-DE" sz="1013" dirty="0">
                  <a:solidFill>
                    <a:schemeClr val="tx1"/>
                  </a:solidFill>
                </a:rPr>
                <a:t> Block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317197" y="1807979"/>
              <a:ext cx="1026279" cy="359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>
                  <a:solidFill>
                    <a:schemeClr val="tx1"/>
                  </a:solidFill>
                </a:rPr>
                <a:t>Compile</a:t>
              </a:r>
              <a:r>
                <a:rPr lang="de-DE" sz="1013" dirty="0">
                  <a:solidFill>
                    <a:schemeClr val="tx1"/>
                  </a:solidFill>
                </a:rPr>
                <a:t> and Cache Block 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0" name="Raute 9"/>
            <p:cNvSpPr/>
            <p:nvPr/>
          </p:nvSpPr>
          <p:spPr>
            <a:xfrm>
              <a:off x="2070351" y="185515"/>
              <a:ext cx="1023452" cy="61407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Block </a:t>
              </a:r>
              <a:r>
                <a:rPr lang="de-DE" sz="900" dirty="0" err="1" smtClean="0">
                  <a:solidFill>
                    <a:schemeClr val="tx1"/>
                  </a:solidFill>
                </a:rPr>
                <a:t>Cached</a:t>
              </a:r>
              <a:r>
                <a:rPr lang="de-DE" sz="900" dirty="0" smtClean="0">
                  <a:solidFill>
                    <a:schemeClr val="tx1"/>
                  </a:solidFill>
                </a:rPr>
                <a:t>?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958313" y="977726"/>
              <a:ext cx="950780" cy="5295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>
                  <a:solidFill>
                    <a:schemeClr val="tx1"/>
                  </a:solidFill>
                </a:rPr>
                <a:t>Lookup Block</a:t>
              </a:r>
            </a:p>
            <a:p>
              <a:pPr algn="ctr"/>
              <a:r>
                <a:rPr lang="de-DE" sz="1013" dirty="0">
                  <a:solidFill>
                    <a:schemeClr val="tx1"/>
                  </a:solidFill>
                </a:rPr>
                <a:t>In Translation Cache 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917776" y="2471702"/>
              <a:ext cx="2352054" cy="642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>
                  <a:solidFill>
                    <a:schemeClr val="tx1"/>
                  </a:solidFill>
                </a:rPr>
                <a:t>Execute Block </a:t>
              </a:r>
              <a:r>
                <a:rPr lang="de-DE" sz="1013" dirty="0" smtClean="0">
                  <a:solidFill>
                    <a:schemeClr val="tx1"/>
                  </a:solidFill>
                </a:rPr>
                <a:t/>
              </a:r>
              <a:br>
                <a:rPr lang="de-DE" sz="1013" dirty="0" smtClean="0">
                  <a:solidFill>
                    <a:schemeClr val="tx1"/>
                  </a:solidFill>
                </a:rPr>
              </a:br>
              <a:r>
                <a:rPr lang="de-DE" sz="1013" dirty="0" smtClean="0">
                  <a:solidFill>
                    <a:schemeClr val="tx1"/>
                  </a:solidFill>
                </a:rPr>
                <a:t>and Load/Store </a:t>
              </a:r>
              <a:r>
                <a:rPr lang="de-DE" sz="1013" dirty="0" err="1" smtClean="0">
                  <a:solidFill>
                    <a:schemeClr val="tx1"/>
                  </a:solidFill>
                </a:rPr>
                <a:t>Accesses</a:t>
              </a:r>
              <a:r>
                <a:rPr lang="de-DE" sz="1013" dirty="0" smtClean="0">
                  <a:solidFill>
                    <a:schemeClr val="tx1"/>
                  </a:solidFill>
                </a:rPr>
                <a:t> 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3" name="Raute 12"/>
            <p:cNvSpPr/>
            <p:nvPr/>
          </p:nvSpPr>
          <p:spPr>
            <a:xfrm>
              <a:off x="1713220" y="3498249"/>
              <a:ext cx="1247387" cy="61407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CPU </a:t>
              </a:r>
              <a:r>
                <a:rPr lang="de-DE" sz="900" dirty="0" err="1" smtClean="0">
                  <a:solidFill>
                    <a:schemeClr val="tx1"/>
                  </a:solidFill>
                </a:rPr>
                <a:t>Exception</a:t>
              </a:r>
              <a:r>
                <a:rPr lang="de-DE" sz="900" dirty="0" smtClean="0">
                  <a:solidFill>
                    <a:schemeClr val="tx1"/>
                  </a:solidFill>
                </a:rPr>
                <a:t>?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winkelte Verbindung 13"/>
            <p:cNvCxnSpPr>
              <a:stCxn id="10" idx="3"/>
              <a:endCxn id="8" idx="0"/>
            </p:cNvCxnSpPr>
            <p:nvPr/>
          </p:nvCxnSpPr>
          <p:spPr>
            <a:xfrm>
              <a:off x="3093803" y="492551"/>
              <a:ext cx="736534" cy="2821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10" idx="1"/>
              <a:endCxn id="11" idx="0"/>
            </p:cNvCxnSpPr>
            <p:nvPr/>
          </p:nvCxnSpPr>
          <p:spPr>
            <a:xfrm rot="10800000" flipV="1">
              <a:off x="1433703" y="492551"/>
              <a:ext cx="636648" cy="48517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/>
            <p:cNvSpPr/>
            <p:nvPr/>
          </p:nvSpPr>
          <p:spPr>
            <a:xfrm>
              <a:off x="3334773" y="3521109"/>
              <a:ext cx="950781" cy="572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>
                  <a:solidFill>
                    <a:schemeClr val="tx1"/>
                  </a:solidFill>
                </a:rPr>
                <a:t>Handle CPU </a:t>
              </a:r>
              <a:r>
                <a:rPr lang="de-DE" sz="1013" dirty="0" err="1">
                  <a:solidFill>
                    <a:schemeClr val="tx1"/>
                  </a:solidFill>
                </a:rPr>
                <a:t>Exception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3334772" y="4510932"/>
              <a:ext cx="972241" cy="5072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>
                  <a:solidFill>
                    <a:schemeClr val="tx1"/>
                  </a:solidFill>
                </a:rPr>
                <a:t>Handle System </a:t>
              </a:r>
              <a:r>
                <a:rPr lang="de-DE" sz="1013" dirty="0" err="1">
                  <a:solidFill>
                    <a:schemeClr val="tx1"/>
                  </a:solidFill>
                </a:rPr>
                <a:t>Exception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159508" y="1213766"/>
              <a:ext cx="934296" cy="446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>
                  <a:solidFill>
                    <a:schemeClr val="tx1"/>
                  </a:solidFill>
                </a:rPr>
                <a:t>Translation </a:t>
              </a:r>
              <a:r>
                <a:rPr lang="de-DE" sz="1013" dirty="0" err="1">
                  <a:solidFill>
                    <a:schemeClr val="tx1"/>
                  </a:solidFill>
                </a:rPr>
                <a:t>Plugin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159507" y="1812374"/>
              <a:ext cx="921627" cy="3549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JITImpl</a:t>
              </a:r>
              <a:endParaRPr lang="en-US" sz="1013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4709491" y="1240661"/>
              <a:ext cx="1168834" cy="3003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ArchImpl</a:t>
              </a:r>
              <a:endParaRPr lang="de-DE" sz="1013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de-DE" sz="1013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or1k</a:t>
              </a:r>
            </a:p>
            <a:p>
              <a:pPr algn="ctr"/>
              <a:r>
                <a:rPr lang="de-DE" sz="1013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(RISC-V)</a:t>
              </a:r>
              <a:endParaRPr lang="en-US" sz="1013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398072" y="2377573"/>
              <a:ext cx="1211830" cy="3012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 smtClean="0">
                  <a:solidFill>
                    <a:schemeClr val="tx1"/>
                  </a:solidFill>
                </a:rPr>
                <a:t>CoRoutinePlugin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4703266" y="4510932"/>
              <a:ext cx="1175059" cy="5072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 smtClean="0">
                  <a:solidFill>
                    <a:schemeClr val="tx1"/>
                  </a:solidFill>
                </a:rPr>
                <a:t>InterruptListener</a:t>
              </a:r>
              <a:endParaRPr lang="de-DE" sz="1013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013" dirty="0" err="1" smtClean="0">
                  <a:solidFill>
                    <a:schemeClr val="tx1"/>
                  </a:solidFill>
                </a:rPr>
                <a:t>Plugin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398071" y="2748732"/>
              <a:ext cx="1211830" cy="410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>
                  <a:solidFill>
                    <a:schemeClr val="tx1"/>
                  </a:solidFill>
                </a:rPr>
                <a:t>SystemWrapper</a:t>
              </a:r>
              <a:r>
                <a:rPr lang="de-DE" sz="1013" dirty="0">
                  <a:solidFill>
                    <a:schemeClr val="tx1"/>
                  </a:solidFill>
                </a:rPr>
                <a:t> </a:t>
              </a:r>
              <a:r>
                <a:rPr lang="de-DE" sz="1013" dirty="0" err="1">
                  <a:solidFill>
                    <a:schemeClr val="tx1"/>
                  </a:solidFill>
                </a:rPr>
                <a:t>Plugin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winkelte Verbindung 23"/>
            <p:cNvCxnSpPr>
              <a:stCxn id="8" idx="2"/>
              <a:endCxn id="7" idx="0"/>
            </p:cNvCxnSpPr>
            <p:nvPr/>
          </p:nvCxnSpPr>
          <p:spPr>
            <a:xfrm rot="5400000">
              <a:off x="3744230" y="1129486"/>
              <a:ext cx="172214" cy="127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 Verbindung 24"/>
            <p:cNvCxnSpPr>
              <a:stCxn id="7" idx="2"/>
              <a:endCxn id="9" idx="0"/>
            </p:cNvCxnSpPr>
            <p:nvPr/>
          </p:nvCxnSpPr>
          <p:spPr>
            <a:xfrm rot="5400000">
              <a:off x="3756291" y="1733932"/>
              <a:ext cx="148093" cy="127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 Verbindung 25"/>
            <p:cNvCxnSpPr>
              <a:stCxn id="9" idx="2"/>
              <a:endCxn id="12" idx="0"/>
            </p:cNvCxnSpPr>
            <p:nvPr/>
          </p:nvCxnSpPr>
          <p:spPr>
            <a:xfrm rot="5400000">
              <a:off x="3309868" y="1951232"/>
              <a:ext cx="304405" cy="7365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winkelte Verbindung 26"/>
            <p:cNvCxnSpPr>
              <a:stCxn id="11" idx="2"/>
              <a:endCxn id="12" idx="0"/>
            </p:cNvCxnSpPr>
            <p:nvPr/>
          </p:nvCxnSpPr>
          <p:spPr>
            <a:xfrm rot="16200000" flipH="1">
              <a:off x="1781526" y="1159425"/>
              <a:ext cx="964454" cy="1660100"/>
            </a:xfrm>
            <a:prstGeom prst="bentConnector3">
              <a:avLst>
                <a:gd name="adj1" fmla="val 848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winkelte Verbindung 27"/>
            <p:cNvCxnSpPr>
              <a:stCxn id="13" idx="2"/>
              <a:endCxn id="37" idx="0"/>
            </p:cNvCxnSpPr>
            <p:nvPr/>
          </p:nvCxnSpPr>
          <p:spPr>
            <a:xfrm rot="16200000" flipH="1">
              <a:off x="2166216" y="4283018"/>
              <a:ext cx="342637" cy="12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winkelte Verbindung 28"/>
            <p:cNvCxnSpPr>
              <a:stCxn id="18" idx="3"/>
              <a:endCxn id="7" idx="1"/>
            </p:cNvCxnSpPr>
            <p:nvPr/>
          </p:nvCxnSpPr>
          <p:spPr>
            <a:xfrm>
              <a:off x="3093804" y="1436826"/>
              <a:ext cx="223393" cy="914"/>
            </a:xfrm>
            <a:prstGeom prst="bentConnector3">
              <a:avLst/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19" idx="3"/>
              <a:endCxn id="9" idx="1"/>
            </p:cNvCxnSpPr>
            <p:nvPr/>
          </p:nvCxnSpPr>
          <p:spPr>
            <a:xfrm flipV="1">
              <a:off x="3081134" y="1987638"/>
              <a:ext cx="236063" cy="2198"/>
            </a:xfrm>
            <a:prstGeom prst="bentConnector3">
              <a:avLst/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winkelte Verbindung 30"/>
            <p:cNvCxnSpPr>
              <a:stCxn id="21" idx="3"/>
              <a:endCxn id="12" idx="1"/>
            </p:cNvCxnSpPr>
            <p:nvPr/>
          </p:nvCxnSpPr>
          <p:spPr>
            <a:xfrm>
              <a:off x="1609902" y="2528187"/>
              <a:ext cx="307874" cy="264844"/>
            </a:xfrm>
            <a:prstGeom prst="bentConnector3">
              <a:avLst/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 Verbindung 31"/>
            <p:cNvCxnSpPr>
              <a:stCxn id="12" idx="1"/>
              <a:endCxn id="23" idx="3"/>
            </p:cNvCxnSpPr>
            <p:nvPr/>
          </p:nvCxnSpPr>
          <p:spPr>
            <a:xfrm rot="10800000" flipV="1">
              <a:off x="1609902" y="2793030"/>
              <a:ext cx="307875" cy="160975"/>
            </a:xfrm>
            <a:prstGeom prst="bentConnector3">
              <a:avLst/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 Verbindung 32"/>
            <p:cNvCxnSpPr>
              <a:stCxn id="12" idx="2"/>
              <a:endCxn id="13" idx="0"/>
            </p:cNvCxnSpPr>
            <p:nvPr/>
          </p:nvCxnSpPr>
          <p:spPr>
            <a:xfrm rot="5400000">
              <a:off x="2523414" y="2927860"/>
              <a:ext cx="383890" cy="7568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1962151" y="5374835"/>
              <a:ext cx="2352055" cy="2763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 smtClean="0">
                  <a:solidFill>
                    <a:schemeClr val="tx1"/>
                  </a:solidFill>
                </a:rPr>
                <a:t>Determine</a:t>
              </a:r>
              <a:r>
                <a:rPr lang="de-DE" sz="1013" dirty="0" smtClean="0">
                  <a:solidFill>
                    <a:schemeClr val="tx1"/>
                  </a:solidFill>
                </a:rPr>
                <a:t> </a:t>
              </a:r>
              <a:r>
                <a:rPr lang="de-DE" sz="1013" dirty="0" err="1" smtClean="0">
                  <a:solidFill>
                    <a:schemeClr val="tx1"/>
                  </a:solidFill>
                </a:rPr>
                <a:t>next</a:t>
              </a:r>
              <a:r>
                <a:rPr lang="de-DE" sz="1013" dirty="0" smtClean="0">
                  <a:solidFill>
                    <a:schemeClr val="tx1"/>
                  </a:solidFill>
                </a:rPr>
                <a:t> block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Gewinkelte Verbindung 34"/>
            <p:cNvCxnSpPr>
              <a:stCxn id="34" idx="2"/>
              <a:endCxn id="10" idx="0"/>
            </p:cNvCxnSpPr>
            <p:nvPr/>
          </p:nvCxnSpPr>
          <p:spPr>
            <a:xfrm rot="5400000" flipH="1">
              <a:off x="127309" y="2640283"/>
              <a:ext cx="5465637" cy="556102"/>
            </a:xfrm>
            <a:prstGeom prst="bentConnector5">
              <a:avLst>
                <a:gd name="adj1" fmla="val -4182"/>
                <a:gd name="adj2" fmla="val -516369"/>
                <a:gd name="adj3" fmla="val 1041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winkelte Verbindung 35"/>
            <p:cNvCxnSpPr>
              <a:stCxn id="13" idx="3"/>
              <a:endCxn id="16" idx="1"/>
            </p:cNvCxnSpPr>
            <p:nvPr/>
          </p:nvCxnSpPr>
          <p:spPr>
            <a:xfrm>
              <a:off x="2960607" y="3805285"/>
              <a:ext cx="374166" cy="18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/>
            <p:cNvSpPr/>
            <p:nvPr/>
          </p:nvSpPr>
          <p:spPr>
            <a:xfrm>
              <a:off x="1714460" y="4454957"/>
              <a:ext cx="1247387" cy="61407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System </a:t>
              </a:r>
              <a:r>
                <a:rPr lang="de-DE" sz="900" dirty="0" err="1" smtClean="0">
                  <a:solidFill>
                    <a:schemeClr val="tx1"/>
                  </a:solidFill>
                </a:rPr>
                <a:t>Exception</a:t>
              </a:r>
              <a:r>
                <a:rPr lang="de-DE" sz="900" dirty="0" smtClean="0">
                  <a:solidFill>
                    <a:schemeClr val="tx1"/>
                  </a:solidFill>
                </a:rPr>
                <a:t>?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Gewinkelte Verbindung 37"/>
            <p:cNvCxnSpPr>
              <a:stCxn id="37" idx="3"/>
              <a:endCxn id="17" idx="1"/>
            </p:cNvCxnSpPr>
            <p:nvPr/>
          </p:nvCxnSpPr>
          <p:spPr>
            <a:xfrm>
              <a:off x="2961847" y="4761993"/>
              <a:ext cx="372925" cy="25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winkelte Verbindung 38"/>
            <p:cNvCxnSpPr>
              <a:stCxn id="37" idx="2"/>
              <a:endCxn id="34" idx="0"/>
            </p:cNvCxnSpPr>
            <p:nvPr/>
          </p:nvCxnSpPr>
          <p:spPr>
            <a:xfrm rot="16200000" flipH="1">
              <a:off x="2585263" y="4821918"/>
              <a:ext cx="305807" cy="8000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winkelte Verbindung 39"/>
            <p:cNvCxnSpPr>
              <a:stCxn id="17" idx="2"/>
              <a:endCxn id="34" idx="0"/>
            </p:cNvCxnSpPr>
            <p:nvPr/>
          </p:nvCxnSpPr>
          <p:spPr>
            <a:xfrm rot="5400000">
              <a:off x="3301203" y="4855144"/>
              <a:ext cx="356667" cy="682714"/>
            </a:xfrm>
            <a:prstGeom prst="bentConnector3">
              <a:avLst>
                <a:gd name="adj1" fmla="val 585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398072" y="-159044"/>
              <a:ext cx="1511022" cy="2763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 smtClean="0">
                  <a:solidFill>
                    <a:schemeClr val="tx1"/>
                  </a:solidFill>
                </a:rPr>
                <a:t>Determine</a:t>
              </a:r>
              <a:r>
                <a:rPr lang="de-DE" sz="1013" dirty="0" smtClean="0">
                  <a:solidFill>
                    <a:schemeClr val="tx1"/>
                  </a:solidFill>
                </a:rPr>
                <a:t> </a:t>
              </a:r>
              <a:r>
                <a:rPr lang="de-DE" sz="1013" dirty="0" err="1" smtClean="0">
                  <a:solidFill>
                    <a:schemeClr val="tx1"/>
                  </a:solidFill>
                </a:rPr>
                <a:t>start</a:t>
              </a:r>
              <a:r>
                <a:rPr lang="de-DE" sz="1013" dirty="0" smtClean="0">
                  <a:solidFill>
                    <a:schemeClr val="tx1"/>
                  </a:solidFill>
                </a:rPr>
                <a:t> block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winkelte Verbindung 41"/>
            <p:cNvCxnSpPr/>
            <p:nvPr/>
          </p:nvCxnSpPr>
          <p:spPr>
            <a:xfrm>
              <a:off x="1909094" y="-43745"/>
              <a:ext cx="672983" cy="2064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1679925" y="418713"/>
              <a:ext cx="583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yes</a:t>
              </a:r>
              <a:endParaRPr lang="en-US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081134" y="433352"/>
              <a:ext cx="583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no</a:t>
              </a:r>
              <a:endParaRPr lang="en-US" sz="12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931752" y="3543112"/>
              <a:ext cx="583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yes</a:t>
              </a:r>
              <a:endParaRPr lang="en-US" sz="1200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26222" y="3966713"/>
              <a:ext cx="583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no</a:t>
              </a:r>
              <a:endParaRPr lang="en-US" sz="12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911755" y="4453522"/>
              <a:ext cx="583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yes</a:t>
              </a:r>
              <a:endParaRPr lang="en-US" sz="1200" dirty="0"/>
            </a:p>
          </p:txBody>
        </p:sp>
        <p:cxnSp>
          <p:nvCxnSpPr>
            <p:cNvPr id="48" name="Gerade Verbindung mit Pfeil 47"/>
            <p:cNvCxnSpPr>
              <a:stCxn id="20" idx="1"/>
              <a:endCxn id="7" idx="3"/>
            </p:cNvCxnSpPr>
            <p:nvPr/>
          </p:nvCxnSpPr>
          <p:spPr>
            <a:xfrm flipH="1" flipV="1">
              <a:off x="4343476" y="1437740"/>
              <a:ext cx="366015" cy="130444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20" idx="1"/>
              <a:endCxn id="12" idx="3"/>
            </p:cNvCxnSpPr>
            <p:nvPr/>
          </p:nvCxnSpPr>
          <p:spPr>
            <a:xfrm flipH="1">
              <a:off x="4269830" y="2742187"/>
              <a:ext cx="439661" cy="5084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20" idx="1"/>
              <a:endCxn id="16" idx="3"/>
            </p:cNvCxnSpPr>
            <p:nvPr/>
          </p:nvCxnSpPr>
          <p:spPr>
            <a:xfrm flipH="1">
              <a:off x="4285554" y="2742187"/>
              <a:ext cx="423937" cy="106497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20" idx="1"/>
              <a:endCxn id="17" idx="3"/>
            </p:cNvCxnSpPr>
            <p:nvPr/>
          </p:nvCxnSpPr>
          <p:spPr>
            <a:xfrm flipH="1">
              <a:off x="4307013" y="2742187"/>
              <a:ext cx="402478" cy="202236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winkelte Verbindung 51"/>
            <p:cNvCxnSpPr>
              <a:stCxn id="22" idx="1"/>
              <a:endCxn id="17" idx="3"/>
            </p:cNvCxnSpPr>
            <p:nvPr/>
          </p:nvCxnSpPr>
          <p:spPr>
            <a:xfrm rot="10800000" flipV="1">
              <a:off x="4307014" y="4764548"/>
              <a:ext cx="396253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hteck 52"/>
            <p:cNvSpPr/>
            <p:nvPr/>
          </p:nvSpPr>
          <p:spPr>
            <a:xfrm>
              <a:off x="398071" y="3240355"/>
              <a:ext cx="1211830" cy="4896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13" dirty="0" err="1" smtClean="0">
                  <a:solidFill>
                    <a:schemeClr val="tx1"/>
                  </a:solidFill>
                </a:rPr>
                <a:t>RegisterDevice</a:t>
              </a:r>
              <a:r>
                <a:rPr lang="de-DE" sz="1013" dirty="0" smtClean="0">
                  <a:solidFill>
                    <a:schemeClr val="tx1"/>
                  </a:solidFill>
                </a:rPr>
                <a:t> </a:t>
              </a:r>
              <a:r>
                <a:rPr lang="de-DE" sz="1013" dirty="0" err="1">
                  <a:solidFill>
                    <a:schemeClr val="tx1"/>
                  </a:solidFill>
                </a:rPr>
                <a:t>Plugin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winkelte Verbindung 53"/>
            <p:cNvCxnSpPr>
              <a:stCxn id="12" idx="1"/>
              <a:endCxn id="53" idx="3"/>
            </p:cNvCxnSpPr>
            <p:nvPr/>
          </p:nvCxnSpPr>
          <p:spPr>
            <a:xfrm rot="10800000" flipV="1">
              <a:off x="1609902" y="2793030"/>
              <a:ext cx="307875" cy="6921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6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31544" y="182324"/>
            <a:ext cx="4396096" cy="410369"/>
          </a:xfrm>
        </p:spPr>
        <p:txBody>
          <a:bodyPr/>
          <a:lstStyle/>
          <a:p>
            <a:r>
              <a:rPr lang="de-DE" dirty="0" smtClean="0"/>
              <a:t>Translation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34068" y="1240874"/>
            <a:ext cx="2821498" cy="39087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10800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Translate Block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Decode Instruction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Generate C-code snippet for each instruction in block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Append all C-code snippets into C-function for complete block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Compile C-function of block into shared library for simulation </a:t>
            </a:r>
            <a:r>
              <a:rPr lang="en-US" sz="1600" dirty="0" smtClean="0"/>
              <a:t>host</a:t>
            </a:r>
          </a:p>
          <a:p>
            <a:pPr>
              <a:spcBef>
                <a:spcPts val="600"/>
              </a:spcBef>
            </a:pPr>
            <a:endParaRPr lang="de-DE" sz="1600" dirty="0"/>
          </a:p>
          <a:p>
            <a:pPr>
              <a:spcBef>
                <a:spcPts val="600"/>
              </a:spcBef>
            </a:pPr>
            <a:r>
              <a:rPr lang="de-DE" sz="1600" dirty="0"/>
              <a:t>Blocks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cached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avoid</a:t>
            </a:r>
            <a:r>
              <a:rPr lang="de-DE" sz="1600" dirty="0"/>
              <a:t> </a:t>
            </a:r>
            <a:r>
              <a:rPr lang="de-DE" sz="1600" dirty="0" err="1" smtClean="0"/>
              <a:t>re</a:t>
            </a:r>
            <a:r>
              <a:rPr lang="de-DE" sz="1600" dirty="0" smtClean="0"/>
              <a:t>-translation</a:t>
            </a:r>
            <a:endParaRPr lang="en-US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853543" y="3328951"/>
            <a:ext cx="4805266" cy="1508105"/>
          </a:xfrm>
          <a:prstGeom prst="rect">
            <a:avLst/>
          </a:prstGeom>
          <a:solidFill>
            <a:srgbClr val="98C6EA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(…)</a:t>
            </a:r>
            <a:endParaRPr lang="de-DE" sz="1400" dirty="0"/>
          </a:p>
          <a:p>
            <a:r>
              <a:rPr lang="de-DE" sz="1400" dirty="0"/>
              <a:t>	</a:t>
            </a:r>
            <a:r>
              <a:rPr lang="de-DE" sz="1400" dirty="0" err="1"/>
              <a:t>case</a:t>
            </a:r>
            <a:r>
              <a:rPr lang="de-DE" sz="1400" dirty="0"/>
              <a:t> 4:</a:t>
            </a:r>
          </a:p>
          <a:p>
            <a:r>
              <a:rPr lang="de-DE" sz="1400" dirty="0"/>
              <a:t>		{</a:t>
            </a:r>
          </a:p>
          <a:p>
            <a:r>
              <a:rPr lang="de-DE" sz="1400" dirty="0" err="1"/>
              <a:t>cpu</a:t>
            </a:r>
            <a:r>
              <a:rPr lang="de-DE" sz="1400" dirty="0"/>
              <a:t>-&gt;</a:t>
            </a:r>
            <a:r>
              <a:rPr lang="de-DE" sz="1400" dirty="0" err="1"/>
              <a:t>cpuTime_ps</a:t>
            </a:r>
            <a:r>
              <a:rPr lang="de-DE" sz="1400" dirty="0"/>
              <a:t> += </a:t>
            </a:r>
            <a:r>
              <a:rPr lang="de-DE" sz="1400" dirty="0" err="1"/>
              <a:t>cpu</a:t>
            </a:r>
            <a:r>
              <a:rPr lang="de-DE" sz="1400" dirty="0"/>
              <a:t>-&gt;</a:t>
            </a:r>
            <a:r>
              <a:rPr lang="de-DE" sz="1400" dirty="0" err="1"/>
              <a:t>cpuCycleTime_ps</a:t>
            </a:r>
            <a:r>
              <a:rPr lang="de-DE" sz="1400" dirty="0"/>
              <a:t>;</a:t>
            </a:r>
          </a:p>
          <a:p>
            <a:r>
              <a:rPr lang="pt-BR" sz="1400" dirty="0"/>
              <a:t>(((OR1K*)cpu)-&gt;R[ 4 ]) = (((OR1K*)cpu)-&gt;R[ 3 ])&amp; 2;</a:t>
            </a:r>
          </a:p>
          <a:p>
            <a:r>
              <a:rPr lang="de-DE" sz="1400" dirty="0"/>
              <a:t>		</a:t>
            </a:r>
            <a:r>
              <a:rPr lang="de-DE" sz="1400" dirty="0" smtClean="0"/>
              <a:t>}</a:t>
            </a:r>
            <a:endParaRPr lang="de-DE" sz="1400" dirty="0"/>
          </a:p>
          <a:p>
            <a:r>
              <a:rPr lang="de-DE" sz="1400" dirty="0" smtClean="0"/>
              <a:t>(…)</a:t>
            </a:r>
            <a:r>
              <a:rPr lang="de-DE" sz="1400" dirty="0"/>
              <a:t>	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4627640" y="792997"/>
            <a:ext cx="2649893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smtClean="0">
                <a:latin typeface="+mn-lt"/>
              </a:rPr>
              <a:t>0xA1 00 02 C4</a:t>
            </a:r>
            <a:endParaRPr lang="en-US" sz="1600" dirty="0" err="1" smtClean="0">
              <a:latin typeface="+mn-lt"/>
            </a:endParaRPr>
          </a:p>
        </p:txBody>
      </p:sp>
      <p:sp>
        <p:nvSpPr>
          <p:cNvPr id="57" name="Pfeil nach unten 56"/>
          <p:cNvSpPr/>
          <p:nvPr/>
        </p:nvSpPr>
        <p:spPr>
          <a:xfrm>
            <a:off x="4945053" y="1231632"/>
            <a:ext cx="718457" cy="5878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8" name="Textfeld 57"/>
          <p:cNvSpPr txBox="1"/>
          <p:nvPr/>
        </p:nvSpPr>
        <p:spPr>
          <a:xfrm>
            <a:off x="4627640" y="2062058"/>
            <a:ext cx="2071740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smtClean="0">
                <a:latin typeface="+mn-lt"/>
              </a:rPr>
              <a:t>ANDI R4,R3,#2</a:t>
            </a:r>
            <a:endParaRPr lang="en-US" sz="1600" dirty="0" err="1" smtClean="0">
              <a:latin typeface="+mn-lt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5896946" y="1396922"/>
            <a:ext cx="93397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 smtClean="0">
                <a:latin typeface="+mn-lt"/>
              </a:rPr>
              <a:t>Decode</a:t>
            </a:r>
            <a:endParaRPr lang="en-US" sz="1600" dirty="0" err="1" smtClean="0">
              <a:latin typeface="+mn-lt"/>
            </a:endParaRPr>
          </a:p>
        </p:txBody>
      </p:sp>
      <p:sp>
        <p:nvSpPr>
          <p:cNvPr id="60" name="Pfeil nach unten 59"/>
          <p:cNvSpPr/>
          <p:nvPr/>
        </p:nvSpPr>
        <p:spPr>
          <a:xfrm>
            <a:off x="4945052" y="2530215"/>
            <a:ext cx="718457" cy="5878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61" name="Textfeld 60"/>
          <p:cNvSpPr txBox="1"/>
          <p:nvPr/>
        </p:nvSpPr>
        <p:spPr>
          <a:xfrm>
            <a:off x="5896946" y="2587457"/>
            <a:ext cx="933971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 smtClean="0">
                <a:latin typeface="+mn-lt"/>
              </a:rPr>
              <a:t>Translate</a:t>
            </a:r>
            <a:endParaRPr lang="en-US" sz="1600" dirty="0" err="1" smtClean="0">
              <a:latin typeface="+mn-lt"/>
            </a:endParaRPr>
          </a:p>
        </p:txBody>
      </p:sp>
      <p:sp>
        <p:nvSpPr>
          <p:cNvPr id="62" name="Pfeil nach unten 61"/>
          <p:cNvSpPr/>
          <p:nvPr/>
        </p:nvSpPr>
        <p:spPr>
          <a:xfrm>
            <a:off x="4945052" y="5113024"/>
            <a:ext cx="718457" cy="5878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63" name="Textfeld 62"/>
          <p:cNvSpPr txBox="1"/>
          <p:nvPr/>
        </p:nvSpPr>
        <p:spPr>
          <a:xfrm>
            <a:off x="5854959" y="5146879"/>
            <a:ext cx="933971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 smtClean="0">
                <a:latin typeface="+mn-lt"/>
              </a:rPr>
              <a:t>Compile</a:t>
            </a:r>
            <a:endParaRPr lang="en-US" sz="1600" dirty="0" err="1" smtClean="0">
              <a:latin typeface="+mn-lt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4777273" y="5803633"/>
            <a:ext cx="1306286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smtClean="0">
                <a:latin typeface="+mn-lt"/>
              </a:rPr>
              <a:t>Block_X.so</a:t>
            </a:r>
            <a:endParaRPr lang="en-US" sz="16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8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073" y="132720"/>
            <a:ext cx="8128000" cy="609600"/>
          </a:xfrm>
        </p:spPr>
        <p:txBody>
          <a:bodyPr/>
          <a:lstStyle/>
          <a:p>
            <a:r>
              <a:rPr lang="de-DE" dirty="0" smtClean="0"/>
              <a:t>ETISS Performance (OR1K </a:t>
            </a:r>
            <a:r>
              <a:rPr lang="de-DE" dirty="0" err="1" smtClean="0"/>
              <a:t>Architecture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F9EB4-4C49-42D2-995B-980FC811D2B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/>
          </p:nvPr>
        </p:nvGraphicFramePr>
        <p:xfrm>
          <a:off x="494695" y="735848"/>
          <a:ext cx="8266925" cy="535009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9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 smtClean="0"/>
                        <a:t>Target SW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/>
                        <a:t>#</a:t>
                      </a:r>
                      <a:r>
                        <a:rPr lang="de-DE" sz="1800" b="0" kern="1200" dirty="0" err="1" smtClean="0"/>
                        <a:t>Instr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 err="1" smtClean="0"/>
                        <a:t>Plugins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 smtClean="0"/>
                        <a:t>Mode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 smtClean="0"/>
                        <a:t>JIT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 smtClean="0"/>
                        <a:t>Perf.[MIPS]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 smtClean="0"/>
                        <a:t>Sim. Time [s]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2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 smtClean="0"/>
                        <a:t>edge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/>
                        <a:t>30E3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Logger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Stand-</a:t>
                      </a:r>
                      <a:r>
                        <a:rPr lang="de-DE" sz="1800" kern="1200" dirty="0" err="1" smtClean="0"/>
                        <a:t>alone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TCC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1,39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0.22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GCC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1,19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0.25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LLVM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0.27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/>
                        <a:t>1.1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78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 smtClean="0"/>
                        <a:t>isort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/>
                        <a:t>2.8E6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TCC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13,60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0.22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GCC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11,90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0.24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LLVM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3,45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0.83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PI </a:t>
                      </a:r>
                      <a:r>
                        <a:rPr lang="de-DE" sz="1800" kern="1200" dirty="0" err="1" smtClean="0"/>
                        <a:t>control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/>
                        <a:t>2.0E9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 smtClean="0"/>
                        <a:t>Timer</a:t>
                      </a:r>
                      <a:r>
                        <a:rPr lang="de-DE" sz="1800" kern="1200" dirty="0" smtClean="0"/>
                        <a:t>, PIC,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800" kern="1200" dirty="0" err="1" smtClean="0"/>
                        <a:t>Reset</a:t>
                      </a:r>
                      <a:r>
                        <a:rPr lang="de-DE" sz="1800" kern="1200" dirty="0" smtClean="0"/>
                        <a:t> Module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 smtClean="0"/>
                        <a:t>SystemC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TCC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49.5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40.4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GCC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54.7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36.5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LLVM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59.9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/>
                        <a:t>33.3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Robotic</a:t>
                      </a: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7.3E9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 smtClean="0"/>
                        <a:t>Timer</a:t>
                      </a:r>
                      <a:r>
                        <a:rPr lang="de-DE" sz="1800" kern="1200" dirty="0" smtClean="0"/>
                        <a:t>, PIC,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800" kern="1200" dirty="0" err="1" smtClean="0"/>
                        <a:t>Reset</a:t>
                      </a:r>
                      <a:r>
                        <a:rPr lang="de-DE" sz="1800" kern="1200" dirty="0" smtClean="0"/>
                        <a:t> Module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LLVM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14,1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SystemC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DMI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LLVM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94694" y="6196614"/>
            <a:ext cx="2745655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smtClean="0">
                <a:latin typeface="+mn-lt"/>
              </a:rPr>
              <a:t>DMI: </a:t>
            </a:r>
            <a:r>
              <a:rPr lang="de-DE" sz="1600" dirty="0" err="1" smtClean="0">
                <a:latin typeface="+mn-lt"/>
              </a:rPr>
              <a:t>Direct</a:t>
            </a:r>
            <a:r>
              <a:rPr lang="de-DE" sz="1600" dirty="0" smtClean="0">
                <a:latin typeface="+mn-lt"/>
              </a:rPr>
              <a:t> Memory Interface</a:t>
            </a:r>
            <a:endParaRPr lang="en-US" sz="16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6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445" y="0"/>
            <a:ext cx="8128000" cy="609600"/>
          </a:xfrm>
        </p:spPr>
        <p:txBody>
          <a:bodyPr/>
          <a:lstStyle/>
          <a:p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6661" y="609600"/>
            <a:ext cx="8128000" cy="43434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TranslationPlugin</a:t>
            </a:r>
            <a:r>
              <a:rPr lang="en-US" sz="1400" dirty="0" smtClean="0"/>
              <a:t>: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Called when new block is translated.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Can add more translation code, e.g. instruction counter, tracing, timing models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CoRoutinePlugin</a:t>
            </a:r>
            <a:r>
              <a:rPr lang="en-US" sz="1400" dirty="0" smtClean="0"/>
              <a:t>: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Called before new block is executed.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Can react on external events e.g., interrupts, user input , </a:t>
            </a:r>
            <a:r>
              <a:rPr lang="en-US" sz="1400" dirty="0" err="1" smtClean="0"/>
              <a:t>faulit</a:t>
            </a:r>
            <a:r>
              <a:rPr lang="en-US" sz="1400" dirty="0" smtClean="0"/>
              <a:t> injection trigger, etc.</a:t>
            </a: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SystemWrapperPlugin</a:t>
            </a:r>
            <a:r>
              <a:rPr lang="en-US" sz="1400" dirty="0" smtClean="0"/>
              <a:t>: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Called before accesses memory.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Can be used to model memory-mapped devices</a:t>
            </a: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InterruptListenerPlugin</a:t>
            </a:r>
            <a:r>
              <a:rPr lang="en-US" sz="1400" dirty="0" smtClean="0"/>
              <a:t>: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Called when interrupt is received.</a:t>
            </a: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RegisterListenerPlugin</a:t>
            </a:r>
            <a:r>
              <a:rPr lang="en-US" sz="1400" dirty="0" smtClean="0"/>
              <a:t>: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Notification when CPU registers are updated.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Can be used to model devices that are controlled by special-purpose registers of the processor. </a:t>
            </a: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ISA Plugin </a:t>
            </a:r>
            <a:r>
              <a:rPr lang="en-US" sz="1400" b="1" dirty="0" err="1" smtClean="0"/>
              <a:t>ArchImpl</a:t>
            </a:r>
            <a:r>
              <a:rPr lang="en-US" sz="1400" dirty="0" smtClean="0"/>
              <a:t>: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Used to model processor ISA and architecture.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</a:t>
            </a:r>
            <a:r>
              <a:rPr lang="en-US" sz="1400" dirty="0" err="1" smtClean="0"/>
              <a:t>tm</a:t>
            </a:r>
            <a:r>
              <a:rPr lang="en-US" sz="1400" dirty="0" smtClean="0"/>
              <a:t> support for or1k, RISC-V, ARM M0</a:t>
            </a: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JIT Plugin</a:t>
            </a:r>
            <a:r>
              <a:rPr lang="en-US" sz="1400" dirty="0" smtClean="0"/>
              <a:t>: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Compiler plugin to translate C to host machine. 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err="1" smtClean="0"/>
              <a:t>Atm</a:t>
            </a:r>
            <a:r>
              <a:rPr lang="en-US" sz="1400" dirty="0" smtClean="0"/>
              <a:t> support for LLVM, </a:t>
            </a:r>
            <a:r>
              <a:rPr lang="en-US" sz="1400" dirty="0" err="1" smtClean="0"/>
              <a:t>gcc</a:t>
            </a:r>
            <a:r>
              <a:rPr lang="en-US" sz="1400" dirty="0" smtClean="0"/>
              <a:t>, and </a:t>
            </a:r>
            <a:r>
              <a:rPr lang="en-US" sz="1400" dirty="0" err="1" smtClean="0"/>
              <a:t>tcc</a:t>
            </a:r>
            <a:r>
              <a:rPr lang="en-US" sz="1400" dirty="0" smtClean="0"/>
              <a:t> (Tested on Ubuntu 14 and Ubuntu16)</a:t>
            </a:r>
            <a:endParaRPr lang="en-US" sz="1400" dirty="0"/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F9EB4-4C49-42D2-995B-980FC811D2B5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621</Words>
  <Application>Microsoft Office PowerPoint</Application>
  <PresentationFormat>Bildschirmpräsentation (4:3)</PresentationFormat>
  <Paragraphs>203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Extensible Translating Instruction Set Simulator (ETISS) </vt:lpstr>
      <vt:lpstr>Extendable Translating Instruction Set Simulator (ETISS)</vt:lpstr>
      <vt:lpstr>Processor Models in ETISS</vt:lpstr>
      <vt:lpstr>Status</vt:lpstr>
      <vt:lpstr>BACKUP – For Distribution</vt:lpstr>
      <vt:lpstr>ETISS Simulation Loop</vt:lpstr>
      <vt:lpstr>Translation</vt:lpstr>
      <vt:lpstr>ETISS Performance (OR1K Architecture)</vt:lpstr>
      <vt:lpstr>Plugin Types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Activities</dc:title>
  <dc:creator>gi23bof</dc:creator>
  <cp:lastModifiedBy>Ulf Schlichtmann</cp:lastModifiedBy>
  <cp:revision>165</cp:revision>
  <cp:lastPrinted>2015-07-30T14:04:45Z</cp:lastPrinted>
  <dcterms:created xsi:type="dcterms:W3CDTF">2016-06-20T08:45:21Z</dcterms:created>
  <dcterms:modified xsi:type="dcterms:W3CDTF">2019-06-05T14:58:14Z</dcterms:modified>
</cp:coreProperties>
</file>