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7EABB-33D5-425B-BBA2-4035D8B71EF2}">
  <a:tblStyle styleId="{8DF7EABB-33D5-425B-BBA2-4035D8B71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1d0415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1d0415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Identidade visual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39b9380e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39b9380e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Segmento de mercado (quais são os clientes, utilizadores finais, etc.);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59fea018a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59fea018a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Identidade visual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91145c8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891145c8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Estratégia de Negócio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592ce3d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592ce3d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Segmento de mercado (quais são os clientes, utilizadores finais, etc.);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21f78675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821f78675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Canais de Comunicação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821f7867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821f7867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Correntes perante ao nosso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21f786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21f786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dccd7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dccd7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Identidade visual</a:t>
            </a:r>
            <a:br>
              <a:rPr lang="pt-BR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l="8729" r="17042" b="3138"/>
          <a:stretch/>
        </p:blipFill>
        <p:spPr>
          <a:xfrm>
            <a:off x="2579575" y="1609825"/>
            <a:ext cx="3984850" cy="1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595309" y="47498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130" name="Google Shape;130;p13"/>
          <p:cNvSpPr/>
          <p:nvPr/>
        </p:nvSpPr>
        <p:spPr>
          <a:xfrm rot="-2034331">
            <a:off x="311397" y="26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 rot="-2034331">
            <a:off x="-7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 rot="-2034331">
            <a:off x="-4486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130600" y="859925"/>
            <a:ext cx="2290500" cy="683100"/>
          </a:xfrm>
          <a:prstGeom prst="rect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 rot="-2034331">
            <a:off x="6039272" y="427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 rot="-2034361">
            <a:off x="5497878" y="4268072"/>
            <a:ext cx="3620443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rot="-2034331">
            <a:off x="5256547" y="420256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38550" y="3626550"/>
            <a:ext cx="22905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-1982156">
            <a:off x="6878057" y="3284916"/>
            <a:ext cx="1195235" cy="568326"/>
          </a:xfrm>
          <a:prstGeom prst="rtTriangle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4;p13">
            <a:extLst>
              <a:ext uri="{FF2B5EF4-FFF2-40B4-BE49-F238E27FC236}">
                <a16:creationId xmlns:a16="http://schemas.microsoft.com/office/drawing/2014/main" id="{1FC9CB58-2D1D-494D-8714-D7530CECCB54}"/>
              </a:ext>
            </a:extLst>
          </p:cNvPr>
          <p:cNvSpPr/>
          <p:nvPr/>
        </p:nvSpPr>
        <p:spPr>
          <a:xfrm rot="16200000">
            <a:off x="5034893" y="1875347"/>
            <a:ext cx="3385470" cy="1636334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391650" y="507450"/>
            <a:ext cx="3060600" cy="41286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998275" y="507450"/>
            <a:ext cx="3599100" cy="41286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1175568" y="658006"/>
            <a:ext cx="1546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Century Gothic"/>
                <a:ea typeface="Century Gothic"/>
                <a:cs typeface="Century Gothic"/>
                <a:sym typeface="Century Gothic"/>
              </a:rPr>
              <a:t>Identificação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5058304" y="657241"/>
            <a:ext cx="1499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90734" y="453364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>
            <a:off x="3714450" y="1275900"/>
            <a:ext cx="21600" cy="2591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l="13367" t="3451" r="12492" b="7809"/>
          <a:stretch/>
        </p:blipFill>
        <p:spPr>
          <a:xfrm>
            <a:off x="527275" y="2022425"/>
            <a:ext cx="2767775" cy="1765225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038" y="1076025"/>
            <a:ext cx="2615925" cy="1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124" y="2784475"/>
            <a:ext cx="3127754" cy="17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175" y="224850"/>
            <a:ext cx="1052250" cy="111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/>
          <p:nvPr/>
        </p:nvSpPr>
        <p:spPr>
          <a:xfrm>
            <a:off x="4499950" y="1076025"/>
            <a:ext cx="2616000" cy="156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4244125" y="2784500"/>
            <a:ext cx="3127800" cy="176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527275" y="2022425"/>
            <a:ext cx="2767800" cy="176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l="8729" r="17042" b="3138"/>
          <a:stretch/>
        </p:blipFill>
        <p:spPr>
          <a:xfrm>
            <a:off x="2579575" y="859925"/>
            <a:ext cx="3984850" cy="1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595309" y="47498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62" name="Google Shape;162;p15"/>
          <p:cNvSpPr/>
          <p:nvPr/>
        </p:nvSpPr>
        <p:spPr>
          <a:xfrm rot="-2034331">
            <a:off x="311397" y="26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-2034331">
            <a:off x="-7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-2034331">
            <a:off x="-4486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130600" y="859925"/>
            <a:ext cx="2290500" cy="683100"/>
          </a:xfrm>
          <a:prstGeom prst="rect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-2034331">
            <a:off x="6039272" y="427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 rot="-2034361">
            <a:off x="5497878" y="4268072"/>
            <a:ext cx="3620443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-2034331">
            <a:off x="5256547" y="420256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138550" y="3626550"/>
            <a:ext cx="22905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 rot="-1982156">
            <a:off x="6878057" y="3284916"/>
            <a:ext cx="1195235" cy="568326"/>
          </a:xfrm>
          <a:prstGeom prst="rtTriangle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1"/>
          </p:nvPr>
        </p:nvSpPr>
        <p:spPr>
          <a:xfrm>
            <a:off x="864450" y="2902613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Identificação dos utilizadores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Centralização dos serviços prestados pelos clientes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Personalização do nome e serviços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Preços competitivos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endParaRPr sz="17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525" y="102175"/>
            <a:ext cx="852200" cy="8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4;p13">
            <a:extLst>
              <a:ext uri="{FF2B5EF4-FFF2-40B4-BE49-F238E27FC236}">
                <a16:creationId xmlns:a16="http://schemas.microsoft.com/office/drawing/2014/main" id="{0EC68D9D-07F2-4B37-9368-57EBF201E33B}"/>
              </a:ext>
            </a:extLst>
          </p:cNvPr>
          <p:cNvSpPr/>
          <p:nvPr/>
        </p:nvSpPr>
        <p:spPr>
          <a:xfrm rot="16200000">
            <a:off x="4961302" y="939058"/>
            <a:ext cx="3385470" cy="1636334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390724" y="45543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3" y="227885"/>
            <a:ext cx="2398175" cy="86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575575" y="2970000"/>
            <a:ext cx="1792800" cy="4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Foco inicial.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524" y="1951326"/>
            <a:ext cx="799613" cy="8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>
            <a:spLocks noGrp="1"/>
          </p:cNvSpPr>
          <p:nvPr>
            <p:ph type="body" idx="1"/>
          </p:nvPr>
        </p:nvSpPr>
        <p:spPr>
          <a:xfrm>
            <a:off x="5709675" y="2868888"/>
            <a:ext cx="3007500" cy="16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número de clientes em outros setores;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Trilhar o caminho para nossa missão.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2925700" y="2893800"/>
            <a:ext cx="2696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 do MVP;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Usar o sucesso como publicidade;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Alargar número de clientes nesse setor.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5">
            <a:alphaModFix/>
          </a:blip>
          <a:srcRect t="20217" r="38488"/>
          <a:stretch/>
        </p:blipFill>
        <p:spPr>
          <a:xfrm>
            <a:off x="3568754" y="1657640"/>
            <a:ext cx="1367995" cy="10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6"/>
          <p:cNvCxnSpPr/>
          <p:nvPr/>
        </p:nvCxnSpPr>
        <p:spPr>
          <a:xfrm>
            <a:off x="2880838" y="2413925"/>
            <a:ext cx="21900" cy="1796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85" name="Google Shape;185;p16"/>
          <p:cNvCxnSpPr/>
          <p:nvPr/>
        </p:nvCxnSpPr>
        <p:spPr>
          <a:xfrm>
            <a:off x="5645038" y="2413925"/>
            <a:ext cx="21900" cy="1796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186" name="Google Shape;186;p16"/>
          <p:cNvPicPr preferRelativeResize="0"/>
          <p:nvPr/>
        </p:nvPicPr>
        <p:blipFill rotWithShape="1">
          <a:blip r:embed="rId6">
            <a:alphaModFix/>
          </a:blip>
          <a:srcRect t="19998" b="13250"/>
          <a:stretch/>
        </p:blipFill>
        <p:spPr>
          <a:xfrm>
            <a:off x="5890350" y="1589075"/>
            <a:ext cx="2356424" cy="11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586400" y="707400"/>
            <a:ext cx="4641300" cy="39036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t="17782" b="18274"/>
          <a:stretch/>
        </p:blipFill>
        <p:spPr>
          <a:xfrm>
            <a:off x="3266738" y="1786450"/>
            <a:ext cx="1546500" cy="10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t="20698" b="20698"/>
          <a:stretch/>
        </p:blipFill>
        <p:spPr>
          <a:xfrm>
            <a:off x="776675" y="1786451"/>
            <a:ext cx="1687450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5697450" y="697201"/>
            <a:ext cx="2189700" cy="39138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350" y="1786448"/>
            <a:ext cx="953908" cy="1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651425" y="2999450"/>
            <a:ext cx="22530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Tem-se 396.909 pessoas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ensino superior.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059181" y="918056"/>
            <a:ext cx="1546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Century Gothic"/>
                <a:ea typeface="Century Gothic"/>
                <a:cs typeface="Century Gothic"/>
                <a:sym typeface="Century Gothic"/>
              </a:rPr>
              <a:t>Utilizadores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6042604" y="917291"/>
            <a:ext cx="1499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Century Gothic"/>
                <a:ea typeface="Century Gothic"/>
                <a:cs typeface="Century Gothic"/>
                <a:sym typeface="Century Gothic"/>
              </a:rPr>
              <a:t>Clientes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390724" y="454813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>
            <a:off x="2821463" y="1673400"/>
            <a:ext cx="21900" cy="1796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2964050" y="2999450"/>
            <a:ext cx="21519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Houve um aumento de 15 % de estudantes estrangeiros.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5697475" y="3143900"/>
            <a:ext cx="2151900" cy="8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Portugal possui 287 instituições de ensino superior.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>
            <a:off x="5451613" y="1673400"/>
            <a:ext cx="21900" cy="1796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205" name="Google Shape;2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sldNum" idx="12"/>
          </p:nvPr>
        </p:nvSpPr>
        <p:spPr>
          <a:xfrm>
            <a:off x="8390724" y="45401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75" y="2370775"/>
            <a:ext cx="36099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4">
            <a:alphaModFix/>
          </a:blip>
          <a:srcRect t="5006"/>
          <a:stretch/>
        </p:blipFill>
        <p:spPr>
          <a:xfrm>
            <a:off x="731600" y="645101"/>
            <a:ext cx="2254125" cy="191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3202150" y="877425"/>
            <a:ext cx="4537500" cy="13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Canais de comunicação inicialmente forma presencial e depois alargados por meios de comunicação digitais.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1"/>
          </p:nvPr>
        </p:nvSpPr>
        <p:spPr>
          <a:xfrm>
            <a:off x="731600" y="3252625"/>
            <a:ext cx="4370100" cy="13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relação com cada cliente será personalizada;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</a:pPr>
            <a:r>
              <a:rPr lang="pt-BR" sz="1400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relação com os utilizadores será pautada em feedbacks em relação ao produto. 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graphicFrame>
        <p:nvGraphicFramePr>
          <p:cNvPr id="221" name="Google Shape;221;p19"/>
          <p:cNvGraphicFramePr/>
          <p:nvPr/>
        </p:nvGraphicFramePr>
        <p:xfrm>
          <a:off x="940025" y="355938"/>
          <a:ext cx="6677725" cy="4603635"/>
        </p:xfrm>
        <a:graphic>
          <a:graphicData uri="http://schemas.openxmlformats.org/drawingml/2006/table">
            <a:tbl>
              <a:tblPr>
                <a:noFill/>
                <a:tableStyleId>{8DF7EABB-33D5-425B-BBA2-4035D8B71EF2}</a:tableStyleId>
              </a:tblPr>
              <a:tblGrid>
                <a:gridCol w="147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ID.Gov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Cartão Físico UM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ID estudantil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ID123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FFFFFF"/>
                          </a:solidFill>
                        </a:rPr>
                        <a:t>Let´s ID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Solução Digital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Adaptabilidade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Escalabilidade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Integração com serviços digitais 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Credível no processo de identificação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Custo na reemissão de outro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Integração de serviços físicos 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2652406" y="10213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3808088" y="101731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021363" y="10213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750" y="10213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3808088" y="3855800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5018981" y="38639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6993750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2652406" y="1466725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3808088" y="147653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5049006" y="1462150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021388" y="1454625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3808088" y="31591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2652406" y="3156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5018981" y="3156850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750" y="3126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2652406" y="19201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3808088" y="18878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5049006" y="188381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800" y="19158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2652406" y="2439619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3808088" y="2470694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5018981" y="2439781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750" y="2443669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2652406" y="45436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3808100" y="44724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5049006" y="44782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6061588" y="4478288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061588" y="2443669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800" y="146861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021388" y="188786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061588" y="318308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6993750" y="4476513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l="17347" t="10923" r="11116" b="19588"/>
          <a:stretch/>
        </p:blipFill>
        <p:spPr>
          <a:xfrm>
            <a:off x="5049006" y="1015538"/>
            <a:ext cx="319800" cy="3213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6061588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4">
            <a:alphaModFix/>
          </a:blip>
          <a:srcRect l="11078" t="11287" r="19684" b="19804"/>
          <a:stretch/>
        </p:blipFill>
        <p:spPr>
          <a:xfrm>
            <a:off x="2652406" y="3865963"/>
            <a:ext cx="319800" cy="3294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7175" y="214825"/>
            <a:ext cx="1052250" cy="11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3A40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0"/>
          <p:cNvPicPr preferRelativeResize="0"/>
          <p:nvPr/>
        </p:nvPicPr>
        <p:blipFill rotWithShape="1">
          <a:blip r:embed="rId3">
            <a:alphaModFix/>
          </a:blip>
          <a:srcRect l="26190" r="16249"/>
          <a:stretch/>
        </p:blipFill>
        <p:spPr>
          <a:xfrm>
            <a:off x="2866676" y="1236338"/>
            <a:ext cx="3568950" cy="2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225" y="202600"/>
            <a:ext cx="976475" cy="103375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8595309" y="47498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4E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l="8729" r="17042" b="3138"/>
          <a:stretch/>
        </p:blipFill>
        <p:spPr>
          <a:xfrm>
            <a:off x="2579575" y="1609825"/>
            <a:ext cx="3984850" cy="1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 txBox="1">
            <a:spLocks noGrp="1"/>
          </p:cNvSpPr>
          <p:nvPr>
            <p:ph type="sldNum" idx="12"/>
          </p:nvPr>
        </p:nvSpPr>
        <p:spPr>
          <a:xfrm>
            <a:off x="8595309" y="474989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271" name="Google Shape;271;p21"/>
          <p:cNvSpPr/>
          <p:nvPr/>
        </p:nvSpPr>
        <p:spPr>
          <a:xfrm rot="-2034331">
            <a:off x="311397" y="26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 rot="-2034331">
            <a:off x="-7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 rot="-2034331">
            <a:off x="-448678" y="162387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130600" y="859925"/>
            <a:ext cx="2290500" cy="683100"/>
          </a:xfrm>
          <a:prstGeom prst="rect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-2034331">
            <a:off x="6039272" y="427111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 rot="-2034361">
            <a:off x="5497878" y="4268072"/>
            <a:ext cx="3620443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 rot="-2034331">
            <a:off x="5256547" y="4202562"/>
            <a:ext cx="3385470" cy="632945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138550" y="3626550"/>
            <a:ext cx="2290500" cy="3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 rot="-1982156">
            <a:off x="6878057" y="3284916"/>
            <a:ext cx="1195235" cy="568326"/>
          </a:xfrm>
          <a:prstGeom prst="rtTriangle">
            <a:avLst/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525" y="102175"/>
            <a:ext cx="852200" cy="8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>
            <a:spLocks noGrp="1"/>
          </p:cNvSpPr>
          <p:nvPr>
            <p:ph type="body" idx="1"/>
          </p:nvPr>
        </p:nvSpPr>
        <p:spPr>
          <a:xfrm>
            <a:off x="0" y="2417225"/>
            <a:ext cx="3274200" cy="29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Filipa Parente   A82145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Rui Rodrigues   A74572 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Nuno Valente   A81986 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Pedro Ferreira   A81403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Ricardo Dias   PG39295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Diogo Duarte   PG41843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 Silva   PG39261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Mateus Ferreira   PG37159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Alexandre Rodrigues   A81451</a:t>
            </a:r>
            <a:endParaRPr sz="1400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34;p13">
            <a:extLst>
              <a:ext uri="{FF2B5EF4-FFF2-40B4-BE49-F238E27FC236}">
                <a16:creationId xmlns:a16="http://schemas.microsoft.com/office/drawing/2014/main" id="{7C530DF7-AD7D-4862-BF9D-B83B9C916A92}"/>
              </a:ext>
            </a:extLst>
          </p:cNvPr>
          <p:cNvSpPr/>
          <p:nvPr/>
        </p:nvSpPr>
        <p:spPr>
          <a:xfrm rot="16200000">
            <a:off x="5011417" y="1828943"/>
            <a:ext cx="3385470" cy="1636334"/>
          </a:xfrm>
          <a:prstGeom prst="mathMinus">
            <a:avLst>
              <a:gd name="adj1" fmla="val 23520"/>
            </a:avLst>
          </a:prstGeom>
          <a:solidFill>
            <a:srgbClr val="088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</vt:lpstr>
      <vt:lpstr>Arial</vt:lpstr>
      <vt:lpstr>Calibri</vt:lpstr>
      <vt:lpstr>Century Gothic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Rui Pedro Barbosa Rodrigues</cp:lastModifiedBy>
  <cp:revision>1</cp:revision>
  <dcterms:modified xsi:type="dcterms:W3CDTF">2021-01-31T13:00:53Z</dcterms:modified>
</cp:coreProperties>
</file>