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1" r:id="rId8"/>
    <p:sldId id="580" r:id="rId9"/>
    <p:sldId id="582" r:id="rId10"/>
    <p:sldId id="576" r:id="rId11"/>
    <p:sldId id="585" r:id="rId12"/>
    <p:sldId id="586" r:id="rId13"/>
    <p:sldId id="584" r:id="rId14"/>
    <p:sldId id="577" r:id="rId15"/>
    <p:sldId id="579"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The-Peacemaker/Stroke-Prediction-ML/blob/main/stroke-prediction.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7" Type="http://schemas.openxmlformats.org/officeDocument/2006/relationships/hyperlink" Target="https://pmc.ncbi.nlm.nih.gov/articles/PMC8686476/" TargetMode="External"/><Relationship Id="rId2" Type="http://schemas.openxmlformats.org/officeDocument/2006/relationships/hyperlink" Target="https://github.com/The-Peacemaker/Stroke-Prediction-ML" TargetMode="External"/><Relationship Id="rId1" Type="http://schemas.openxmlformats.org/officeDocument/2006/relationships/slideLayout" Target="../slideLayouts/slideLayout2.xml"/><Relationship Id="rId6" Type="http://schemas.openxmlformats.org/officeDocument/2006/relationships/hyperlink" Target="https://ieeexplore.ieee.org/document/9734197" TargetMode="External"/><Relationship Id="rId5" Type="http://schemas.openxmlformats.org/officeDocument/2006/relationships/hyperlink" Target="https://www.sciencedirect.com/science/article/pii/S2324242624000639" TargetMode="External"/><Relationship Id="rId4" Type="http://schemas.openxmlformats.org/officeDocument/2006/relationships/hyperlink" Target="https://www.nature.com/articles/s41598-024-61665-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6317" y="659823"/>
            <a:ext cx="5011482" cy="218974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3100" dirty="0"/>
              <a:t>AI-Based Stroke Risk Prediction Using Machine Learning</a:t>
            </a:r>
            <a:endParaRPr lang="en-US" sz="3100" b="1" kern="1200" dirty="0"/>
          </a:p>
        </p:txBody>
      </p:sp>
      <p:sp>
        <p:nvSpPr>
          <p:cNvPr id="3" name="Subtitle 2"/>
          <p:cNvSpPr>
            <a:spLocks noGrp="1"/>
          </p:cNvSpPr>
          <p:nvPr>
            <p:ph type="subTitle" idx="1"/>
          </p:nvPr>
        </p:nvSpPr>
        <p:spPr>
          <a:xfrm>
            <a:off x="246317" y="3327456"/>
            <a:ext cx="4736123"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BENEDICT CHACKO MATHEW</a:t>
            </a:r>
          </a:p>
          <a:p>
            <a:pPr algn="l">
              <a:spcAft>
                <a:spcPts val="600"/>
              </a:spcAft>
            </a:pPr>
            <a:r>
              <a:rPr lang="en-US" sz="1600" b="1" cap="all" dirty="0"/>
              <a:t>College Name: VISWAJYOTHI COLLEGE OF ENGINEERING AND TECHNOLOGY , VAZHAKULAM</a:t>
            </a:r>
          </a:p>
          <a:p>
            <a:pPr algn="l">
              <a:spcAft>
                <a:spcPts val="600"/>
              </a:spcAft>
            </a:pPr>
            <a:r>
              <a:rPr lang="en-US" sz="1600" b="1" cap="all" dirty="0"/>
              <a:t>Department: COMPUTER SCIENCE AND ENGINEERING</a:t>
            </a:r>
          </a:p>
          <a:p>
            <a:pPr algn="l">
              <a:spcAft>
                <a:spcPts val="600"/>
              </a:spcAft>
            </a:pPr>
            <a:r>
              <a:rPr lang="en-US" sz="1600" b="1" cap="all" dirty="0"/>
              <a:t>Email ID: benedictcm1@gmail.com</a:t>
            </a:r>
          </a:p>
          <a:p>
            <a:pPr algn="l">
              <a:spcAft>
                <a:spcPts val="600"/>
              </a:spcAft>
            </a:pPr>
            <a:r>
              <a:rPr lang="en-US" sz="1600" b="1" cap="all" dirty="0"/>
              <a:t>AICTE Student ID: </a:t>
            </a:r>
            <a:r>
              <a:rPr lang="en-IN" sz="1800" dirty="0"/>
              <a:t>STU681b5eb7b6b1c1746624183</a:t>
            </a:r>
            <a:endParaRPr lang="en-US" sz="18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9861" y="768586"/>
            <a:ext cx="5210251" cy="52102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821297"/>
          </a:xfrm>
        </p:spPr>
        <p:txBody>
          <a:bodyPr vert="horz" lIns="91440" tIns="45720" rIns="91440" bIns="45720" rtlCol="0">
            <a:normAutofit/>
          </a:bodyPr>
          <a:lstStyle/>
          <a:p>
            <a:pPr marL="0" indent="0">
              <a:buNone/>
            </a:pPr>
            <a:r>
              <a:rPr lang="en-US" sz="1600" dirty="0"/>
              <a:t>The performance of the machine learning models was evaluated using a test set, focusing on metrics such as </a:t>
            </a:r>
            <a:r>
              <a:rPr lang="en-US" sz="1600" b="1" dirty="0"/>
              <a:t>accuracy</a:t>
            </a:r>
            <a:r>
              <a:rPr lang="en-US" sz="1600" dirty="0"/>
              <a:t>, </a:t>
            </a:r>
            <a:r>
              <a:rPr lang="en-US" sz="1600" b="1" dirty="0"/>
              <a:t>precision</a:t>
            </a:r>
            <a:r>
              <a:rPr lang="en-US" sz="1600" dirty="0"/>
              <a:t>, </a:t>
            </a:r>
            <a:r>
              <a:rPr lang="en-US" sz="1600" b="1" dirty="0"/>
              <a:t>recall</a:t>
            </a:r>
            <a:r>
              <a:rPr lang="en-US" sz="1600" dirty="0"/>
              <a:t>, and </a:t>
            </a:r>
            <a:r>
              <a:rPr lang="en-US" sz="1600" b="1" dirty="0"/>
              <a:t>F1-score</a:t>
            </a:r>
            <a:r>
              <a:rPr lang="en-US" sz="1600" dirty="0"/>
              <a:t>. Both </a:t>
            </a:r>
            <a:r>
              <a:rPr lang="en-US" sz="1600" b="1" dirty="0"/>
              <a:t>Logistic Regression</a:t>
            </a:r>
            <a:r>
              <a:rPr lang="en-US" sz="1600" dirty="0"/>
              <a:t> and </a:t>
            </a:r>
            <a:r>
              <a:rPr lang="en-US" sz="1600" b="1" dirty="0"/>
              <a:t>Random Forest</a:t>
            </a:r>
            <a:r>
              <a:rPr lang="en-US" sz="1600" dirty="0"/>
              <a:t> demonstrated strong predictive capabilities, with Both Logistic Regression and Random Forest showing equally the best performance .</a:t>
            </a:r>
          </a:p>
        </p:txBody>
      </p:sp>
      <p:pic>
        <p:nvPicPr>
          <p:cNvPr id="19" name="Picture 18">
            <a:extLst>
              <a:ext uri="{FF2B5EF4-FFF2-40B4-BE49-F238E27FC236}">
                <a16:creationId xmlns:a16="http://schemas.microsoft.com/office/drawing/2014/main" id="{6CB6D076-DF5A-3D04-AEF2-E46E949A7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950" y="3572663"/>
            <a:ext cx="5685962" cy="2669387"/>
          </a:xfrm>
          <a:prstGeom prst="rect">
            <a:avLst/>
          </a:prstGeom>
        </p:spPr>
      </p:pic>
      <p:pic>
        <p:nvPicPr>
          <p:cNvPr id="4" name="Picture 3">
            <a:extLst>
              <a:ext uri="{FF2B5EF4-FFF2-40B4-BE49-F238E27FC236}">
                <a16:creationId xmlns:a16="http://schemas.microsoft.com/office/drawing/2014/main" id="{DA838A57-B9E5-20DE-429D-0BC6ED76E1F7}"/>
              </a:ext>
            </a:extLst>
          </p:cNvPr>
          <p:cNvPicPr>
            <a:picLocks noChangeAspect="1"/>
          </p:cNvPicPr>
          <p:nvPr/>
        </p:nvPicPr>
        <p:blipFill>
          <a:blip r:embed="rId3"/>
          <a:stretch>
            <a:fillRect/>
          </a:stretch>
        </p:blipFill>
        <p:spPr>
          <a:xfrm>
            <a:off x="6409862" y="3091216"/>
            <a:ext cx="5035732" cy="3426249"/>
          </a:xfrm>
          <a:prstGeom prst="rect">
            <a:avLst/>
          </a:prstGeom>
        </p:spPr>
      </p:pic>
      <p:sp>
        <p:nvSpPr>
          <p:cNvPr id="5" name="TextBox 4">
            <a:extLst>
              <a:ext uri="{FF2B5EF4-FFF2-40B4-BE49-F238E27FC236}">
                <a16:creationId xmlns:a16="http://schemas.microsoft.com/office/drawing/2014/main" id="{333BEF0F-CAF0-0D45-9173-2A06DBF5E481}"/>
              </a:ext>
            </a:extLst>
          </p:cNvPr>
          <p:cNvSpPr txBox="1"/>
          <p:nvPr/>
        </p:nvSpPr>
        <p:spPr>
          <a:xfrm>
            <a:off x="1652155" y="2916005"/>
            <a:ext cx="1602490" cy="369332"/>
          </a:xfrm>
          <a:prstGeom prst="rect">
            <a:avLst/>
          </a:prstGeom>
          <a:noFill/>
        </p:spPr>
        <p:txBody>
          <a:bodyPr wrap="none" rtlCol="0">
            <a:spAutoFit/>
          </a:bodyPr>
          <a:lstStyle/>
          <a:p>
            <a:r>
              <a:rPr lang="en-IN" dirty="0">
                <a:hlinkClick r:id="rId4"/>
              </a:rPr>
              <a:t>PROJECT LINK</a:t>
            </a:r>
            <a:endParaRPr lang="en-IN" dirty="0"/>
          </a:p>
        </p:txBody>
      </p:sp>
    </p:spTree>
    <p:extLst>
      <p:ext uri="{BB962C8B-B14F-4D97-AF65-F5344CB8AC3E}">
        <p14:creationId xmlns:p14="http://schemas.microsoft.com/office/powerpoint/2010/main" val="5874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9B02E8-AA81-B9B0-9A74-7859B67274E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0CC2B-2EC9-7B51-3F58-24FF4515F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B3F7B-220F-7F19-A557-2D4007FA566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6FD7FC00-AD8C-424F-AE82-CBE4895AC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F74023A-DCE8-369E-97C7-7F47D699FE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66454" y="2195395"/>
            <a:ext cx="5351386" cy="3392424"/>
          </a:xfrm>
          <a:prstGeom prst="rect">
            <a:avLst/>
          </a:prstGeom>
        </p:spPr>
      </p:pic>
      <p:pic>
        <p:nvPicPr>
          <p:cNvPr id="9" name="Picture 8">
            <a:extLst>
              <a:ext uri="{FF2B5EF4-FFF2-40B4-BE49-F238E27FC236}">
                <a16:creationId xmlns:a16="http://schemas.microsoft.com/office/drawing/2014/main" id="{8D4E7A99-CFB4-03C0-A4F3-14719C0FC322}"/>
              </a:ext>
            </a:extLst>
          </p:cNvPr>
          <p:cNvPicPr>
            <a:picLocks noChangeAspect="1"/>
          </p:cNvPicPr>
          <p:nvPr/>
        </p:nvPicPr>
        <p:blipFill>
          <a:blip r:embed="rId3"/>
          <a:stretch>
            <a:fillRect/>
          </a:stretch>
        </p:blipFill>
        <p:spPr>
          <a:xfrm>
            <a:off x="237376" y="2407443"/>
            <a:ext cx="5791702" cy="3133616"/>
          </a:xfrm>
          <a:prstGeom prst="rect">
            <a:avLst/>
          </a:prstGeom>
        </p:spPr>
      </p:pic>
      <p:sp>
        <p:nvSpPr>
          <p:cNvPr id="14" name="TextBox 13">
            <a:extLst>
              <a:ext uri="{FF2B5EF4-FFF2-40B4-BE49-F238E27FC236}">
                <a16:creationId xmlns:a16="http://schemas.microsoft.com/office/drawing/2014/main" id="{A590EEDE-4934-7C92-E508-729AB3CFCEB5}"/>
              </a:ext>
            </a:extLst>
          </p:cNvPr>
          <p:cNvSpPr txBox="1"/>
          <p:nvPr/>
        </p:nvSpPr>
        <p:spPr>
          <a:xfrm>
            <a:off x="3658117" y="5944725"/>
            <a:ext cx="4872718" cy="369332"/>
          </a:xfrm>
          <a:prstGeom prst="rect">
            <a:avLst/>
          </a:prstGeom>
          <a:noFill/>
        </p:spPr>
        <p:txBody>
          <a:bodyPr wrap="square">
            <a:spAutoFit/>
          </a:bodyPr>
          <a:lstStyle/>
          <a:p>
            <a:r>
              <a:rPr lang="en-IN" b="1" dirty="0">
                <a:latin typeface="Franklin Gothic Book" panose="020B0503020102020204" pitchFamily="34" charset="0"/>
              </a:rPr>
              <a:t>CLASSIFICATION REPORT FOR RANDOM FOREST</a:t>
            </a:r>
          </a:p>
        </p:txBody>
      </p:sp>
    </p:spTree>
    <p:extLst>
      <p:ext uri="{BB962C8B-B14F-4D97-AF65-F5344CB8AC3E}">
        <p14:creationId xmlns:p14="http://schemas.microsoft.com/office/powerpoint/2010/main" val="162621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9BEBD9-430F-9228-2DEF-AB50137B59D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A08124-0437-0C1E-4E59-2B1496276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CE13A-2CFE-339A-39AB-34DF871DDC8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37C2E9A6-CC34-EDFD-9B04-2F8E4850A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FF4D475-32F9-290A-2AE2-1297B0F10E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6335" y="2303899"/>
            <a:ext cx="5484251" cy="3343356"/>
          </a:xfrm>
          <a:prstGeom prst="rect">
            <a:avLst/>
          </a:prstGeom>
        </p:spPr>
      </p:pic>
      <p:pic>
        <p:nvPicPr>
          <p:cNvPr id="4" name="Picture 3">
            <a:extLst>
              <a:ext uri="{FF2B5EF4-FFF2-40B4-BE49-F238E27FC236}">
                <a16:creationId xmlns:a16="http://schemas.microsoft.com/office/drawing/2014/main" id="{3708FB26-7B4A-825E-5B8F-AE84C16CD31D}"/>
              </a:ext>
            </a:extLst>
          </p:cNvPr>
          <p:cNvPicPr>
            <a:picLocks noChangeAspect="1"/>
          </p:cNvPicPr>
          <p:nvPr/>
        </p:nvPicPr>
        <p:blipFill>
          <a:blip r:embed="rId3"/>
          <a:stretch>
            <a:fillRect/>
          </a:stretch>
        </p:blipFill>
        <p:spPr>
          <a:xfrm>
            <a:off x="238584" y="2303899"/>
            <a:ext cx="5627083" cy="3342940"/>
          </a:xfrm>
          <a:prstGeom prst="rect">
            <a:avLst/>
          </a:prstGeom>
        </p:spPr>
      </p:pic>
      <p:sp>
        <p:nvSpPr>
          <p:cNvPr id="5" name="TextBox 4">
            <a:extLst>
              <a:ext uri="{FF2B5EF4-FFF2-40B4-BE49-F238E27FC236}">
                <a16:creationId xmlns:a16="http://schemas.microsoft.com/office/drawing/2014/main" id="{9D8CEF15-A698-8648-47D1-404399BEE1AB}"/>
              </a:ext>
            </a:extLst>
          </p:cNvPr>
          <p:cNvSpPr txBox="1"/>
          <p:nvPr/>
        </p:nvSpPr>
        <p:spPr>
          <a:xfrm>
            <a:off x="3131196" y="6123543"/>
            <a:ext cx="6160276" cy="369332"/>
          </a:xfrm>
          <a:prstGeom prst="rect">
            <a:avLst/>
          </a:prstGeom>
          <a:noFill/>
        </p:spPr>
        <p:txBody>
          <a:bodyPr wrap="none" rtlCol="0">
            <a:spAutoFit/>
          </a:bodyPr>
          <a:lstStyle/>
          <a:p>
            <a:r>
              <a:rPr lang="en-IN" b="1" dirty="0">
                <a:latin typeface="Franklin Gothic Book" panose="020B0503020102020204" pitchFamily="34" charset="0"/>
              </a:rPr>
              <a:t>CLASSIFICATION REPORT FOR LOGISTIC REGRESSION MODEL</a:t>
            </a:r>
          </a:p>
        </p:txBody>
      </p:sp>
    </p:spTree>
    <p:extLst>
      <p:ext uri="{BB962C8B-B14F-4D97-AF65-F5344CB8AC3E}">
        <p14:creationId xmlns:p14="http://schemas.microsoft.com/office/powerpoint/2010/main" val="182829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DF80C4-8B42-2879-4C3C-7D99263E00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684C8C-173F-92C8-D6EA-6C2A16048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0DF3F811-3211-3275-2873-52F1B757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1013753-E012-9BFA-B6FC-761B87A366AA}"/>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pic>
        <p:nvPicPr>
          <p:cNvPr id="20" name="Content Placeholder 19">
            <a:extLst>
              <a:ext uri="{FF2B5EF4-FFF2-40B4-BE49-F238E27FC236}">
                <a16:creationId xmlns:a16="http://schemas.microsoft.com/office/drawing/2014/main" id="{37F50ED4-C238-A9D4-1051-A79DCBE3BEA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036" y="1919143"/>
            <a:ext cx="6751403" cy="4351338"/>
          </a:xfrm>
          <a:prstGeom prst="rect">
            <a:avLst/>
          </a:prstGeom>
        </p:spPr>
      </p:pic>
      <p:sp>
        <p:nvSpPr>
          <p:cNvPr id="21" name="TextBox 20">
            <a:extLst>
              <a:ext uri="{FF2B5EF4-FFF2-40B4-BE49-F238E27FC236}">
                <a16:creationId xmlns:a16="http://schemas.microsoft.com/office/drawing/2014/main" id="{739D503D-F1D8-D134-F7FB-24CC55F5A5DB}"/>
              </a:ext>
            </a:extLst>
          </p:cNvPr>
          <p:cNvSpPr txBox="1"/>
          <p:nvPr/>
        </p:nvSpPr>
        <p:spPr>
          <a:xfrm>
            <a:off x="2318911" y="6379574"/>
            <a:ext cx="3451651" cy="369332"/>
          </a:xfrm>
          <a:prstGeom prst="rect">
            <a:avLst/>
          </a:prstGeom>
          <a:noFill/>
        </p:spPr>
        <p:txBody>
          <a:bodyPr wrap="none" rtlCol="0">
            <a:spAutoFit/>
          </a:bodyPr>
          <a:lstStyle/>
          <a:p>
            <a:r>
              <a:rPr lang="en-IN" b="1" dirty="0">
                <a:latin typeface="Franklin Gothic Book" panose="020B0503020102020204" pitchFamily="34" charset="0"/>
              </a:rPr>
              <a:t>MODEL ACCURACY COMPARISION</a:t>
            </a:r>
          </a:p>
        </p:txBody>
      </p:sp>
      <p:graphicFrame>
        <p:nvGraphicFramePr>
          <p:cNvPr id="23" name="Table 22">
            <a:extLst>
              <a:ext uri="{FF2B5EF4-FFF2-40B4-BE49-F238E27FC236}">
                <a16:creationId xmlns:a16="http://schemas.microsoft.com/office/drawing/2014/main" id="{48652023-3828-5CBE-0D5E-0CBD04B471DD}"/>
              </a:ext>
            </a:extLst>
          </p:cNvPr>
          <p:cNvGraphicFramePr>
            <a:graphicFrameLocks noGrp="1"/>
          </p:cNvGraphicFramePr>
          <p:nvPr>
            <p:extLst>
              <p:ext uri="{D42A27DB-BD31-4B8C-83A1-F6EECF244321}">
                <p14:modId xmlns:p14="http://schemas.microsoft.com/office/powerpoint/2010/main" val="3890583409"/>
              </p:ext>
            </p:extLst>
          </p:nvPr>
        </p:nvGraphicFramePr>
        <p:xfrm>
          <a:off x="8240143" y="3586057"/>
          <a:ext cx="3589908" cy="1371600"/>
        </p:xfrm>
        <a:graphic>
          <a:graphicData uri="http://schemas.openxmlformats.org/drawingml/2006/table">
            <a:tbl>
              <a:tblPr/>
              <a:tblGrid>
                <a:gridCol w="1794954">
                  <a:extLst>
                    <a:ext uri="{9D8B030D-6E8A-4147-A177-3AD203B41FA5}">
                      <a16:colId xmlns:a16="http://schemas.microsoft.com/office/drawing/2014/main" val="1789930023"/>
                    </a:ext>
                  </a:extLst>
                </a:gridCol>
                <a:gridCol w="1794954">
                  <a:extLst>
                    <a:ext uri="{9D8B030D-6E8A-4147-A177-3AD203B41FA5}">
                      <a16:colId xmlns:a16="http://schemas.microsoft.com/office/drawing/2014/main" val="4000899371"/>
                    </a:ext>
                  </a:extLst>
                </a:gridCol>
              </a:tblGrid>
              <a:tr h="0">
                <a:tc>
                  <a:txBody>
                    <a:bodyPr/>
                    <a:lstStyle/>
                    <a:p>
                      <a:pPr>
                        <a:buNone/>
                      </a:pPr>
                      <a:r>
                        <a:rPr lang="en-IN" dirty="0"/>
                        <a:t>Model</a:t>
                      </a:r>
                    </a:p>
                  </a:txBody>
                  <a:tcPr anchor="ctr">
                    <a:lnL>
                      <a:noFill/>
                    </a:lnL>
                    <a:lnR>
                      <a:noFill/>
                    </a:lnR>
                    <a:lnT>
                      <a:noFill/>
                    </a:lnT>
                    <a:lnB>
                      <a:noFill/>
                    </a:lnB>
                    <a:noFill/>
                  </a:tcPr>
                </a:tc>
                <a:tc>
                  <a:txBody>
                    <a:bodyPr/>
                    <a:lstStyle/>
                    <a:p>
                      <a:pPr>
                        <a:buNone/>
                      </a:pPr>
                      <a:r>
                        <a:rPr lang="en-IN"/>
                        <a:t>Accuracy</a:t>
                      </a:r>
                    </a:p>
                  </a:txBody>
                  <a:tcPr anchor="ctr">
                    <a:lnL>
                      <a:noFill/>
                    </a:lnL>
                    <a:lnR>
                      <a:noFill/>
                    </a:lnR>
                    <a:lnT>
                      <a:noFill/>
                    </a:lnT>
                    <a:lnB>
                      <a:noFill/>
                    </a:lnB>
                    <a:noFill/>
                  </a:tcPr>
                </a:tc>
                <a:extLst>
                  <a:ext uri="{0D108BD9-81ED-4DB2-BD59-A6C34878D82A}">
                    <a16:rowId xmlns:a16="http://schemas.microsoft.com/office/drawing/2014/main" val="2634289810"/>
                  </a:ext>
                </a:extLst>
              </a:tr>
              <a:tr h="0">
                <a:tc>
                  <a:txBody>
                    <a:bodyPr/>
                    <a:lstStyle/>
                    <a:p>
                      <a:pPr>
                        <a:buNone/>
                      </a:pPr>
                      <a:r>
                        <a:rPr lang="en-IN" dirty="0"/>
                        <a:t>Logistic Regression</a:t>
                      </a:r>
                    </a:p>
                  </a:txBody>
                  <a:tcPr anchor="ctr">
                    <a:lnL>
                      <a:noFill/>
                    </a:lnL>
                    <a:lnR>
                      <a:noFill/>
                    </a:lnR>
                    <a:lnT>
                      <a:noFill/>
                    </a:lnT>
                    <a:lnB>
                      <a:noFill/>
                    </a:lnB>
                    <a:noFill/>
                  </a:tcPr>
                </a:tc>
                <a:tc>
                  <a:txBody>
                    <a:bodyPr/>
                    <a:lstStyle/>
                    <a:p>
                      <a:pPr>
                        <a:buNone/>
                      </a:pPr>
                      <a:r>
                        <a:rPr lang="en-IN" dirty="0"/>
                        <a:t>95.1%</a:t>
                      </a:r>
                    </a:p>
                  </a:txBody>
                  <a:tcPr anchor="ctr">
                    <a:lnL>
                      <a:noFill/>
                    </a:lnL>
                    <a:lnR>
                      <a:noFill/>
                    </a:lnR>
                    <a:lnT>
                      <a:noFill/>
                    </a:lnT>
                    <a:lnB>
                      <a:noFill/>
                    </a:lnB>
                    <a:noFill/>
                  </a:tcPr>
                </a:tc>
                <a:extLst>
                  <a:ext uri="{0D108BD9-81ED-4DB2-BD59-A6C34878D82A}">
                    <a16:rowId xmlns:a16="http://schemas.microsoft.com/office/drawing/2014/main" val="3729715248"/>
                  </a:ext>
                </a:extLst>
              </a:tr>
              <a:tr h="0">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95.0%</a:t>
                      </a:r>
                    </a:p>
                  </a:txBody>
                  <a:tcPr anchor="ctr">
                    <a:lnL>
                      <a:noFill/>
                    </a:lnL>
                    <a:lnR>
                      <a:noFill/>
                    </a:lnR>
                    <a:lnT>
                      <a:noFill/>
                    </a:lnT>
                    <a:lnB>
                      <a:noFill/>
                    </a:lnB>
                    <a:noFill/>
                  </a:tcPr>
                </a:tc>
                <a:extLst>
                  <a:ext uri="{0D108BD9-81ED-4DB2-BD59-A6C34878D82A}">
                    <a16:rowId xmlns:a16="http://schemas.microsoft.com/office/drawing/2014/main" val="325440440"/>
                  </a:ext>
                </a:extLst>
              </a:tr>
            </a:tbl>
          </a:graphicData>
        </a:graphic>
      </p:graphicFrame>
    </p:spTree>
    <p:extLst>
      <p:ext uri="{BB962C8B-B14F-4D97-AF65-F5344CB8AC3E}">
        <p14:creationId xmlns:p14="http://schemas.microsoft.com/office/powerpoint/2010/main" val="292359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This project demonstrated the effectiveness of machine learning in predicting stroke risk using patient health data. By training models like </a:t>
            </a:r>
            <a:r>
              <a:rPr lang="en-US" sz="2400" b="1" dirty="0">
                <a:latin typeface="Franklin Gothic Book" panose="020B0503020102020204" pitchFamily="34" charset="0"/>
              </a:rPr>
              <a:t>Random Forest</a:t>
            </a:r>
            <a:r>
              <a:rPr lang="en-US" sz="2400" dirty="0">
                <a:latin typeface="Franklin Gothic Book" panose="020B0503020102020204" pitchFamily="34" charset="0"/>
              </a:rPr>
              <a:t> and </a:t>
            </a:r>
            <a:r>
              <a:rPr lang="en-US" sz="2400" b="1" dirty="0">
                <a:latin typeface="Franklin Gothic Book" panose="020B0503020102020204" pitchFamily="34" charset="0"/>
              </a:rPr>
              <a:t>Logistic Regression</a:t>
            </a:r>
            <a:r>
              <a:rPr lang="en-US" sz="2400" dirty="0">
                <a:latin typeface="Franklin Gothic Book" panose="020B0503020102020204" pitchFamily="34" charset="0"/>
              </a:rPr>
              <a:t>, the system was able to identify patterns that correlate strongly with stroke occurrence, such as age, hypertension, and glucose levels.</a:t>
            </a:r>
          </a:p>
          <a:p>
            <a:pPr marL="0" indent="0">
              <a:buNone/>
            </a:pP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Going forward, the model can be enhanced with </a:t>
            </a:r>
            <a:r>
              <a:rPr lang="en-US" sz="2400" b="1" dirty="0">
                <a:latin typeface="Franklin Gothic Book" panose="020B0503020102020204" pitchFamily="34" charset="0"/>
              </a:rPr>
              <a:t>real-time data integration</a:t>
            </a:r>
            <a:r>
              <a:rPr lang="en-US" sz="2400" dirty="0">
                <a:latin typeface="Franklin Gothic Book" panose="020B0503020102020204" pitchFamily="34" charset="0"/>
              </a:rPr>
              <a:t>, </a:t>
            </a:r>
            <a:r>
              <a:rPr lang="en-US" sz="2400" b="1" dirty="0">
                <a:latin typeface="Franklin Gothic Book" panose="020B0503020102020204" pitchFamily="34" charset="0"/>
              </a:rPr>
              <a:t>feature importance visualization</a:t>
            </a:r>
            <a:r>
              <a:rPr lang="en-US" sz="2400" dirty="0">
                <a:latin typeface="Franklin Gothic Book" panose="020B0503020102020204" pitchFamily="34" charset="0"/>
              </a:rPr>
              <a:t>, and deployment as a clinical tool. Such AI-driven systems can play a vital role in </a:t>
            </a:r>
            <a:r>
              <a:rPr lang="en-US" sz="2400" b="1" dirty="0">
                <a:latin typeface="Franklin Gothic Book" panose="020B0503020102020204" pitchFamily="34" charset="0"/>
              </a:rPr>
              <a:t>preventive healthcare</a:t>
            </a:r>
            <a:r>
              <a:rPr lang="en-US" sz="2400" dirty="0">
                <a:latin typeface="Franklin Gothic Book" panose="020B0503020102020204" pitchFamily="34" charset="0"/>
              </a:rPr>
              <a:t>, enabling early intervention and reducing stroke-related fatalities.</a:t>
            </a:r>
            <a:endParaRPr lang="en-US" sz="2200" dirty="0">
              <a:latin typeface="Franklin Gothic Book" panose="020B0503020102020204" pitchFamily="34" charset="0"/>
            </a:endParaRPr>
          </a:p>
        </p:txBody>
      </p:sp>
    </p:spTree>
    <p:extLst>
      <p:ext uri="{BB962C8B-B14F-4D97-AF65-F5344CB8AC3E}">
        <p14:creationId xmlns:p14="http://schemas.microsoft.com/office/powerpoint/2010/main" val="22453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2400" dirty="0">
                <a:latin typeface="Franklin Gothic Book" panose="020B0503020102020204" pitchFamily="34" charset="0"/>
              </a:rPr>
              <a:t>In the future, the system can be enhanced by incorporating </a:t>
            </a:r>
            <a:r>
              <a:rPr lang="en-US" sz="2400" b="1" dirty="0">
                <a:latin typeface="Franklin Gothic Book" panose="020B0503020102020204" pitchFamily="34" charset="0"/>
              </a:rPr>
              <a:t>larger and more diverse datasets</a:t>
            </a:r>
            <a:r>
              <a:rPr lang="en-US" sz="2400" dirty="0">
                <a:latin typeface="Franklin Gothic Book" panose="020B0503020102020204" pitchFamily="34" charset="0"/>
              </a:rPr>
              <a:t> from hospitals, wearable devices, and real-time electronic health records. This would improve generalizability across different populations and healthcare environments.</a:t>
            </a:r>
          </a:p>
          <a:p>
            <a:r>
              <a:rPr lang="en-US" sz="2400" dirty="0">
                <a:latin typeface="Franklin Gothic Book" panose="020B0503020102020204" pitchFamily="34" charset="0"/>
              </a:rPr>
              <a:t>The model’s performance can be further improved by applying </a:t>
            </a:r>
            <a:r>
              <a:rPr lang="en-US" sz="2400" b="1" dirty="0">
                <a:latin typeface="Franklin Gothic Book" panose="020B0503020102020204" pitchFamily="34" charset="0"/>
              </a:rPr>
              <a:t>advanced algorithms</a:t>
            </a:r>
            <a:r>
              <a:rPr lang="en-US" sz="2400" dirty="0">
                <a:latin typeface="Franklin Gothic Book" panose="020B0503020102020204" pitchFamily="34" charset="0"/>
              </a:rPr>
              <a:t> like </a:t>
            </a:r>
            <a:r>
              <a:rPr lang="en-US" sz="2400" b="1" dirty="0" err="1">
                <a:latin typeface="Franklin Gothic Book" panose="020B0503020102020204" pitchFamily="34" charset="0"/>
              </a:rPr>
              <a:t>XGBoost</a:t>
            </a:r>
            <a:r>
              <a:rPr lang="en-US" sz="2400" b="1" dirty="0">
                <a:latin typeface="Franklin Gothic Book" panose="020B0503020102020204" pitchFamily="34" charset="0"/>
              </a:rPr>
              <a:t>, </a:t>
            </a:r>
            <a:r>
              <a:rPr lang="en-US" sz="2400" b="1" dirty="0" err="1">
                <a:latin typeface="Franklin Gothic Book" panose="020B0503020102020204" pitchFamily="34" charset="0"/>
              </a:rPr>
              <a:t>LightGBM</a:t>
            </a:r>
            <a:r>
              <a:rPr lang="en-US" sz="2400" dirty="0">
                <a:latin typeface="Franklin Gothic Book" panose="020B0503020102020204" pitchFamily="34" charset="0"/>
              </a:rPr>
              <a:t>, or even </a:t>
            </a:r>
            <a:r>
              <a:rPr lang="en-US" sz="2400" b="1" dirty="0">
                <a:latin typeface="Franklin Gothic Book" panose="020B0503020102020204" pitchFamily="34" charset="0"/>
              </a:rPr>
              <a:t>deep learning</a:t>
            </a:r>
            <a:r>
              <a:rPr lang="en-US" sz="2400" dirty="0">
                <a:latin typeface="Franklin Gothic Book" panose="020B0503020102020204" pitchFamily="34" charset="0"/>
              </a:rPr>
              <a:t> architectures. Additionally, </a:t>
            </a:r>
            <a:r>
              <a:rPr lang="en-US" sz="2400" b="1" dirty="0">
                <a:latin typeface="Franklin Gothic Book" panose="020B0503020102020204" pitchFamily="34" charset="0"/>
              </a:rPr>
              <a:t>automated hyperparameter tuning</a:t>
            </a:r>
            <a:r>
              <a:rPr lang="en-US" sz="2400" dirty="0">
                <a:latin typeface="Franklin Gothic Book" panose="020B0503020102020204" pitchFamily="34" charset="0"/>
              </a:rPr>
              <a:t> and </a:t>
            </a:r>
            <a:r>
              <a:rPr lang="en-US" sz="2400" b="1" dirty="0">
                <a:latin typeface="Franklin Gothic Book" panose="020B0503020102020204" pitchFamily="34" charset="0"/>
              </a:rPr>
              <a:t>model interpretability tools</a:t>
            </a:r>
            <a:r>
              <a:rPr lang="en-US" sz="2400" dirty="0">
                <a:latin typeface="Franklin Gothic Book" panose="020B0503020102020204" pitchFamily="34" charset="0"/>
              </a:rPr>
              <a:t> can help optimize accuracy while maintaining clinical trust.</a:t>
            </a:r>
          </a:p>
          <a:p>
            <a:r>
              <a:rPr lang="en-US" sz="2400" dirty="0">
                <a:latin typeface="Franklin Gothic Book" panose="020B0503020102020204" pitchFamily="34" charset="0"/>
              </a:rPr>
              <a:t>To enable real-world deployment, the solution could be integrated with </a:t>
            </a:r>
            <a:r>
              <a:rPr lang="en-US" sz="2400" b="1" dirty="0">
                <a:latin typeface="Franklin Gothic Book" panose="020B0503020102020204" pitchFamily="34" charset="0"/>
              </a:rPr>
              <a:t>edge computing devices</a:t>
            </a:r>
            <a:r>
              <a:rPr lang="en-US" sz="2400" dirty="0">
                <a:latin typeface="Franklin Gothic Book" panose="020B0503020102020204" pitchFamily="34" charset="0"/>
              </a:rPr>
              <a:t> for on-site predictions in remote clinics or mobile health units. Expanding this system into a </a:t>
            </a:r>
            <a:r>
              <a:rPr lang="en-US" sz="2400" b="1" dirty="0">
                <a:latin typeface="Franklin Gothic Book" panose="020B0503020102020204" pitchFamily="34" charset="0"/>
              </a:rPr>
              <a:t>web or mobile-based platform</a:t>
            </a:r>
            <a:r>
              <a:rPr lang="en-US" sz="2400" dirty="0">
                <a:latin typeface="Franklin Gothic Book" panose="020B0503020102020204" pitchFamily="34" charset="0"/>
              </a:rPr>
              <a:t> would make it accessible to healthcare workers in underserved regions, ultimately contributing to early intervention and reduced stroke mortality.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b="1" dirty="0">
                <a:latin typeface="Franklin Gothic Book" panose="020B0503020102020204" pitchFamily="34" charset="0"/>
              </a:rPr>
              <a:t>Project GitHub Link:</a:t>
            </a:r>
            <a:r>
              <a:rPr lang="en-IN" b="1" dirty="0">
                <a:solidFill>
                  <a:srgbClr val="0070C0"/>
                </a:solidFill>
                <a:latin typeface="Franklin Gothic Book" panose="020B0503020102020204" pitchFamily="34" charset="0"/>
              </a:rPr>
              <a:t> </a:t>
            </a:r>
            <a:r>
              <a:rPr lang="en-IN" b="1" u="sng" dirty="0">
                <a:solidFill>
                  <a:srgbClr val="0070C0"/>
                </a:solidFill>
                <a:latin typeface="Franklin Gothic Book" panose="020B0503020102020204" pitchFamily="34" charset="0"/>
                <a:hlinkClick r:id="rId2"/>
              </a:rPr>
              <a:t>LINK</a:t>
            </a:r>
            <a:r>
              <a:rPr lang="en-IN" b="1" u="sng" dirty="0">
                <a:solidFill>
                  <a:srgbClr val="0070C0"/>
                </a:solidFill>
                <a:latin typeface="Franklin Gothic Book" panose="020B0503020102020204" pitchFamily="34" charset="0"/>
              </a:rPr>
              <a:t>  (Uploaded By Myself)</a:t>
            </a:r>
          </a:p>
          <a:p>
            <a:pPr marL="0" indent="0">
              <a:buNone/>
            </a:pPr>
            <a:r>
              <a:rPr lang="en-IN" sz="2400" dirty="0">
                <a:latin typeface="Franklin Gothic Book" panose="020B0503020102020204" pitchFamily="34" charset="0"/>
              </a:rPr>
              <a:t>Stroke Prediction Dataset, Kaggle : </a:t>
            </a:r>
            <a:r>
              <a:rPr lang="en-IN" sz="2400" dirty="0">
                <a:latin typeface="Franklin Gothic Book" panose="020B0503020102020204" pitchFamily="34" charset="0"/>
                <a:hlinkClick r:id="rId3"/>
              </a:rPr>
              <a:t>LINK</a:t>
            </a:r>
            <a:endParaRPr lang="en-IN" sz="2400" u="sng" dirty="0">
              <a:solidFill>
                <a:srgbClr val="0070C0"/>
              </a:solidFill>
              <a:latin typeface="Franklin Gothic Book" panose="020B0503020102020204" pitchFamily="34" charset="0"/>
            </a:endParaRPr>
          </a:p>
          <a:p>
            <a:pPr marL="0" indent="0">
              <a:buNone/>
            </a:pPr>
            <a:r>
              <a:rPr lang="en-US" sz="2400" dirty="0">
                <a:latin typeface="Franklin Gothic Book" panose="020B0503020102020204" pitchFamily="34" charset="0"/>
              </a:rPr>
              <a:t>Predictive modelling and identification of key risk factors for stroke using machine learning : </a:t>
            </a:r>
            <a:r>
              <a:rPr lang="en-US" sz="2400" dirty="0">
                <a:latin typeface="Franklin Gothic Book" panose="020B0503020102020204" pitchFamily="34" charset="0"/>
                <a:hlinkClick r:id="rId4"/>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stroke risk: An effective stroke prediction model based on neural networks : </a:t>
            </a:r>
            <a:r>
              <a:rPr lang="en-US" sz="2400" dirty="0">
                <a:latin typeface="Franklin Gothic Book" panose="020B0503020102020204" pitchFamily="34" charset="0"/>
                <a:hlinkClick r:id="rId5"/>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Stroke Prediction using Machine Learning Methods : </a:t>
            </a:r>
            <a:r>
              <a:rPr lang="en-US" sz="2400" dirty="0">
                <a:latin typeface="Franklin Gothic Book" panose="020B0503020102020204" pitchFamily="34" charset="0"/>
                <a:hlinkClick r:id="rId6"/>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Risk of Stroke From Lab Tests Using Machine Learning Algorithms: Development and Evaluation of Prediction Models : </a:t>
            </a:r>
            <a:r>
              <a:rPr lang="en-US" sz="2400" dirty="0">
                <a:latin typeface="Franklin Gothic Book" panose="020B0503020102020204" pitchFamily="34" charset="0"/>
                <a:hlinkClick r:id="rId7"/>
              </a:rPr>
              <a:t>LINK</a:t>
            </a:r>
            <a:endParaRPr lang="en-US" sz="2400" dirty="0">
              <a:latin typeface="Franklin Gothic Book" panose="020B0503020102020204" pitchFamily="34" charset="0"/>
            </a:endParaRPr>
          </a:p>
          <a:p>
            <a:pPr marL="0" indent="0">
              <a:buNone/>
            </a:pPr>
            <a:endParaRPr lang="en-US" dirty="0"/>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Stroke stands as one of the most devastating medical emergencies—often striking without warning and leaving behind a trail of permanent disability or death. Every second matters, yet many high-risk patients remain undetected until it's too late, simply because early warning signs go unnoticed in traditional systems.</a:t>
            </a:r>
          </a:p>
          <a:p>
            <a:pPr marL="0" indent="0">
              <a:buNone/>
            </a:pPr>
            <a:r>
              <a:rPr lang="en-US" sz="2400" dirty="0">
                <a:latin typeface="Franklin Gothic Book" panose="020B0503020102020204" pitchFamily="34" charset="0"/>
              </a:rPr>
              <a:t>With the explosion of health data in the digital age, there's a transformative opportunity: using </a:t>
            </a:r>
            <a:r>
              <a:rPr lang="en-US" sz="2400" b="1" dirty="0">
                <a:latin typeface="Franklin Gothic Book" panose="020B0503020102020204" pitchFamily="34" charset="0"/>
              </a:rPr>
              <a:t>machine learning to predict stroke risk before it happens</a:t>
            </a:r>
            <a:r>
              <a:rPr lang="en-US" sz="2400" dirty="0">
                <a:latin typeface="Franklin Gothic Book" panose="020B0503020102020204" pitchFamily="34" charset="0"/>
              </a:rPr>
              <a:t>. By analyzing key health indicators like </a:t>
            </a:r>
            <a:r>
              <a:rPr lang="en-US" sz="2400" b="1" dirty="0">
                <a:latin typeface="Franklin Gothic Book" panose="020B0503020102020204" pitchFamily="34" charset="0"/>
              </a:rPr>
              <a:t>age, hypertension, heart disease, blood glucose levels, and BMI</a:t>
            </a:r>
            <a:r>
              <a:rPr lang="en-US" sz="2400" dirty="0">
                <a:latin typeface="Franklin Gothic Book" panose="020B0503020102020204" pitchFamily="34" charset="0"/>
              </a:rPr>
              <a:t>, we can build smart systems that flag potential stroke cases in advance—enabling doctors to take action when it matters most.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200" dirty="0">
                <a:latin typeface="Franklin Gothic Book" panose="020B0503020102020204" pitchFamily="34" charset="0"/>
              </a:rPr>
              <a:t>This project introduces an intelligent machine learning–based classification system designed to assess a patient’s medical profile and accurately predict their risk of experiencing a stroke.</a:t>
            </a:r>
          </a:p>
          <a:p>
            <a:pPr marL="0" indent="0">
              <a:buNone/>
            </a:pPr>
            <a:r>
              <a:rPr lang="en-IN" sz="1200" b="1" dirty="0">
                <a:latin typeface="Franklin Gothic Book" panose="020B0503020102020204" pitchFamily="34" charset="0"/>
              </a:rPr>
              <a:t>Key Features:</a:t>
            </a:r>
            <a:endParaRPr lang="en-IN" sz="1200" dirty="0">
              <a:latin typeface="Franklin Gothic Book" panose="020B0503020102020204" pitchFamily="34" charset="0"/>
            </a:endParaRPr>
          </a:p>
          <a:p>
            <a:r>
              <a:rPr lang="en-IN" sz="1200" b="1" dirty="0">
                <a:latin typeface="Franklin Gothic Book" panose="020B0503020102020204" pitchFamily="34" charset="0"/>
              </a:rPr>
              <a:t>Dataset</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Stroke Prediction Dataset (Kaggle)</a:t>
            </a:r>
          </a:p>
          <a:p>
            <a:r>
              <a:rPr lang="en-IN" sz="1200" b="1" dirty="0">
                <a:latin typeface="Franklin Gothic Book" panose="020B0503020102020204" pitchFamily="34" charset="0"/>
              </a:rPr>
              <a:t>Preprocessing</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Missing value handling, one-hot encoding</a:t>
            </a:r>
          </a:p>
          <a:p>
            <a:r>
              <a:rPr lang="en-IN" sz="1200" b="1" dirty="0">
                <a:latin typeface="Franklin Gothic Book" panose="020B0503020102020204" pitchFamily="34" charset="0"/>
              </a:rPr>
              <a:t>Algorithms</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Logistic Regression &amp; Random Forest</a:t>
            </a:r>
          </a:p>
          <a:p>
            <a:r>
              <a:rPr lang="en-IN" sz="1200" b="1" dirty="0">
                <a:latin typeface="Franklin Gothic Book" panose="020B0503020102020204" pitchFamily="34" charset="0"/>
              </a:rPr>
              <a:t>Evaluation</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Accuracy, precision, recall, F1-score, confusion matrix</a:t>
            </a:r>
          </a:p>
          <a:p>
            <a:pPr marL="0" indent="0">
              <a:buNone/>
            </a:pPr>
            <a:r>
              <a:rPr lang="en-IN" sz="1200" dirty="0">
                <a:latin typeface="Franklin Gothic Book" panose="020B0503020102020204" pitchFamily="34" charset="0"/>
              </a:rPr>
              <a:t>Result:</a:t>
            </a:r>
          </a:p>
          <a:p>
            <a:pPr marL="0" indent="0">
              <a:buNone/>
            </a:pPr>
            <a:endParaRPr lang="en-IN" sz="900" dirty="0"/>
          </a:p>
        </p:txBody>
      </p:sp>
      <p:graphicFrame>
        <p:nvGraphicFramePr>
          <p:cNvPr id="4" name="Table 3">
            <a:extLst>
              <a:ext uri="{FF2B5EF4-FFF2-40B4-BE49-F238E27FC236}">
                <a16:creationId xmlns:a16="http://schemas.microsoft.com/office/drawing/2014/main" id="{6863B0E8-F599-5FFB-58CA-68F1FA1F8F51}"/>
              </a:ext>
            </a:extLst>
          </p:cNvPr>
          <p:cNvGraphicFramePr>
            <a:graphicFrameLocks noGrp="1"/>
          </p:cNvGraphicFramePr>
          <p:nvPr>
            <p:extLst>
              <p:ext uri="{D42A27DB-BD31-4B8C-83A1-F6EECF244321}">
                <p14:modId xmlns:p14="http://schemas.microsoft.com/office/powerpoint/2010/main" val="4207776802"/>
              </p:ext>
            </p:extLst>
          </p:nvPr>
        </p:nvGraphicFramePr>
        <p:xfrm>
          <a:off x="836676" y="5254220"/>
          <a:ext cx="10515600" cy="1097280"/>
        </p:xfrm>
        <a:graphic>
          <a:graphicData uri="http://schemas.openxmlformats.org/drawingml/2006/table">
            <a:tbl>
              <a:tblPr/>
              <a:tblGrid>
                <a:gridCol w="2103120">
                  <a:extLst>
                    <a:ext uri="{9D8B030D-6E8A-4147-A177-3AD203B41FA5}">
                      <a16:colId xmlns:a16="http://schemas.microsoft.com/office/drawing/2014/main" val="709348951"/>
                    </a:ext>
                  </a:extLst>
                </a:gridCol>
                <a:gridCol w="2103120">
                  <a:extLst>
                    <a:ext uri="{9D8B030D-6E8A-4147-A177-3AD203B41FA5}">
                      <a16:colId xmlns:a16="http://schemas.microsoft.com/office/drawing/2014/main" val="1871855993"/>
                    </a:ext>
                  </a:extLst>
                </a:gridCol>
                <a:gridCol w="2103120">
                  <a:extLst>
                    <a:ext uri="{9D8B030D-6E8A-4147-A177-3AD203B41FA5}">
                      <a16:colId xmlns:a16="http://schemas.microsoft.com/office/drawing/2014/main" val="2459676297"/>
                    </a:ext>
                  </a:extLst>
                </a:gridCol>
                <a:gridCol w="2103120">
                  <a:extLst>
                    <a:ext uri="{9D8B030D-6E8A-4147-A177-3AD203B41FA5}">
                      <a16:colId xmlns:a16="http://schemas.microsoft.com/office/drawing/2014/main" val="1372848778"/>
                    </a:ext>
                  </a:extLst>
                </a:gridCol>
                <a:gridCol w="2103120">
                  <a:extLst>
                    <a:ext uri="{9D8B030D-6E8A-4147-A177-3AD203B41FA5}">
                      <a16:colId xmlns:a16="http://schemas.microsoft.com/office/drawing/2014/main" val="1371052036"/>
                    </a:ext>
                  </a:extLst>
                </a:gridCol>
              </a:tblGrid>
              <a:tr h="257956">
                <a:tc>
                  <a:txBody>
                    <a:bodyPr/>
                    <a:lstStyle/>
                    <a:p>
                      <a:pPr>
                        <a:buNone/>
                      </a:pPr>
                      <a:r>
                        <a:rPr lang="en-IN" b="1" dirty="0"/>
                        <a:t>Model</a:t>
                      </a:r>
                    </a:p>
                  </a:txBody>
                  <a:tcPr anchor="ctr">
                    <a:lnL>
                      <a:noFill/>
                    </a:lnL>
                    <a:lnR>
                      <a:noFill/>
                    </a:lnR>
                    <a:lnT>
                      <a:noFill/>
                    </a:lnT>
                    <a:lnB>
                      <a:noFill/>
                    </a:lnB>
                    <a:noFill/>
                  </a:tcPr>
                </a:tc>
                <a:tc>
                  <a:txBody>
                    <a:bodyPr/>
                    <a:lstStyle/>
                    <a:p>
                      <a:pPr>
                        <a:buNone/>
                      </a:pPr>
                      <a:r>
                        <a:rPr lang="en-IN" b="1" dirty="0"/>
                        <a:t>Accuracy</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575748235"/>
                  </a:ext>
                </a:extLst>
              </a:tr>
              <a:tr h="257956">
                <a:tc>
                  <a:txBody>
                    <a:bodyPr/>
                    <a:lstStyle/>
                    <a:p>
                      <a:pPr>
                        <a:buNone/>
                      </a:pPr>
                      <a:r>
                        <a:rPr lang="en-IN"/>
                        <a:t>Logistic Regression</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061808420"/>
                  </a:ext>
                </a:extLst>
              </a:tr>
              <a:tr h="257956">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237501258"/>
                  </a:ext>
                </a:extLst>
              </a:tr>
            </a:tbl>
          </a:graphicData>
        </a:graphic>
      </p:graphicFrame>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E1A88287-907B-65B5-9393-DDF1784AB3C5}"/>
              </a:ext>
            </a:extLst>
          </p:cNvPr>
          <p:cNvSpPr>
            <a:spLocks noGrp="1" noChangeArrowheads="1"/>
          </p:cNvSpPr>
          <p:nvPr>
            <p:ph idx="1"/>
          </p:nvPr>
        </p:nvSpPr>
        <p:spPr bwMode="auto">
          <a:xfrm>
            <a:off x="405245" y="1862632"/>
            <a:ext cx="10162310" cy="50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Franklin Gothic Book" panose="020B0503020102020204" pitchFamily="34" charset="0"/>
              </a:rPr>
              <a:t>Tools Used</a:t>
            </a:r>
            <a:r>
              <a:rPr kumimoji="0" lang="en-US" altLang="en-US" sz="24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Python 3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Jupyter</a:t>
            </a:r>
            <a:r>
              <a:rPr kumimoji="0" lang="en-US" altLang="en-US" sz="1800" b="0" i="0" u="none" strike="noStrike" cap="none" normalizeH="0" baseline="0" dirty="0">
                <a:ln>
                  <a:noFill/>
                </a:ln>
                <a:solidFill>
                  <a:schemeClr val="tx1"/>
                </a:solidFill>
                <a:effectLst/>
                <a:latin typeface="Franklin Gothic Book" panose="020B0503020102020204" pitchFamily="34" charset="0"/>
              </a:rPr>
              <a:t> Notebook, Google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Colab</a:t>
            </a:r>
            <a:r>
              <a:rPr kumimoji="0" lang="en-US" altLang="en-US" sz="18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pandas,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numpy</a:t>
            </a:r>
            <a:r>
              <a:rPr kumimoji="0" lang="en-US" altLang="en-US" sz="1800" b="0" i="0" u="none" strike="noStrike" cap="none" normalizeH="0" baseline="0" dirty="0">
                <a:ln>
                  <a:noFill/>
                </a:ln>
                <a:solidFill>
                  <a:schemeClr val="tx1"/>
                </a:solidFill>
                <a:effectLst/>
                <a:latin typeface="Franklin Gothic Book" panose="020B0503020102020204" pitchFamily="34" charset="0"/>
              </a:rPr>
              <a:t>, seaborn, matplotlib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sklearn.model_selection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RandomForestClassifier</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LogisticRegression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classification_report</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accuracy_score</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confusion_matrix</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r>
              <a:rPr lang="en-US" sz="1800" b="1" dirty="0">
                <a:latin typeface="Franklin Gothic Book" panose="020B0503020102020204" pitchFamily="34" charset="0"/>
              </a:rPr>
              <a:t>Steps:</a:t>
            </a:r>
            <a:endParaRPr lang="en-US" sz="1800" dirty="0">
              <a:latin typeface="Franklin Gothic Book" panose="020B0503020102020204" pitchFamily="34" charset="0"/>
            </a:endParaRPr>
          </a:p>
          <a:p>
            <a:r>
              <a:rPr lang="en-US" sz="1800" dirty="0">
                <a:latin typeface="Franklin Gothic Book" panose="020B0503020102020204" pitchFamily="34" charset="0"/>
              </a:rPr>
              <a:t>Load and explore the data</a:t>
            </a:r>
          </a:p>
          <a:p>
            <a:r>
              <a:rPr lang="en-US" sz="1800" dirty="0">
                <a:latin typeface="Franklin Gothic Book" panose="020B0503020102020204" pitchFamily="34" charset="0"/>
              </a:rPr>
              <a:t>Handle missing values and encode categories</a:t>
            </a:r>
          </a:p>
          <a:p>
            <a:r>
              <a:rPr lang="en-US" sz="1800" dirty="0">
                <a:latin typeface="Franklin Gothic Book" panose="020B0503020102020204" pitchFamily="34" charset="0"/>
              </a:rPr>
              <a:t>Split data into train/test sets</a:t>
            </a:r>
          </a:p>
          <a:p>
            <a:r>
              <a:rPr lang="en-US" sz="1800" dirty="0">
                <a:latin typeface="Franklin Gothic Book" panose="020B0503020102020204" pitchFamily="34" charset="0"/>
              </a:rPr>
              <a:t>Train models and evaluate performance</a:t>
            </a:r>
          </a:p>
          <a:p>
            <a:r>
              <a:rPr lang="en-US" sz="1800" dirty="0">
                <a:latin typeface="Franklin Gothic Book" panose="020B0503020102020204" pitchFamily="34" charset="0"/>
              </a:rPr>
              <a:t>Compare results using classification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IN" sz="1500" dirty="0">
              <a:latin typeface="Franklin Gothic Book"/>
            </a:endParaRPr>
          </a:p>
          <a:p>
            <a:pPr marL="0" indent="0">
              <a:spcBef>
                <a:spcPct val="20000"/>
              </a:spcBef>
              <a:spcAft>
                <a:spcPts val="600"/>
              </a:spcAft>
              <a:buNone/>
            </a:pPr>
            <a:r>
              <a:rPr lang="en-IN" sz="2400" b="1" dirty="0">
                <a:latin typeface="Franklin Gothic Book" panose="020B0503020102020204" pitchFamily="34" charset="0"/>
              </a:rPr>
              <a:t>Algorithm Selection:</a:t>
            </a:r>
          </a:p>
          <a:p>
            <a:pPr marL="0" indent="0">
              <a:buNone/>
            </a:pPr>
            <a:r>
              <a:rPr lang="en-US" sz="1600" dirty="0">
                <a:latin typeface="Franklin Gothic Book" panose="020B0503020102020204" pitchFamily="34" charset="0"/>
              </a:rPr>
              <a:t>To tackle the binary classification problem of stroke prediction, we selected two core supervised learning algorithms: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and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a:t>
            </a:r>
          </a:p>
          <a:p>
            <a:r>
              <a:rPr lang="en-US" sz="1600" dirty="0">
                <a:latin typeface="Franklin Gothic Book" panose="020B0503020102020204" pitchFamily="34" charset="0"/>
              </a:rPr>
              <a:t>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was chosen as a baseline model due to its simplicity, interpretability, and effectiveness on linearly separable data. It provides a solid benchmark for comparing more complex models and offers direct probability outputs for risk interpretation.</a:t>
            </a:r>
          </a:p>
          <a:p>
            <a:r>
              <a:rPr lang="en-US" sz="1600" dirty="0">
                <a:latin typeface="Franklin Gothic Book" panose="020B0503020102020204" pitchFamily="34" charset="0"/>
              </a:rPr>
              <a:t>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 was selected for its ability to model complex, non-linear relationships between health variables and stroke risk. It is robust to overfitting, handles both numerical and categorical data efficiently, and naturally ranks feature importance—making it ideal for medical datasets with mixed types of input.</a:t>
            </a:r>
          </a:p>
          <a:p>
            <a:pPr marL="0" indent="0">
              <a:buNone/>
            </a:pPr>
            <a:r>
              <a:rPr lang="en-US" sz="1600" dirty="0">
                <a:latin typeface="Franklin Gothic Book" panose="020B0503020102020204" pitchFamily="34" charset="0"/>
              </a:rPr>
              <a:t>Both models were trained on features such as age, hypertension, heart disease, average glucose level, and BMI—selected based on medical relevance to stroke risk.</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369CF-584F-C2B5-1812-53C0A53E23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E40425-11DE-D8E2-C769-B66816F0E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9BEFE-DB4C-3E11-A7C9-EA6438CB8E6E}"/>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610BAC98-489E-4AD0-F0FF-175D4FC1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44023C-E2EB-EE60-E4F4-0D7EFBCDC186}"/>
              </a:ext>
            </a:extLst>
          </p:cNvPr>
          <p:cNvSpPr>
            <a:spLocks noGrp="1"/>
          </p:cNvSpPr>
          <p:nvPr>
            <p:ph idx="1"/>
          </p:nvPr>
        </p:nvSpPr>
        <p:spPr>
          <a:xfrm>
            <a:off x="749877" y="1807549"/>
            <a:ext cx="10903527" cy="4928616"/>
          </a:xfrm>
        </p:spPr>
        <p:txBody>
          <a:bodyPr vert="horz" lIns="91440" tIns="45720" rIns="91440" bIns="45720" rtlCol="0">
            <a:normAutofit/>
          </a:bodyPr>
          <a:lstStyle/>
          <a:p>
            <a:pPr marL="0" indent="0">
              <a:spcBef>
                <a:spcPct val="20000"/>
              </a:spcBef>
              <a:spcAft>
                <a:spcPts val="600"/>
              </a:spcAft>
              <a:buNone/>
            </a:pPr>
            <a:r>
              <a:rPr lang="en-IN" sz="2400" b="1" dirty="0">
                <a:latin typeface="Franklin Gothic Book" panose="020B0503020102020204" pitchFamily="34" charset="0"/>
              </a:rPr>
              <a:t>Data Input:</a:t>
            </a:r>
          </a:p>
          <a:p>
            <a:r>
              <a:rPr lang="en-US" sz="1800" dirty="0">
                <a:latin typeface="Franklin Gothic Book" panose="020B0503020102020204" pitchFamily="34" charset="0"/>
              </a:rPr>
              <a:t>The machine learning models were trained on a structured medical dataset containing multiple health-related attributes of patients. These features serve as predictors for determining the likelihood of a stroke.</a:t>
            </a:r>
          </a:p>
          <a:p>
            <a:pPr marL="0" indent="0">
              <a:buNone/>
            </a:pPr>
            <a:r>
              <a:rPr lang="en-US" sz="2000" b="1" dirty="0">
                <a:latin typeface="Franklin Gothic Book" panose="020B0503020102020204" pitchFamily="34" charset="0"/>
              </a:rPr>
              <a:t>Key Input Features Used</a:t>
            </a:r>
            <a:r>
              <a:rPr lang="en-US" sz="2000" dirty="0">
                <a:latin typeface="Franklin Gothic Book" panose="020B0503020102020204" pitchFamily="34" charset="0"/>
              </a:rPr>
              <a:t>:</a:t>
            </a:r>
          </a:p>
          <a:p>
            <a:r>
              <a:rPr lang="en-US" sz="1900" b="1" dirty="0">
                <a:latin typeface="Franklin Gothic Book" panose="020B0503020102020204" pitchFamily="34" charset="0"/>
              </a:rPr>
              <a:t>Age</a:t>
            </a:r>
            <a:r>
              <a:rPr lang="en-US" sz="1900" dirty="0">
                <a:latin typeface="Franklin Gothic Book" panose="020B0503020102020204" pitchFamily="34" charset="0"/>
              </a:rPr>
              <a:t>: Stroke risk increases significantly with age.</a:t>
            </a:r>
          </a:p>
          <a:p>
            <a:r>
              <a:rPr lang="en-US" sz="1900" b="1" dirty="0">
                <a:latin typeface="Franklin Gothic Book" panose="020B0503020102020204" pitchFamily="34" charset="0"/>
              </a:rPr>
              <a:t>Hypertension</a:t>
            </a:r>
            <a:r>
              <a:rPr lang="en-US" sz="1900" dirty="0">
                <a:latin typeface="Franklin Gothic Book" panose="020B0503020102020204" pitchFamily="34" charset="0"/>
              </a:rPr>
              <a:t>: Binary indicator of high blood pressure.</a:t>
            </a:r>
          </a:p>
          <a:p>
            <a:r>
              <a:rPr lang="en-US" sz="1900" b="1" dirty="0">
                <a:latin typeface="Franklin Gothic Book" panose="020B0503020102020204" pitchFamily="34" charset="0"/>
              </a:rPr>
              <a:t>Heart Disease</a:t>
            </a:r>
            <a:r>
              <a:rPr lang="en-US" sz="1900" dirty="0">
                <a:latin typeface="Franklin Gothic Book" panose="020B0503020102020204" pitchFamily="34" charset="0"/>
              </a:rPr>
              <a:t>: Binary indicator of pre-existing heart conditions.</a:t>
            </a:r>
          </a:p>
          <a:p>
            <a:r>
              <a:rPr lang="en-US" sz="1900" b="1" dirty="0">
                <a:latin typeface="Franklin Gothic Book" panose="020B0503020102020204" pitchFamily="34" charset="0"/>
              </a:rPr>
              <a:t>Average Glucose Level</a:t>
            </a:r>
            <a:r>
              <a:rPr lang="en-US" sz="1900" dirty="0">
                <a:latin typeface="Franklin Gothic Book" panose="020B0503020102020204" pitchFamily="34" charset="0"/>
              </a:rPr>
              <a:t>: Continuous measure; high glucose levels are linked to stroke risk.</a:t>
            </a:r>
          </a:p>
          <a:p>
            <a:r>
              <a:rPr lang="en-US" sz="1900" b="1" dirty="0">
                <a:latin typeface="Franklin Gothic Book" panose="020B0503020102020204" pitchFamily="34" charset="0"/>
              </a:rPr>
              <a:t>Body Mass Index (BMI)</a:t>
            </a:r>
            <a:r>
              <a:rPr lang="en-US" sz="1900" dirty="0">
                <a:latin typeface="Franklin Gothic Book" panose="020B0503020102020204" pitchFamily="34" charset="0"/>
              </a:rPr>
              <a:t>: Measures obesity, which correlates with cardiovascular issues.</a:t>
            </a:r>
          </a:p>
          <a:p>
            <a:r>
              <a:rPr lang="en-US" sz="1900" b="1" dirty="0">
                <a:latin typeface="Franklin Gothic Book" panose="020B0503020102020204" pitchFamily="34" charset="0"/>
              </a:rPr>
              <a:t>Gender</a:t>
            </a:r>
            <a:r>
              <a:rPr lang="en-US" sz="1900" dirty="0">
                <a:latin typeface="Franklin Gothic Book" panose="020B0503020102020204" pitchFamily="34" charset="0"/>
              </a:rPr>
              <a:t>: Male/female/other—certain trends in stroke risk vary with gender.</a:t>
            </a:r>
          </a:p>
          <a:p>
            <a:r>
              <a:rPr lang="en-US" sz="1900" b="1" dirty="0">
                <a:latin typeface="Franklin Gothic Book" panose="020B0503020102020204" pitchFamily="34" charset="0"/>
              </a:rPr>
              <a:t>Smoking Status</a:t>
            </a:r>
            <a:r>
              <a:rPr lang="en-US" sz="1900" dirty="0">
                <a:latin typeface="Franklin Gothic Book" panose="020B0503020102020204" pitchFamily="34" charset="0"/>
              </a:rPr>
              <a:t>: Categorized as 'smokes', 'formerly smoked', 'never smoked', or 'unknown’.</a:t>
            </a:r>
          </a:p>
          <a:p>
            <a:pPr marL="0" indent="0">
              <a:buNone/>
            </a:pPr>
            <a:r>
              <a:rPr lang="en-US" sz="1400" dirty="0">
                <a:latin typeface="Franklin Gothic Book" panose="020B0503020102020204" pitchFamily="34" charset="0"/>
              </a:rPr>
              <a:t>These features were selected based on clinical relevance and exploratory data analysis. Categorical variables were </a:t>
            </a:r>
            <a:r>
              <a:rPr lang="en-US" sz="1400" b="1" dirty="0">
                <a:latin typeface="Franklin Gothic Book" panose="020B0503020102020204" pitchFamily="34" charset="0"/>
              </a:rPr>
              <a:t>encoded numerically</a:t>
            </a:r>
            <a:r>
              <a:rPr lang="en-US" sz="1400" dirty="0">
                <a:latin typeface="Franklin Gothic Book" panose="020B0503020102020204" pitchFamily="34" charset="0"/>
              </a:rPr>
              <a:t>, and missing values (especially in BMI) were </a:t>
            </a:r>
            <a:r>
              <a:rPr lang="en-US" sz="1400" b="1" dirty="0">
                <a:latin typeface="Franklin Gothic Book" panose="020B0503020102020204" pitchFamily="34" charset="0"/>
              </a:rPr>
              <a:t>imputed</a:t>
            </a:r>
            <a:r>
              <a:rPr lang="en-US" sz="1400" dirty="0">
                <a:latin typeface="Franklin Gothic Book" panose="020B0503020102020204" pitchFamily="34" charset="0"/>
              </a:rPr>
              <a:t> before training.</a:t>
            </a:r>
          </a:p>
          <a:p>
            <a:pPr marL="0" indent="0">
              <a:buNone/>
            </a:pPr>
            <a:endParaRPr lang="en-US" sz="1900" dirty="0"/>
          </a:p>
        </p:txBody>
      </p:sp>
    </p:spTree>
    <p:extLst>
      <p:ext uri="{BB962C8B-B14F-4D97-AF65-F5344CB8AC3E}">
        <p14:creationId xmlns:p14="http://schemas.microsoft.com/office/powerpoint/2010/main" val="214439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A6A55-3310-5378-10C5-E047AA3C10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ECA1D2-EF51-3101-6CA3-0C963301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9E7C4-C8A7-88CE-C390-EF6CBAAD4BA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E64957F6-0460-D5DC-067D-BEB288744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1D6084-E384-EEF1-627B-060B788B1751}"/>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IN" sz="2400" b="1" dirty="0">
                <a:latin typeface="Franklin Gothic Book" panose="020B0503020102020204" pitchFamily="34" charset="0"/>
              </a:rPr>
              <a:t>Training Process:</a:t>
            </a:r>
          </a:p>
          <a:p>
            <a:pPr marL="629920" lvl="1" indent="-305435">
              <a:spcBef>
                <a:spcPct val="20000"/>
              </a:spcBef>
              <a:spcAft>
                <a:spcPts val="600"/>
              </a:spcAft>
              <a:buFont typeface="Arial"/>
              <a:buChar char="•"/>
            </a:pPr>
            <a:r>
              <a:rPr lang="en-US" sz="1800" dirty="0">
                <a:latin typeface="Franklin Gothic Book" panose="020B0503020102020204" pitchFamily="34" charset="0"/>
              </a:rPr>
              <a:t>The classification models were trained on a labeled dataset containing historical health data of patients, including whether or not they had experienced a stroke. The process involved several critical steps to ensure effective learning and generalization:</a:t>
            </a:r>
          </a:p>
          <a:p>
            <a:pPr marL="324485" lvl="1" indent="0">
              <a:spcBef>
                <a:spcPct val="20000"/>
              </a:spcBef>
              <a:spcAft>
                <a:spcPts val="600"/>
              </a:spcAft>
              <a:buNone/>
            </a:pPr>
            <a:r>
              <a:rPr lang="en-IN" sz="1800" dirty="0">
                <a:latin typeface="Franklin Gothic Book" panose="020B0503020102020204" pitchFamily="34" charset="0"/>
              </a:rPr>
              <a:t>Train-Test Split</a:t>
            </a:r>
          </a:p>
          <a:p>
            <a:pPr marL="457200" lvl="1" indent="0">
              <a:buNone/>
            </a:pPr>
            <a:r>
              <a:rPr lang="en-US" sz="1600" dirty="0">
                <a:latin typeface="Franklin Gothic Book" panose="020B0503020102020204" pitchFamily="34" charset="0"/>
              </a:rPr>
              <a:t>The dataset was divided into:</a:t>
            </a:r>
          </a:p>
          <a:p>
            <a:pPr lvl="1"/>
            <a:r>
              <a:rPr lang="en-US" sz="1600" b="1" dirty="0">
                <a:latin typeface="Franklin Gothic Book" panose="020B0503020102020204" pitchFamily="34" charset="0"/>
              </a:rPr>
              <a:t>Training Set</a:t>
            </a:r>
            <a:r>
              <a:rPr lang="en-US" sz="1600" dirty="0">
                <a:latin typeface="Franklin Gothic Book" panose="020B0503020102020204" pitchFamily="34" charset="0"/>
              </a:rPr>
              <a:t> (typically 80%) — used to fit the model</a:t>
            </a:r>
          </a:p>
          <a:p>
            <a:pPr lvl="1"/>
            <a:r>
              <a:rPr lang="en-US" sz="1600" b="1" dirty="0">
                <a:latin typeface="Franklin Gothic Book" panose="020B0503020102020204" pitchFamily="34" charset="0"/>
              </a:rPr>
              <a:t>Test Set</a:t>
            </a:r>
            <a:r>
              <a:rPr lang="en-US" sz="1600" dirty="0">
                <a:latin typeface="Franklin Gothic Book" panose="020B0503020102020204" pitchFamily="34" charset="0"/>
              </a:rPr>
              <a:t> (20%) — used to evaluate performance on unseen data</a:t>
            </a:r>
          </a:p>
          <a:p>
            <a:pPr lvl="1"/>
            <a:endParaRPr lang="en-US" sz="1600" dirty="0">
              <a:latin typeface="Franklin Gothic Book" panose="020B0503020102020204" pitchFamily="34" charset="0"/>
            </a:endParaRPr>
          </a:p>
          <a:p>
            <a:pPr marL="457200" lvl="1" indent="0">
              <a:buNone/>
            </a:pPr>
            <a:r>
              <a:rPr lang="en-IN" sz="1600" dirty="0">
                <a:latin typeface="Franklin Gothic Book" panose="020B0503020102020204" pitchFamily="34" charset="0"/>
              </a:rPr>
              <a:t>Handling Class Imbalance</a:t>
            </a:r>
          </a:p>
          <a:p>
            <a:pPr marL="457200" lvl="1" indent="0">
              <a:buNone/>
            </a:pPr>
            <a:endParaRPr lang="en-IN" sz="1600" dirty="0">
              <a:latin typeface="Franklin Gothic Book" panose="020B0503020102020204" pitchFamily="34" charset="0"/>
            </a:endParaRPr>
          </a:p>
          <a:p>
            <a:pPr marL="457200" lvl="1" indent="0">
              <a:buNone/>
            </a:pPr>
            <a:r>
              <a:rPr lang="en-US" sz="1600" dirty="0">
                <a:latin typeface="Franklin Gothic Book" panose="020B0503020102020204" pitchFamily="34" charset="0"/>
              </a:rPr>
              <a:t>Stroke cases represented a </a:t>
            </a:r>
            <a:r>
              <a:rPr lang="en-US" sz="1600" b="1" dirty="0">
                <a:latin typeface="Franklin Gothic Book" panose="020B0503020102020204" pitchFamily="34" charset="0"/>
              </a:rPr>
              <a:t>small minority of the dataset</a:t>
            </a:r>
            <a:r>
              <a:rPr lang="en-US" sz="1600" dirty="0">
                <a:latin typeface="Franklin Gothic Book" panose="020B0503020102020204" pitchFamily="34" charset="0"/>
              </a:rPr>
              <a:t>, creating an imbalanced classification problem. To address this:</a:t>
            </a:r>
          </a:p>
          <a:p>
            <a:pPr lvl="1"/>
            <a:r>
              <a:rPr lang="en-US" altLang="en-US" sz="1600" dirty="0">
                <a:latin typeface="Franklin Gothic Book" panose="020B0503020102020204" pitchFamily="34" charset="0"/>
              </a:rPr>
              <a:t>The stroke class distribution was analyzed</a:t>
            </a:r>
          </a:p>
          <a:p>
            <a:pPr lvl="1"/>
            <a:r>
              <a:rPr lang="en-US" altLang="en-US" sz="1600" dirty="0">
                <a:latin typeface="Franklin Gothic Book" panose="020B0503020102020204" pitchFamily="34" charset="0"/>
              </a:rPr>
              <a:t>The model’s performance was evaluated using </a:t>
            </a:r>
            <a:r>
              <a:rPr lang="en-US" altLang="en-US" sz="1600" b="1" dirty="0">
                <a:latin typeface="Franklin Gothic Book" panose="020B0503020102020204" pitchFamily="34" charset="0"/>
              </a:rPr>
              <a:t>precision, recall</a:t>
            </a:r>
            <a:r>
              <a:rPr lang="en-US" altLang="en-US" sz="1600" dirty="0">
                <a:latin typeface="Franklin Gothic Book" panose="020B0503020102020204" pitchFamily="34" charset="0"/>
              </a:rPr>
              <a:t>, and </a:t>
            </a:r>
            <a:r>
              <a:rPr lang="en-US" altLang="en-US" sz="1600" b="1" dirty="0">
                <a:latin typeface="Franklin Gothic Book" panose="020B0503020102020204" pitchFamily="34" charset="0"/>
              </a:rPr>
              <a:t>F1-score</a:t>
            </a:r>
            <a:r>
              <a:rPr lang="en-US" altLang="en-US" sz="1600" dirty="0">
                <a:latin typeface="Franklin Gothic Book" panose="020B0503020102020204" pitchFamily="34" charset="0"/>
              </a:rPr>
              <a:t>, not just accuracy</a:t>
            </a:r>
          </a:p>
          <a:p>
            <a:pPr lvl="1"/>
            <a:endParaRPr lang="en-US" altLang="en-US" sz="1400" dirty="0">
              <a:latin typeface="Franklin Gothic Book" panose="020B0503020102020204" pitchFamily="34" charset="0"/>
            </a:endParaRPr>
          </a:p>
          <a:p>
            <a:pPr lvl="1"/>
            <a:endParaRPr lang="en-US" sz="1400" dirty="0"/>
          </a:p>
          <a:p>
            <a:pPr lvl="1"/>
            <a:endParaRPr lang="en-US" sz="1400" dirty="0"/>
          </a:p>
          <a:p>
            <a:pPr lvl="1"/>
            <a:endParaRPr lang="en-US" sz="1400" dirty="0"/>
          </a:p>
          <a:p>
            <a:pPr lvl="1"/>
            <a:endParaRPr lang="en-US" sz="1400" dirty="0"/>
          </a:p>
          <a:p>
            <a:pPr marL="629920" lvl="1" indent="-305435">
              <a:spcBef>
                <a:spcPct val="20000"/>
              </a:spcBef>
              <a:spcAft>
                <a:spcPts val="600"/>
              </a:spcAft>
              <a:buFont typeface="Arial"/>
              <a:buChar char="•"/>
            </a:pPr>
            <a:endParaRPr lang="en-US" sz="1050" dirty="0"/>
          </a:p>
          <a:p>
            <a:pPr marL="629920" lvl="1" indent="-305435">
              <a:spcBef>
                <a:spcPct val="20000"/>
              </a:spcBef>
              <a:spcAft>
                <a:spcPts val="600"/>
              </a:spcAft>
              <a:buFont typeface="Arial"/>
              <a:buChar char="•"/>
            </a:pPr>
            <a:endParaRPr lang="en-IN" sz="1500" dirty="0">
              <a:latin typeface="Franklin Gothic Book"/>
            </a:endParaRPr>
          </a:p>
        </p:txBody>
      </p:sp>
    </p:spTree>
    <p:extLst>
      <p:ext uri="{BB962C8B-B14F-4D97-AF65-F5344CB8AC3E}">
        <p14:creationId xmlns:p14="http://schemas.microsoft.com/office/powerpoint/2010/main" val="14739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C1D6E4-F3F6-C837-652E-4222BD7EA6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6C7907-7854-CF7E-C361-1D0446CA8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9C919-1C74-4AE0-9A26-2D27F82D1D2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80A61646-9B9F-5B67-CA20-467B6E86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52A92-764D-3293-8D7A-E5F7FE3771B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3000" b="1" dirty="0">
                <a:latin typeface="Franklin Gothic Book"/>
              </a:rPr>
              <a:t>Prediction Process:</a:t>
            </a:r>
            <a:endParaRPr lang="en-IN" sz="3000" dirty="0">
              <a:latin typeface="Franklin Gothic Book"/>
            </a:endParaRPr>
          </a:p>
          <a:p>
            <a:r>
              <a:rPr lang="en-US" sz="1900" dirty="0">
                <a:latin typeface="Franklin Gothic Book" panose="020B0503020102020204" pitchFamily="34" charset="0"/>
              </a:rPr>
              <a:t>Once trained, the machine learning models can predict the </a:t>
            </a:r>
            <a:r>
              <a:rPr lang="en-US" sz="1900" b="1" dirty="0">
                <a:latin typeface="Franklin Gothic Book" panose="020B0503020102020204" pitchFamily="34" charset="0"/>
              </a:rPr>
              <a:t>likelihood of stroke</a:t>
            </a:r>
            <a:r>
              <a:rPr lang="en-US" sz="1900" dirty="0">
                <a:latin typeface="Franklin Gothic Book" panose="020B0503020102020204" pitchFamily="34" charset="0"/>
              </a:rPr>
              <a:t> for new or unseen patient data by analyzing their medical features.</a:t>
            </a:r>
          </a:p>
          <a:p>
            <a:pPr marL="0" indent="0">
              <a:buNone/>
            </a:pPr>
            <a:r>
              <a:rPr lang="en-US" sz="1800" b="1" dirty="0">
                <a:latin typeface="Franklin Gothic Book" panose="020B0503020102020204" pitchFamily="34" charset="0"/>
              </a:rPr>
              <a:t>How the Prediction Works</a:t>
            </a:r>
            <a:r>
              <a:rPr lang="en-US" sz="1800" dirty="0">
                <a:latin typeface="Franklin Gothic Book" panose="020B0503020102020204" pitchFamily="34" charset="0"/>
              </a:rPr>
              <a:t>:</a:t>
            </a:r>
          </a:p>
          <a:p>
            <a:r>
              <a:rPr lang="en-US" sz="1900" dirty="0">
                <a:latin typeface="Franklin Gothic Book" panose="020B0503020102020204" pitchFamily="34" charset="0"/>
              </a:rPr>
              <a:t>A new patient's input data (age, glucose level, hypertension status, etc.) is passed to the model.</a:t>
            </a:r>
          </a:p>
          <a:p>
            <a:r>
              <a:rPr lang="en-US" sz="1900" dirty="0">
                <a:latin typeface="Franklin Gothic Book" panose="020B0503020102020204" pitchFamily="34" charset="0"/>
              </a:rPr>
              <a:t>The trained algorithm evaluates these features using learned patterns and decision boundaries from the training phase.</a:t>
            </a:r>
          </a:p>
          <a:p>
            <a:r>
              <a:rPr lang="en-US" sz="1900" dirty="0">
                <a:latin typeface="Franklin Gothic Book" panose="020B0503020102020204" pitchFamily="34" charset="0"/>
              </a:rPr>
              <a:t>The model outputs:</a:t>
            </a:r>
          </a:p>
          <a:p>
            <a:pPr lvl="1"/>
            <a:r>
              <a:rPr lang="en-US" sz="1900" b="1" dirty="0">
                <a:latin typeface="Franklin Gothic Book" panose="020B0503020102020204" pitchFamily="34" charset="0"/>
              </a:rPr>
              <a:t>0</a:t>
            </a:r>
            <a:r>
              <a:rPr lang="en-US" sz="1900" dirty="0">
                <a:latin typeface="Franklin Gothic Book" panose="020B0503020102020204" pitchFamily="34" charset="0"/>
              </a:rPr>
              <a:t> → No stroke risk</a:t>
            </a:r>
          </a:p>
          <a:p>
            <a:pPr lvl="1"/>
            <a:r>
              <a:rPr lang="en-US" sz="1900" b="1" dirty="0">
                <a:latin typeface="Franklin Gothic Book" panose="020B0503020102020204" pitchFamily="34" charset="0"/>
              </a:rPr>
              <a:t>1</a:t>
            </a:r>
            <a:r>
              <a:rPr lang="en-US" sz="1900" dirty="0">
                <a:latin typeface="Franklin Gothic Book" panose="020B0503020102020204" pitchFamily="34" charset="0"/>
              </a:rPr>
              <a:t> → High risk of stroke</a:t>
            </a:r>
          </a:p>
          <a:p>
            <a:pPr lvl="1"/>
            <a:r>
              <a:rPr lang="en-US" sz="1900" dirty="0">
                <a:latin typeface="Franklin Gothic Book" panose="020B0503020102020204" pitchFamily="34" charset="0"/>
              </a:rPr>
              <a:t>Some models also output a </a:t>
            </a:r>
            <a:r>
              <a:rPr lang="en-US" sz="1900" b="1" dirty="0">
                <a:latin typeface="Franklin Gothic Book" panose="020B0503020102020204" pitchFamily="34" charset="0"/>
              </a:rPr>
              <a:t>probability score</a:t>
            </a:r>
            <a:r>
              <a:rPr lang="en-US" sz="1900" dirty="0">
                <a:latin typeface="Franklin Gothic Book" panose="020B0503020102020204" pitchFamily="34" charset="0"/>
              </a:rPr>
              <a:t> (e.g., 0.85), indicating confidence.</a:t>
            </a:r>
          </a:p>
        </p:txBody>
      </p:sp>
    </p:spTree>
    <p:extLst>
      <p:ext uri="{BB962C8B-B14F-4D97-AF65-F5344CB8AC3E}">
        <p14:creationId xmlns:p14="http://schemas.microsoft.com/office/powerpoint/2010/main" val="144163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1303</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Franklin Gothic Book</vt:lpstr>
      <vt:lpstr>office theme</vt:lpstr>
      <vt:lpstr>CAPSTONE PROJECT  AI-Based Stroke Risk Prediction Using Machine Learning</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Benedict Chacko</cp:lastModifiedBy>
  <cp:revision>12</cp:revision>
  <dcterms:created xsi:type="dcterms:W3CDTF">2013-07-15T20:26:40Z</dcterms:created>
  <dcterms:modified xsi:type="dcterms:W3CDTF">2025-07-13T16:06:43Z</dcterms:modified>
</cp:coreProperties>
</file>