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4" r:id="rId28"/>
    <p:sldId id="285" r:id="rId29"/>
    <p:sldId id="282" r:id="rId30"/>
    <p:sldId id="283" r:id="rId31"/>
    <p:sldId id="286" r:id="rId32"/>
    <p:sldId id="28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F5DE51-DC41-3B49-930A-D363A765607C}" v="26" dt="2025-07-24T18:29:55.4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8"/>
  </p:normalViewPr>
  <p:slideViewPr>
    <p:cSldViewPr snapToGrid="0" snapToObjects="1">
      <p:cViewPr varScale="1">
        <p:scale>
          <a:sx n="111" d="100"/>
          <a:sy n="111" d="100"/>
        </p:scale>
        <p:origin x="63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p:nvPr/>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2327B2-BA4B-2C04-0751-5CB63D4AA425}"/>
              </a:ext>
            </a:extLst>
          </p:cNvPr>
          <p:cNvSpPr>
            <a:spLocks noGrp="1"/>
          </p:cNvSpPr>
          <p:nvPr>
            <p:ph type="ctrTitle"/>
          </p:nvPr>
        </p:nvSpPr>
        <p:spPr>
          <a:xfrm>
            <a:off x="521208" y="978408"/>
            <a:ext cx="11155680" cy="3429000"/>
          </a:xfrm>
        </p:spPr>
        <p:txBody>
          <a:bodyPr anchor="t">
            <a:normAutofit/>
          </a:bodyPr>
          <a:lstStyle>
            <a:lvl1pPr algn="l">
              <a:defRPr sz="7200"/>
            </a:lvl1pPr>
          </a:lstStyle>
          <a:p>
            <a:r>
              <a:rPr lang="en-US" dirty="0"/>
              <a:t>Click to edit Master title style</a:t>
            </a:r>
          </a:p>
        </p:txBody>
      </p:sp>
      <p:sp>
        <p:nvSpPr>
          <p:cNvPr id="3" name="Subtitle 2">
            <a:extLst>
              <a:ext uri="{FF2B5EF4-FFF2-40B4-BE49-F238E27FC236}">
                <a16:creationId xmlns:a16="http://schemas.microsoft.com/office/drawing/2014/main" id="{E7201176-DC7A-4C3D-3D8F-352526DA7B5D}"/>
              </a:ext>
            </a:extLst>
          </p:cNvPr>
          <p:cNvSpPr>
            <a:spLocks noGrp="1"/>
          </p:cNvSpPr>
          <p:nvPr>
            <p:ph type="subTitle" idx="1"/>
          </p:nvPr>
        </p:nvSpPr>
        <p:spPr>
          <a:xfrm>
            <a:off x="521208" y="4480560"/>
            <a:ext cx="7104888" cy="1399032"/>
          </a:xfrm>
        </p:spPr>
        <p:txBody>
          <a:bodyPr anchor="b">
            <a:normAutofit/>
          </a:bodyPr>
          <a:lstStyle>
            <a:lvl1pPr marL="0" indent="0" algn="l">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7DC221-9A2E-7459-102F-C3CFB27CC389}"/>
              </a:ext>
            </a:extLst>
          </p:cNvPr>
          <p:cNvSpPr>
            <a:spLocks noGrp="1"/>
          </p:cNvSpPr>
          <p:nvPr>
            <p:ph type="dt" sz="half" idx="10"/>
          </p:nvPr>
        </p:nvSpPr>
        <p:spPr/>
        <p:txBody>
          <a:bodyPr/>
          <a:lstStyle/>
          <a:p>
            <a:fld id="{E80C50CD-E178-4744-9B35-B2F624D6C5E9}" type="datetimeFigureOut">
              <a:rPr lang="en-US" smtClean="0"/>
              <a:t>7/23/25</a:t>
            </a:fld>
            <a:endParaRPr lang="en-US"/>
          </a:p>
        </p:txBody>
      </p:sp>
      <p:sp>
        <p:nvSpPr>
          <p:cNvPr id="5" name="Footer Placeholder 4">
            <a:extLst>
              <a:ext uri="{FF2B5EF4-FFF2-40B4-BE49-F238E27FC236}">
                <a16:creationId xmlns:a16="http://schemas.microsoft.com/office/drawing/2014/main" id="{A5020671-6F7D-3A03-EEC1-661A87F96F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53D3A-E0F9-8386-2A6C-96671FBB15A5}"/>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811895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36771-E72D-FAD8-771E-3E196DD2E1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5BB827-257D-60D9-792F-E695900429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E5D2E7-C856-F78A-E88C-375474982A5F}"/>
              </a:ext>
            </a:extLst>
          </p:cNvPr>
          <p:cNvSpPr>
            <a:spLocks noGrp="1"/>
          </p:cNvSpPr>
          <p:nvPr>
            <p:ph type="dt" sz="half" idx="10"/>
          </p:nvPr>
        </p:nvSpPr>
        <p:spPr/>
        <p:txBody>
          <a:bodyPr/>
          <a:lstStyle/>
          <a:p>
            <a:fld id="{E80C50CD-E178-4744-9B35-B2F624D6C5E9}" type="datetimeFigureOut">
              <a:rPr lang="en-US" smtClean="0"/>
              <a:t>7/23/25</a:t>
            </a:fld>
            <a:endParaRPr lang="en-US"/>
          </a:p>
        </p:txBody>
      </p:sp>
      <p:sp>
        <p:nvSpPr>
          <p:cNvPr id="5" name="Footer Placeholder 4">
            <a:extLst>
              <a:ext uri="{FF2B5EF4-FFF2-40B4-BE49-F238E27FC236}">
                <a16:creationId xmlns:a16="http://schemas.microsoft.com/office/drawing/2014/main" id="{0FDAB289-9591-51C9-9E3C-B6F2ACC6A6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FE037C-790D-7442-8E43-D2740B3952B1}"/>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928782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635151-A38B-3766-6A32-FF1DF7687D9F}"/>
              </a:ext>
            </a:extLst>
          </p:cNvPr>
          <p:cNvSpPr>
            <a:spLocks noGrp="1"/>
          </p:cNvSpPr>
          <p:nvPr>
            <p:ph type="title" orient="vert"/>
          </p:nvPr>
        </p:nvSpPr>
        <p:spPr>
          <a:xfrm>
            <a:off x="8659368" y="978408"/>
            <a:ext cx="2551176" cy="536752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33D132D1-640C-FB9A-AD6F-D845738349F6}"/>
              </a:ext>
            </a:extLst>
          </p:cNvPr>
          <p:cNvSpPr>
            <a:spLocks noGrp="1"/>
          </p:cNvSpPr>
          <p:nvPr>
            <p:ph type="body" orient="vert" idx="1"/>
          </p:nvPr>
        </p:nvSpPr>
        <p:spPr>
          <a:xfrm>
            <a:off x="521208" y="978408"/>
            <a:ext cx="8010144" cy="536752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955F80A-4BA7-8ED8-9A62-B92194272620}"/>
              </a:ext>
            </a:extLst>
          </p:cNvPr>
          <p:cNvSpPr>
            <a:spLocks noGrp="1"/>
          </p:cNvSpPr>
          <p:nvPr>
            <p:ph type="dt" sz="half" idx="10"/>
          </p:nvPr>
        </p:nvSpPr>
        <p:spPr/>
        <p:txBody>
          <a:bodyPr/>
          <a:lstStyle/>
          <a:p>
            <a:fld id="{E80C50CD-E178-4744-9B35-B2F624D6C5E9}" type="datetimeFigureOut">
              <a:rPr lang="en-US" smtClean="0"/>
              <a:t>7/23/25</a:t>
            </a:fld>
            <a:endParaRPr lang="en-US"/>
          </a:p>
        </p:txBody>
      </p:sp>
      <p:sp>
        <p:nvSpPr>
          <p:cNvPr id="5" name="Footer Placeholder 4">
            <a:extLst>
              <a:ext uri="{FF2B5EF4-FFF2-40B4-BE49-F238E27FC236}">
                <a16:creationId xmlns:a16="http://schemas.microsoft.com/office/drawing/2014/main" id="{85E38113-D55A-A1A0-D1FE-53C95860FB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919DDB-F89D-4B2D-21A2-82AF1D1023E4}"/>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7" name="Rectangle 6">
            <a:extLst>
              <a:ext uri="{FF2B5EF4-FFF2-40B4-BE49-F238E27FC236}">
                <a16:creationId xmlns:a16="http://schemas.microsoft.com/office/drawing/2014/main" id="{262572D8-D485-1DB1-34B1-C35C61C89940}"/>
              </a:ext>
            </a:extLst>
          </p:cNvPr>
          <p:cNvSpPr/>
          <p:nvPr/>
        </p:nvSpPr>
        <p:spPr>
          <a:xfrm rot="5400000">
            <a:off x="8936623" y="3585018"/>
            <a:ext cx="532573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7477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6D03-149A-DAB3-4B2A-E9B74F2E25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C1E73D-41A7-9934-0990-9208B95232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BB2A3F-E719-673C-5D56-F663712D0E7F}"/>
              </a:ext>
            </a:extLst>
          </p:cNvPr>
          <p:cNvSpPr>
            <a:spLocks noGrp="1"/>
          </p:cNvSpPr>
          <p:nvPr>
            <p:ph type="dt" sz="half" idx="10"/>
          </p:nvPr>
        </p:nvSpPr>
        <p:spPr/>
        <p:txBody>
          <a:bodyPr/>
          <a:lstStyle/>
          <a:p>
            <a:fld id="{E80C50CD-E178-4744-9B35-B2F624D6C5E9}" type="datetimeFigureOut">
              <a:rPr lang="en-US" smtClean="0"/>
              <a:t>7/23/25</a:t>
            </a:fld>
            <a:endParaRPr lang="en-US"/>
          </a:p>
        </p:txBody>
      </p:sp>
      <p:sp>
        <p:nvSpPr>
          <p:cNvPr id="5" name="Footer Placeholder 4">
            <a:extLst>
              <a:ext uri="{FF2B5EF4-FFF2-40B4-BE49-F238E27FC236}">
                <a16:creationId xmlns:a16="http://schemas.microsoft.com/office/drawing/2014/main" id="{04AE594A-52F5-D85E-343C-ADFEE3C72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7D5C9C-B2E2-FC26-E459-9E880EF975BA}"/>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037403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D51F-B2D5-2804-4F7C-C99850FBD05B}"/>
              </a:ext>
            </a:extLst>
          </p:cNvPr>
          <p:cNvSpPr>
            <a:spLocks noGrp="1"/>
          </p:cNvSpPr>
          <p:nvPr>
            <p:ph type="title"/>
          </p:nvPr>
        </p:nvSpPr>
        <p:spPr>
          <a:xfrm>
            <a:off x="521208" y="978408"/>
            <a:ext cx="5020056" cy="4288536"/>
          </a:xfrm>
        </p:spPr>
        <p:txBody>
          <a:bodyPr anchor="t">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15FE5516-03B6-C488-EB4A-68AE681EDFB8}"/>
              </a:ext>
            </a:extLst>
          </p:cNvPr>
          <p:cNvSpPr>
            <a:spLocks noGrp="1"/>
          </p:cNvSpPr>
          <p:nvPr>
            <p:ph type="body" idx="1"/>
          </p:nvPr>
        </p:nvSpPr>
        <p:spPr>
          <a:xfrm>
            <a:off x="521208" y="5266944"/>
            <a:ext cx="5020056" cy="1088136"/>
          </a:xfrm>
        </p:spPr>
        <p:txBody>
          <a:bodyPr anchor="b">
            <a:normAutofit/>
          </a:bodyPr>
          <a:lstStyle>
            <a:lvl1pPr marL="0" indent="0">
              <a:buNone/>
              <a:defRPr sz="2200" i="1">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0ECB4D7-49A7-D050-70B9-11A1E2D445D8}"/>
              </a:ext>
            </a:extLst>
          </p:cNvPr>
          <p:cNvSpPr>
            <a:spLocks noGrp="1"/>
          </p:cNvSpPr>
          <p:nvPr>
            <p:ph type="dt" sz="half" idx="10"/>
          </p:nvPr>
        </p:nvSpPr>
        <p:spPr/>
        <p:txBody>
          <a:bodyPr/>
          <a:lstStyle/>
          <a:p>
            <a:fld id="{E80C50CD-E178-4744-9B35-B2F624D6C5E9}" type="datetimeFigureOut">
              <a:rPr lang="en-US" smtClean="0"/>
              <a:t>7/23/25</a:t>
            </a:fld>
            <a:endParaRPr lang="en-US"/>
          </a:p>
        </p:txBody>
      </p:sp>
      <p:sp>
        <p:nvSpPr>
          <p:cNvPr id="5" name="Footer Placeholder 4">
            <a:extLst>
              <a:ext uri="{FF2B5EF4-FFF2-40B4-BE49-F238E27FC236}">
                <a16:creationId xmlns:a16="http://schemas.microsoft.com/office/drawing/2014/main" id="{8A9A913F-AD00-C1EE-B01A-8590671C01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4FC386-B2AF-6FAD-D053-E22D48CD7285}"/>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7" name="Rectangle 6">
            <a:extLst>
              <a:ext uri="{FF2B5EF4-FFF2-40B4-BE49-F238E27FC236}">
                <a16:creationId xmlns:a16="http://schemas.microsoft.com/office/drawing/2014/main" id="{4E1E1B67-3BFF-F04B-52F4-7E724FB3B24D}"/>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9203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E3B21-CF4D-1B01-0F4E-D32C1B218B63}"/>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FB39FF2-6858-B514-B695-58442557D0C1}"/>
              </a:ext>
            </a:extLst>
          </p:cNvPr>
          <p:cNvSpPr>
            <a:spLocks noGrp="1"/>
          </p:cNvSpPr>
          <p:nvPr>
            <p:ph sz="half" idx="1"/>
          </p:nvPr>
        </p:nvSpPr>
        <p:spPr>
          <a:xfrm>
            <a:off x="521208"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A30130-974D-B91D-5B93-EC52AABDB5B0}"/>
              </a:ext>
            </a:extLst>
          </p:cNvPr>
          <p:cNvSpPr>
            <a:spLocks noGrp="1"/>
          </p:cNvSpPr>
          <p:nvPr>
            <p:ph sz="half" idx="2"/>
          </p:nvPr>
        </p:nvSpPr>
        <p:spPr>
          <a:xfrm>
            <a:off x="6519672"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5BED99-6FD7-9C6B-1152-A6E42715BB79}"/>
              </a:ext>
            </a:extLst>
          </p:cNvPr>
          <p:cNvSpPr>
            <a:spLocks noGrp="1"/>
          </p:cNvSpPr>
          <p:nvPr>
            <p:ph type="dt" sz="half" idx="10"/>
          </p:nvPr>
        </p:nvSpPr>
        <p:spPr/>
        <p:txBody>
          <a:bodyPr/>
          <a:lstStyle/>
          <a:p>
            <a:fld id="{E80C50CD-E178-4744-9B35-B2F624D6C5E9}" type="datetimeFigureOut">
              <a:rPr lang="en-US" smtClean="0"/>
              <a:t>7/23/25</a:t>
            </a:fld>
            <a:endParaRPr lang="en-US"/>
          </a:p>
        </p:txBody>
      </p:sp>
      <p:sp>
        <p:nvSpPr>
          <p:cNvPr id="6" name="Footer Placeholder 5">
            <a:extLst>
              <a:ext uri="{FF2B5EF4-FFF2-40B4-BE49-F238E27FC236}">
                <a16:creationId xmlns:a16="http://schemas.microsoft.com/office/drawing/2014/main" id="{BA253AAC-5967-2565-A715-82D3505ABF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B51313-69FB-E016-3CC1-62CA476ED214}"/>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23837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3DF9D-B849-CE37-97E4-AD37F880677F}"/>
              </a:ext>
            </a:extLst>
          </p:cNvPr>
          <p:cNvSpPr>
            <a:spLocks noGrp="1"/>
          </p:cNvSpPr>
          <p:nvPr>
            <p:ph type="title"/>
          </p:nvPr>
        </p:nvSpPr>
        <p:spPr>
          <a:xfrm>
            <a:off x="521208" y="978408"/>
            <a:ext cx="11164824" cy="12161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D4C626-4008-960A-E601-6AA9F4BB8D8B}"/>
              </a:ext>
            </a:extLst>
          </p:cNvPr>
          <p:cNvSpPr>
            <a:spLocks noGrp="1"/>
          </p:cNvSpPr>
          <p:nvPr>
            <p:ph type="body" idx="1"/>
          </p:nvPr>
        </p:nvSpPr>
        <p:spPr>
          <a:xfrm>
            <a:off x="521208"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806E8D6C-AC07-ED6B-2EA8-9C40A5AEA748}"/>
              </a:ext>
            </a:extLst>
          </p:cNvPr>
          <p:cNvSpPr>
            <a:spLocks noGrp="1"/>
          </p:cNvSpPr>
          <p:nvPr>
            <p:ph sz="half" idx="2"/>
          </p:nvPr>
        </p:nvSpPr>
        <p:spPr>
          <a:xfrm>
            <a:off x="521208"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C52617E-C6D9-246B-E7B7-8159DF17C0A3}"/>
              </a:ext>
            </a:extLst>
          </p:cNvPr>
          <p:cNvSpPr>
            <a:spLocks noGrp="1"/>
          </p:cNvSpPr>
          <p:nvPr>
            <p:ph type="body" sz="quarter" idx="3"/>
          </p:nvPr>
        </p:nvSpPr>
        <p:spPr>
          <a:xfrm>
            <a:off x="6519672"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DBC2094-7EBC-02C5-5AB5-233E63080A9C}"/>
              </a:ext>
            </a:extLst>
          </p:cNvPr>
          <p:cNvSpPr>
            <a:spLocks noGrp="1"/>
          </p:cNvSpPr>
          <p:nvPr>
            <p:ph sz="quarter" idx="4"/>
          </p:nvPr>
        </p:nvSpPr>
        <p:spPr>
          <a:xfrm>
            <a:off x="6519672"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3010BD2-59B4-FD2E-3C5E-C83AE6003985}"/>
              </a:ext>
            </a:extLst>
          </p:cNvPr>
          <p:cNvSpPr>
            <a:spLocks noGrp="1"/>
          </p:cNvSpPr>
          <p:nvPr>
            <p:ph type="dt" sz="half" idx="10"/>
          </p:nvPr>
        </p:nvSpPr>
        <p:spPr/>
        <p:txBody>
          <a:bodyPr/>
          <a:lstStyle/>
          <a:p>
            <a:fld id="{E80C50CD-E178-4744-9B35-B2F624D6C5E9}" type="datetimeFigureOut">
              <a:rPr lang="en-US" smtClean="0"/>
              <a:t>7/23/25</a:t>
            </a:fld>
            <a:endParaRPr lang="en-US"/>
          </a:p>
        </p:txBody>
      </p:sp>
      <p:sp>
        <p:nvSpPr>
          <p:cNvPr id="8" name="Footer Placeholder 7">
            <a:extLst>
              <a:ext uri="{FF2B5EF4-FFF2-40B4-BE49-F238E27FC236}">
                <a16:creationId xmlns:a16="http://schemas.microsoft.com/office/drawing/2014/main" id="{E72B35C4-A654-7759-BDA0-94D9D1A216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55F4347-2EC0-CA6E-2637-8048456D7ECB}"/>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338331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716D-52F2-C7FB-83B1-2DA1AD375EAE}"/>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6F4A371-AC27-6A28-32E6-74A28371BF55}"/>
              </a:ext>
            </a:extLst>
          </p:cNvPr>
          <p:cNvSpPr>
            <a:spLocks noGrp="1"/>
          </p:cNvSpPr>
          <p:nvPr>
            <p:ph type="dt" sz="half" idx="10"/>
          </p:nvPr>
        </p:nvSpPr>
        <p:spPr/>
        <p:txBody>
          <a:bodyPr/>
          <a:lstStyle/>
          <a:p>
            <a:fld id="{E80C50CD-E178-4744-9B35-B2F624D6C5E9}" type="datetimeFigureOut">
              <a:rPr lang="en-US" smtClean="0"/>
              <a:t>7/23/25</a:t>
            </a:fld>
            <a:endParaRPr lang="en-US"/>
          </a:p>
        </p:txBody>
      </p:sp>
      <p:sp>
        <p:nvSpPr>
          <p:cNvPr id="4" name="Footer Placeholder 3">
            <a:extLst>
              <a:ext uri="{FF2B5EF4-FFF2-40B4-BE49-F238E27FC236}">
                <a16:creationId xmlns:a16="http://schemas.microsoft.com/office/drawing/2014/main" id="{D155941A-A24E-885D-E894-0326F4C400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D5E5B4-971F-FF6A-1B07-A5C85370552D}"/>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315919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9F431F-E6DC-4137-3092-A30A0A3628EC}"/>
              </a:ext>
            </a:extLst>
          </p:cNvPr>
          <p:cNvSpPr>
            <a:spLocks noGrp="1"/>
          </p:cNvSpPr>
          <p:nvPr>
            <p:ph type="dt" sz="half" idx="10"/>
          </p:nvPr>
        </p:nvSpPr>
        <p:spPr/>
        <p:txBody>
          <a:bodyPr/>
          <a:lstStyle/>
          <a:p>
            <a:fld id="{E80C50CD-E178-4744-9B35-B2F624D6C5E9}" type="datetimeFigureOut">
              <a:rPr lang="en-US" smtClean="0"/>
              <a:t>7/23/25</a:t>
            </a:fld>
            <a:endParaRPr lang="en-US"/>
          </a:p>
        </p:txBody>
      </p:sp>
      <p:sp>
        <p:nvSpPr>
          <p:cNvPr id="3" name="Footer Placeholder 2">
            <a:extLst>
              <a:ext uri="{FF2B5EF4-FFF2-40B4-BE49-F238E27FC236}">
                <a16:creationId xmlns:a16="http://schemas.microsoft.com/office/drawing/2014/main" id="{06AC814B-67B4-C70F-FA51-6205D5E2CB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EAA9C9-D895-DD20-1089-EA75EA428951}"/>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999504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0562-884C-9053-70C1-3B72A0B45EA6}"/>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0318F509-68F0-39D5-1A8B-CE246715AE46}"/>
              </a:ext>
            </a:extLst>
          </p:cNvPr>
          <p:cNvSpPr>
            <a:spLocks noGrp="1"/>
          </p:cNvSpPr>
          <p:nvPr>
            <p:ph idx="1"/>
          </p:nvPr>
        </p:nvSpPr>
        <p:spPr>
          <a:xfrm>
            <a:off x="6519672" y="987424"/>
            <a:ext cx="5166360" cy="535838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158E37C-27CE-3A84-FC74-BDCCD8A9A3EC}"/>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A95F79-E23E-11D2-40BF-66ED340195DB}"/>
              </a:ext>
            </a:extLst>
          </p:cNvPr>
          <p:cNvSpPr>
            <a:spLocks noGrp="1"/>
          </p:cNvSpPr>
          <p:nvPr>
            <p:ph type="dt" sz="half" idx="10"/>
          </p:nvPr>
        </p:nvSpPr>
        <p:spPr/>
        <p:txBody>
          <a:bodyPr/>
          <a:lstStyle/>
          <a:p>
            <a:fld id="{E80C50CD-E178-4744-9B35-B2F624D6C5E9}" type="datetimeFigureOut">
              <a:rPr lang="en-US" smtClean="0"/>
              <a:t>7/23/25</a:t>
            </a:fld>
            <a:endParaRPr lang="en-US"/>
          </a:p>
        </p:txBody>
      </p:sp>
      <p:sp>
        <p:nvSpPr>
          <p:cNvPr id="6" name="Footer Placeholder 5">
            <a:extLst>
              <a:ext uri="{FF2B5EF4-FFF2-40B4-BE49-F238E27FC236}">
                <a16:creationId xmlns:a16="http://schemas.microsoft.com/office/drawing/2014/main" id="{4457F7FC-06F3-3D89-5D1A-4EC4B1D735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54ACD5-6E0B-5713-DC9A-41E9D62AB12D}"/>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068507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B2D45-7CDB-D38C-2AAE-273F797674E1}"/>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CCBF0855-1744-56E4-B115-3A3C5EA7834B}"/>
              </a:ext>
            </a:extLst>
          </p:cNvPr>
          <p:cNvSpPr>
            <a:spLocks noGrp="1"/>
          </p:cNvSpPr>
          <p:nvPr>
            <p:ph type="pic" idx="1"/>
          </p:nvPr>
        </p:nvSpPr>
        <p:spPr>
          <a:xfrm>
            <a:off x="6519672" y="987424"/>
            <a:ext cx="5166360" cy="53583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5E8A1D-28AE-4A19-BD96-401D4822A53D}"/>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327DDB-CE95-4C89-DFC5-7DDBFC24E89C}"/>
              </a:ext>
            </a:extLst>
          </p:cNvPr>
          <p:cNvSpPr>
            <a:spLocks noGrp="1"/>
          </p:cNvSpPr>
          <p:nvPr>
            <p:ph type="dt" sz="half" idx="10"/>
          </p:nvPr>
        </p:nvSpPr>
        <p:spPr/>
        <p:txBody>
          <a:bodyPr/>
          <a:lstStyle/>
          <a:p>
            <a:fld id="{E80C50CD-E178-4744-9B35-B2F624D6C5E9}" type="datetimeFigureOut">
              <a:rPr lang="en-US" smtClean="0"/>
              <a:t>7/23/25</a:t>
            </a:fld>
            <a:endParaRPr lang="en-US"/>
          </a:p>
        </p:txBody>
      </p:sp>
      <p:sp>
        <p:nvSpPr>
          <p:cNvPr id="6" name="Footer Placeholder 5">
            <a:extLst>
              <a:ext uri="{FF2B5EF4-FFF2-40B4-BE49-F238E27FC236}">
                <a16:creationId xmlns:a16="http://schemas.microsoft.com/office/drawing/2014/main" id="{0522C835-F3B5-943C-FFC4-D5BA9666AF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709891-6E3C-ADED-01DD-15FCED37AF4A}"/>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040269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1A28D7-6581-4956-AAE3-9104804DF55B}"/>
              </a:ext>
            </a:extLst>
          </p:cNvPr>
          <p:cNvSpPr>
            <a:spLocks noGrp="1"/>
          </p:cNvSpPr>
          <p:nvPr>
            <p:ph type="title"/>
          </p:nvPr>
        </p:nvSpPr>
        <p:spPr>
          <a:xfrm>
            <a:off x="521208" y="978408"/>
            <a:ext cx="11155680" cy="146304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F3CFCCA4-57A4-08A1-FC45-D2BBA66FABFA}"/>
              </a:ext>
            </a:extLst>
          </p:cNvPr>
          <p:cNvSpPr>
            <a:spLocks noGrp="1"/>
          </p:cNvSpPr>
          <p:nvPr>
            <p:ph type="body" idx="1"/>
          </p:nvPr>
        </p:nvSpPr>
        <p:spPr>
          <a:xfrm>
            <a:off x="521208" y="2578608"/>
            <a:ext cx="11155680" cy="37673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0FAA0F4-2442-8D45-3C3D-1B8F55C8683A}"/>
              </a:ext>
            </a:extLst>
          </p:cNvPr>
          <p:cNvSpPr>
            <a:spLocks noGrp="1"/>
          </p:cNvSpPr>
          <p:nvPr>
            <p:ph type="dt" sz="half" idx="2"/>
          </p:nvPr>
        </p:nvSpPr>
        <p:spPr>
          <a:xfrm>
            <a:off x="521208" y="6419088"/>
            <a:ext cx="2743200" cy="365125"/>
          </a:xfrm>
          <a:prstGeom prst="rect">
            <a:avLst/>
          </a:prstGeom>
        </p:spPr>
        <p:txBody>
          <a:bodyPr vert="horz" lIns="91440" tIns="45720" rIns="91440" bIns="45720" rtlCol="0" anchor="ctr"/>
          <a:lstStyle>
            <a:lvl1pPr algn="l">
              <a:defRPr sz="900">
                <a:solidFill>
                  <a:schemeClr val="tx1"/>
                </a:solidFill>
              </a:defRPr>
            </a:lvl1pPr>
          </a:lstStyle>
          <a:p>
            <a:fld id="{E80C50CD-E178-4744-9B35-B2F624D6C5E9}" type="datetimeFigureOut">
              <a:rPr lang="en-US" smtClean="0"/>
              <a:pPr/>
              <a:t>7/23/25</a:t>
            </a:fld>
            <a:endParaRPr lang="en-US"/>
          </a:p>
        </p:txBody>
      </p:sp>
      <p:sp>
        <p:nvSpPr>
          <p:cNvPr id="5" name="Footer Placeholder 4">
            <a:extLst>
              <a:ext uri="{FF2B5EF4-FFF2-40B4-BE49-F238E27FC236}">
                <a16:creationId xmlns:a16="http://schemas.microsoft.com/office/drawing/2014/main" id="{9E03785E-FB42-1D54-92AC-D0A61A8FABD4}"/>
              </a:ext>
            </a:extLst>
          </p:cNvPr>
          <p:cNvSpPr>
            <a:spLocks noGrp="1"/>
          </p:cNvSpPr>
          <p:nvPr>
            <p:ph type="ftr" sz="quarter" idx="3"/>
          </p:nvPr>
        </p:nvSpPr>
        <p:spPr>
          <a:xfrm>
            <a:off x="521208" y="100584"/>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9CF34-1274-DB45-4809-90E5D244A9AE}"/>
              </a:ext>
            </a:extLst>
          </p:cNvPr>
          <p:cNvSpPr>
            <a:spLocks noGrp="1"/>
          </p:cNvSpPr>
          <p:nvPr>
            <p:ph type="sldNum" sz="quarter" idx="4"/>
          </p:nvPr>
        </p:nvSpPr>
        <p:spPr>
          <a:xfrm>
            <a:off x="11457432" y="6419088"/>
            <a:ext cx="640080" cy="365125"/>
          </a:xfrm>
          <a:prstGeom prst="rect">
            <a:avLst/>
          </a:prstGeom>
        </p:spPr>
        <p:txBody>
          <a:bodyPr vert="horz" lIns="91440" tIns="45720" rIns="91440" bIns="45720" rtlCol="0" anchor="ctr"/>
          <a:lstStyle>
            <a:lvl1pPr algn="r">
              <a:defRPr sz="900">
                <a:solidFill>
                  <a:schemeClr val="tx1"/>
                </a:solidFill>
              </a:defRPr>
            </a:lvl1pPr>
          </a:lstStyle>
          <a:p>
            <a:fld id="{148CC95F-0247-41B6-91CF-DC97C76A7088}" type="slidenum">
              <a:rPr lang="en-US" smtClean="0"/>
              <a:pPr/>
              <a:t>‹#›</a:t>
            </a:fld>
            <a:endParaRPr lang="en-US"/>
          </a:p>
        </p:txBody>
      </p:sp>
      <p:sp>
        <p:nvSpPr>
          <p:cNvPr id="7" name="Freeform: Shape 6">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40742971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github.com/The-Poretsky-Lab-Hub/Practice_Repo/tree/main"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mailto:your_email@example.com"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 Id="rId6" Type="http://schemas.microsoft.com/office/2007/relationships/hdphoto" Target="../media/hdphoto3.wdp"/><Relationship Id="rId5" Type="http://schemas.openxmlformats.org/officeDocument/2006/relationships/image" Target="../media/image6.png"/><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pic>
        <p:nvPicPr>
          <p:cNvPr id="4" name="Picture 3">
            <a:extLst>
              <a:ext uri="{FF2B5EF4-FFF2-40B4-BE49-F238E27FC236}">
                <a16:creationId xmlns:a16="http://schemas.microsoft.com/office/drawing/2014/main" id="{F29DCDDD-6D74-A1AB-A7C4-11462EFCA537}"/>
              </a:ext>
            </a:extLst>
          </p:cNvPr>
          <p:cNvPicPr>
            <a:picLocks noChangeAspect="1"/>
          </p:cNvPicPr>
          <p:nvPr/>
        </p:nvPicPr>
        <p:blipFill>
          <a:blip r:embed="rId2"/>
          <a:srcRect t="764" b="5487"/>
          <a:stretch>
            <a:fillRect/>
          </a:stretch>
        </p:blipFill>
        <p:spPr>
          <a:xfrm>
            <a:off x="20" y="10"/>
            <a:ext cx="12191997" cy="6858000"/>
          </a:xfrm>
          <a:prstGeom prst="rect">
            <a:avLst/>
          </a:prstGeom>
        </p:spPr>
      </p:pic>
      <p:sp>
        <p:nvSpPr>
          <p:cNvPr id="11" name="Rectangle 10">
            <a:extLst>
              <a:ext uri="{FF2B5EF4-FFF2-40B4-BE49-F238E27FC236}">
                <a16:creationId xmlns:a16="http://schemas.microsoft.com/office/drawing/2014/main" id="{912025B4-7337-735E-4DC9-E634D20119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3183" y="173181"/>
            <a:ext cx="6858002" cy="6511640"/>
          </a:xfrm>
          <a:prstGeom prst="rect">
            <a:avLst/>
          </a:prstGeom>
          <a:gradFill>
            <a:gsLst>
              <a:gs pos="0">
                <a:schemeClr val="bg1">
                  <a:alpha val="0"/>
                </a:schemeClr>
              </a:gs>
              <a:gs pos="46000">
                <a:schemeClr val="bg1">
                  <a:alpha val="20000"/>
                </a:schemeClr>
              </a:gs>
              <a:gs pos="26000">
                <a:schemeClr val="bg1">
                  <a:alpha val="7000"/>
                </a:schemeClr>
              </a:gs>
              <a:gs pos="100000">
                <a:schemeClr val="bg1">
                  <a:alpha val="3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DAF90081-EC88-0B41-B13C-FFDDD20A503C}"/>
              </a:ext>
            </a:extLst>
          </p:cNvPr>
          <p:cNvSpPr>
            <a:spLocks noGrp="1"/>
          </p:cNvSpPr>
          <p:nvPr>
            <p:ph type="ctrTitle"/>
          </p:nvPr>
        </p:nvSpPr>
        <p:spPr>
          <a:xfrm>
            <a:off x="-618725" y="817889"/>
            <a:ext cx="6968887" cy="3969960"/>
          </a:xfrm>
        </p:spPr>
        <p:txBody>
          <a:bodyPr anchor="t">
            <a:normAutofit/>
          </a:bodyPr>
          <a:lstStyle/>
          <a:p>
            <a:pPr algn="ctr">
              <a:lnSpc>
                <a:spcPct val="90000"/>
              </a:lnSpc>
            </a:pPr>
            <a:r>
              <a:rPr lang="en-US" sz="5600" dirty="0"/>
              <a:t>Introduction to Git/GitHub</a:t>
            </a:r>
            <a:br>
              <a:rPr lang="en-US" sz="5600" dirty="0"/>
            </a:br>
            <a:br>
              <a:rPr lang="en-US" sz="5600" dirty="0"/>
            </a:br>
            <a:r>
              <a:rPr lang="en-US" sz="5600" dirty="0"/>
              <a:t>Mini-Workshop</a:t>
            </a:r>
            <a:br>
              <a:rPr lang="en-US" sz="5600" dirty="0"/>
            </a:br>
            <a:endParaRPr lang="en-US" sz="5600" dirty="0"/>
          </a:p>
        </p:txBody>
      </p:sp>
      <p:sp>
        <p:nvSpPr>
          <p:cNvPr id="3" name="Subtitle 2">
            <a:extLst>
              <a:ext uri="{FF2B5EF4-FFF2-40B4-BE49-F238E27FC236}">
                <a16:creationId xmlns:a16="http://schemas.microsoft.com/office/drawing/2014/main" id="{D605CB58-A7C7-9F44-8AB1-2A9E25D1E97B}"/>
              </a:ext>
            </a:extLst>
          </p:cNvPr>
          <p:cNvSpPr>
            <a:spLocks noGrp="1"/>
          </p:cNvSpPr>
          <p:nvPr>
            <p:ph type="subTitle" idx="1"/>
          </p:nvPr>
        </p:nvSpPr>
        <p:spPr>
          <a:xfrm>
            <a:off x="0" y="5700554"/>
            <a:ext cx="4381634" cy="1157436"/>
          </a:xfrm>
        </p:spPr>
        <p:txBody>
          <a:bodyPr anchor="b">
            <a:normAutofit/>
          </a:bodyPr>
          <a:lstStyle/>
          <a:p>
            <a:r>
              <a:rPr lang="en-US" sz="2400" dirty="0"/>
              <a:t>The Poretsky Lab</a:t>
            </a:r>
          </a:p>
          <a:p>
            <a:r>
              <a:rPr lang="en-US" sz="2400" dirty="0"/>
              <a:t>24 July 2025</a:t>
            </a:r>
          </a:p>
        </p:txBody>
      </p:sp>
      <p:sp>
        <p:nvSpPr>
          <p:cNvPr id="13" name="Rectangle 12">
            <a:extLst>
              <a:ext uri="{FF2B5EF4-FFF2-40B4-BE49-F238E27FC236}">
                <a16:creationId xmlns:a16="http://schemas.microsoft.com/office/drawing/2014/main" id="{150CDACD-D191-E642-F686-FCB54B7E5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4695702"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pic>
        <p:nvPicPr>
          <p:cNvPr id="1026" name="Picture 2" descr="GitHub Logo Repository PNG">
            <a:extLst>
              <a:ext uri="{FF2B5EF4-FFF2-40B4-BE49-F238E27FC236}">
                <a16:creationId xmlns:a16="http://schemas.microsoft.com/office/drawing/2014/main" id="{95A85B87-3285-4F41-9A03-4E54ADBEEE23}"/>
              </a:ext>
            </a:extLst>
          </p:cNvPr>
          <p:cNvPicPr>
            <a:picLocks noChangeAspect="1" noChangeArrowheads="1"/>
          </p:cNvPicPr>
          <p:nvPr/>
        </p:nvPicPr>
        <p:blipFill>
          <a:blip r:embed="rId3">
            <a:lum bright="70000" contrast="-70000"/>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8563048" y="4143736"/>
            <a:ext cx="3836043" cy="2786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668786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9A721-4457-F34A-97E8-8D768764280D}"/>
              </a:ext>
            </a:extLst>
          </p:cNvPr>
          <p:cNvSpPr>
            <a:spLocks noGrp="1"/>
          </p:cNvSpPr>
          <p:nvPr>
            <p:ph type="title"/>
          </p:nvPr>
        </p:nvSpPr>
        <p:spPr/>
        <p:txBody>
          <a:bodyPr/>
          <a:lstStyle/>
          <a:p>
            <a:pPr algn="ctr"/>
            <a:r>
              <a:rPr lang="en-US" dirty="0"/>
              <a:t>Pop Quiz: Prompt</a:t>
            </a:r>
          </a:p>
        </p:txBody>
      </p:sp>
      <p:sp>
        <p:nvSpPr>
          <p:cNvPr id="3" name="Content Placeholder 2">
            <a:extLst>
              <a:ext uri="{FF2B5EF4-FFF2-40B4-BE49-F238E27FC236}">
                <a16:creationId xmlns:a16="http://schemas.microsoft.com/office/drawing/2014/main" id="{FAA11462-76C9-7A46-8147-46DA9C22654D}"/>
              </a:ext>
            </a:extLst>
          </p:cNvPr>
          <p:cNvSpPr>
            <a:spLocks noGrp="1"/>
          </p:cNvSpPr>
          <p:nvPr>
            <p:ph idx="1"/>
          </p:nvPr>
        </p:nvSpPr>
        <p:spPr/>
        <p:txBody>
          <a:bodyPr>
            <a:normAutofit/>
          </a:bodyPr>
          <a:lstStyle/>
          <a:p>
            <a:pPr marL="0" indent="0" algn="just">
              <a:buNone/>
            </a:pPr>
            <a:r>
              <a:rPr lang="en-US" sz="2000" dirty="0"/>
              <a:t>Members of the Poretsky Lab are interested in using high-throughput sequencing to characterize the skin microbiome of </a:t>
            </a:r>
            <a:r>
              <a:rPr lang="en-US" sz="2000" i="1" dirty="0" err="1"/>
              <a:t>Necturus</a:t>
            </a:r>
            <a:r>
              <a:rPr lang="en-US" sz="2000" i="1" dirty="0"/>
              <a:t> </a:t>
            </a:r>
            <a:r>
              <a:rPr lang="en-US" sz="2000" i="1" dirty="0" err="1"/>
              <a:t>maculosus</a:t>
            </a:r>
            <a:r>
              <a:rPr lang="en-US" sz="2000" i="1" dirty="0"/>
              <a:t> (</a:t>
            </a:r>
            <a:r>
              <a:rPr lang="en-US" sz="2000" dirty="0"/>
              <a:t>mudpuppies) collected from the Sangamon River and Lake Michigan. With multiple collaborators expected to contribute to the massive data analysis efforts, the project lead (Dolores) suggested maintaining a GitHub repository to host, share, and manage everyone’s efforts. With everything already stored on GitHub, Dolores also notes that preparing the work to become available for publication will be much easier when the time comes. </a:t>
            </a:r>
          </a:p>
        </p:txBody>
      </p:sp>
    </p:spTree>
    <p:extLst>
      <p:ext uri="{BB962C8B-B14F-4D97-AF65-F5344CB8AC3E}">
        <p14:creationId xmlns:p14="http://schemas.microsoft.com/office/powerpoint/2010/main" val="2778008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476F6-4A52-F141-BDCD-1B6C64949C8C}"/>
              </a:ext>
            </a:extLst>
          </p:cNvPr>
          <p:cNvSpPr>
            <a:spLocks noGrp="1"/>
          </p:cNvSpPr>
          <p:nvPr>
            <p:ph type="title"/>
          </p:nvPr>
        </p:nvSpPr>
        <p:spPr/>
        <p:txBody>
          <a:bodyPr/>
          <a:lstStyle/>
          <a:p>
            <a:pPr algn="ctr"/>
            <a:r>
              <a:rPr lang="en-US" dirty="0"/>
              <a:t>Pop Quiz: Question 1</a:t>
            </a:r>
          </a:p>
        </p:txBody>
      </p:sp>
      <p:sp>
        <p:nvSpPr>
          <p:cNvPr id="3" name="Content Placeholder 2">
            <a:extLst>
              <a:ext uri="{FF2B5EF4-FFF2-40B4-BE49-F238E27FC236}">
                <a16:creationId xmlns:a16="http://schemas.microsoft.com/office/drawing/2014/main" id="{7255F10F-0B56-6746-815B-8D6498771072}"/>
              </a:ext>
            </a:extLst>
          </p:cNvPr>
          <p:cNvSpPr>
            <a:spLocks noGrp="1"/>
          </p:cNvSpPr>
          <p:nvPr>
            <p:ph idx="1"/>
          </p:nvPr>
        </p:nvSpPr>
        <p:spPr/>
        <p:txBody>
          <a:bodyPr>
            <a:normAutofit/>
          </a:bodyPr>
          <a:lstStyle/>
          <a:p>
            <a:pPr marL="0" indent="0">
              <a:buNone/>
            </a:pPr>
            <a:r>
              <a:rPr lang="en-US" sz="2000" dirty="0"/>
              <a:t>As the project lead, Dolores would like to create a repository on the Poretsky Lab GitHub Page titled “Muddpuppy_Microbiome_Project”. </a:t>
            </a:r>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Dolores should use: </a:t>
            </a:r>
          </a:p>
          <a:p>
            <a:pPr marL="457200" indent="-457200">
              <a:buAutoNum type="alphaLcParenR"/>
            </a:pPr>
            <a:r>
              <a:rPr lang="en-US" sz="2000" dirty="0"/>
              <a:t>Git </a:t>
            </a:r>
          </a:p>
          <a:p>
            <a:pPr marL="457200" indent="-457200">
              <a:buAutoNum type="alphaLcParenR"/>
            </a:pPr>
            <a:r>
              <a:rPr lang="en-US" sz="2000" dirty="0"/>
              <a:t>GitHub</a:t>
            </a:r>
          </a:p>
        </p:txBody>
      </p:sp>
    </p:spTree>
    <p:extLst>
      <p:ext uri="{BB962C8B-B14F-4D97-AF65-F5344CB8AC3E}">
        <p14:creationId xmlns:p14="http://schemas.microsoft.com/office/powerpoint/2010/main" val="1469515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476F6-4A52-F141-BDCD-1B6C64949C8C}"/>
              </a:ext>
            </a:extLst>
          </p:cNvPr>
          <p:cNvSpPr>
            <a:spLocks noGrp="1"/>
          </p:cNvSpPr>
          <p:nvPr>
            <p:ph type="title"/>
          </p:nvPr>
        </p:nvSpPr>
        <p:spPr/>
        <p:txBody>
          <a:bodyPr/>
          <a:lstStyle/>
          <a:p>
            <a:pPr algn="ctr"/>
            <a:r>
              <a:rPr lang="en-US" dirty="0"/>
              <a:t>Pop Quiz: Question 1</a:t>
            </a:r>
          </a:p>
        </p:txBody>
      </p:sp>
      <p:sp>
        <p:nvSpPr>
          <p:cNvPr id="3" name="Content Placeholder 2">
            <a:extLst>
              <a:ext uri="{FF2B5EF4-FFF2-40B4-BE49-F238E27FC236}">
                <a16:creationId xmlns:a16="http://schemas.microsoft.com/office/drawing/2014/main" id="{7255F10F-0B56-6746-815B-8D6498771072}"/>
              </a:ext>
            </a:extLst>
          </p:cNvPr>
          <p:cNvSpPr>
            <a:spLocks noGrp="1"/>
          </p:cNvSpPr>
          <p:nvPr>
            <p:ph idx="1"/>
          </p:nvPr>
        </p:nvSpPr>
        <p:spPr/>
        <p:txBody>
          <a:bodyPr>
            <a:normAutofit/>
          </a:bodyPr>
          <a:lstStyle/>
          <a:p>
            <a:pPr marL="0" indent="0">
              <a:buNone/>
            </a:pPr>
            <a:r>
              <a:rPr lang="en-US" sz="2000" dirty="0"/>
              <a:t>As the project lead, Dolores would like to create a repository on the Poretsky Lab GitHub Page titled “Muddpuppy_Microbiome_Project”. </a:t>
            </a:r>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Dolores should use: </a:t>
            </a:r>
          </a:p>
          <a:p>
            <a:pPr marL="457200" indent="-457200">
              <a:buAutoNum type="alphaLcParenR"/>
            </a:pPr>
            <a:r>
              <a:rPr lang="en-US" sz="2000" dirty="0"/>
              <a:t>Git </a:t>
            </a:r>
          </a:p>
          <a:p>
            <a:pPr marL="457200" indent="-457200">
              <a:buAutoNum type="alphaLcParenR"/>
            </a:pPr>
            <a:r>
              <a:rPr lang="en-US" sz="2000" dirty="0"/>
              <a:t>GitHub</a:t>
            </a:r>
          </a:p>
        </p:txBody>
      </p:sp>
      <p:pic>
        <p:nvPicPr>
          <p:cNvPr id="5" name="Graphic 4" descr="Checkbox Checked with solid fill">
            <a:extLst>
              <a:ext uri="{FF2B5EF4-FFF2-40B4-BE49-F238E27FC236}">
                <a16:creationId xmlns:a16="http://schemas.microsoft.com/office/drawing/2014/main" id="{3719DBA0-8917-504C-A6FF-4D19D3B5910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914525" y="5553361"/>
            <a:ext cx="652461" cy="652461"/>
          </a:xfrm>
          <a:prstGeom prst="rect">
            <a:avLst/>
          </a:prstGeom>
        </p:spPr>
      </p:pic>
    </p:spTree>
    <p:extLst>
      <p:ext uri="{BB962C8B-B14F-4D97-AF65-F5344CB8AC3E}">
        <p14:creationId xmlns:p14="http://schemas.microsoft.com/office/powerpoint/2010/main" val="3876841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476F6-4A52-F141-BDCD-1B6C64949C8C}"/>
              </a:ext>
            </a:extLst>
          </p:cNvPr>
          <p:cNvSpPr>
            <a:spLocks noGrp="1"/>
          </p:cNvSpPr>
          <p:nvPr>
            <p:ph type="title"/>
          </p:nvPr>
        </p:nvSpPr>
        <p:spPr/>
        <p:txBody>
          <a:bodyPr/>
          <a:lstStyle/>
          <a:p>
            <a:pPr algn="ctr"/>
            <a:r>
              <a:rPr lang="en-US" dirty="0"/>
              <a:t>Pop Quiz: Question 2</a:t>
            </a:r>
          </a:p>
        </p:txBody>
      </p:sp>
      <p:sp>
        <p:nvSpPr>
          <p:cNvPr id="3" name="Content Placeholder 2">
            <a:extLst>
              <a:ext uri="{FF2B5EF4-FFF2-40B4-BE49-F238E27FC236}">
                <a16:creationId xmlns:a16="http://schemas.microsoft.com/office/drawing/2014/main" id="{7255F10F-0B56-6746-815B-8D6498771072}"/>
              </a:ext>
            </a:extLst>
          </p:cNvPr>
          <p:cNvSpPr>
            <a:spLocks noGrp="1"/>
          </p:cNvSpPr>
          <p:nvPr>
            <p:ph idx="1"/>
          </p:nvPr>
        </p:nvSpPr>
        <p:spPr/>
        <p:txBody>
          <a:bodyPr>
            <a:normAutofit lnSpcReduction="10000"/>
          </a:bodyPr>
          <a:lstStyle/>
          <a:p>
            <a:pPr marL="0" indent="0">
              <a:buNone/>
            </a:pPr>
            <a:r>
              <a:rPr lang="en-US" sz="2000" dirty="0"/>
              <a:t>Dolores adds Michael, Christopher, and Erik as collaborators to the repository, each with their own data analysis project. While everyone has permissions to push to the main branch, they choose to work on a secondary branch until the project scripts have been reviewed and finalized. </a:t>
            </a:r>
          </a:p>
          <a:p>
            <a:pPr marL="0" indent="0">
              <a:buNone/>
            </a:pPr>
            <a:endParaRPr lang="en-US" sz="2000" dirty="0"/>
          </a:p>
          <a:p>
            <a:pPr marL="0" indent="0">
              <a:buNone/>
            </a:pPr>
            <a:endParaRPr lang="en-US" sz="2000" dirty="0"/>
          </a:p>
          <a:p>
            <a:pPr marL="0" indent="0">
              <a:buNone/>
            </a:pPr>
            <a:r>
              <a:rPr lang="en-US" sz="2000" dirty="0"/>
              <a:t>They should: </a:t>
            </a:r>
          </a:p>
          <a:p>
            <a:pPr marL="457200" indent="-457200">
              <a:buFont typeface="Arial" panose="020B0604020202020204" pitchFamily="34" charset="0"/>
              <a:buAutoNum type="alphaLcParenR"/>
            </a:pPr>
            <a:r>
              <a:rPr lang="en-US" sz="2000" dirty="0"/>
              <a:t>Clone the main branch</a:t>
            </a:r>
          </a:p>
          <a:p>
            <a:pPr marL="457200" indent="-457200">
              <a:buAutoNum type="alphaLcParenR"/>
            </a:pPr>
            <a:r>
              <a:rPr lang="en-US" sz="2000" dirty="0"/>
              <a:t>Create a secondary branch </a:t>
            </a:r>
          </a:p>
          <a:p>
            <a:pPr marL="457200" indent="-457200">
              <a:buAutoNum type="alphaLcParenR"/>
            </a:pPr>
            <a:r>
              <a:rPr lang="en-US" sz="2000" dirty="0"/>
              <a:t>Fork the main branch </a:t>
            </a:r>
          </a:p>
        </p:txBody>
      </p:sp>
    </p:spTree>
    <p:extLst>
      <p:ext uri="{BB962C8B-B14F-4D97-AF65-F5344CB8AC3E}">
        <p14:creationId xmlns:p14="http://schemas.microsoft.com/office/powerpoint/2010/main" val="2382930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476F6-4A52-F141-BDCD-1B6C64949C8C}"/>
              </a:ext>
            </a:extLst>
          </p:cNvPr>
          <p:cNvSpPr>
            <a:spLocks noGrp="1"/>
          </p:cNvSpPr>
          <p:nvPr>
            <p:ph type="title"/>
          </p:nvPr>
        </p:nvSpPr>
        <p:spPr/>
        <p:txBody>
          <a:bodyPr/>
          <a:lstStyle/>
          <a:p>
            <a:pPr algn="ctr"/>
            <a:r>
              <a:rPr lang="en-US" dirty="0"/>
              <a:t>Pop Quiz: Question 2</a:t>
            </a:r>
          </a:p>
        </p:txBody>
      </p:sp>
      <p:sp>
        <p:nvSpPr>
          <p:cNvPr id="3" name="Content Placeholder 2">
            <a:extLst>
              <a:ext uri="{FF2B5EF4-FFF2-40B4-BE49-F238E27FC236}">
                <a16:creationId xmlns:a16="http://schemas.microsoft.com/office/drawing/2014/main" id="{7255F10F-0B56-6746-815B-8D6498771072}"/>
              </a:ext>
            </a:extLst>
          </p:cNvPr>
          <p:cNvSpPr>
            <a:spLocks noGrp="1"/>
          </p:cNvSpPr>
          <p:nvPr>
            <p:ph idx="1"/>
          </p:nvPr>
        </p:nvSpPr>
        <p:spPr/>
        <p:txBody>
          <a:bodyPr>
            <a:normAutofit lnSpcReduction="10000"/>
          </a:bodyPr>
          <a:lstStyle/>
          <a:p>
            <a:pPr marL="0" indent="0">
              <a:buNone/>
            </a:pPr>
            <a:r>
              <a:rPr lang="en-US" sz="2000" dirty="0"/>
              <a:t>Dolores adds Michael, Christopher, and Erik as collaborators to the repository, each with their own data analysis project. While everyone has permissions to push to the main branch, they choose to work on a secondary branch until the project scripts have been reviewed and finalized. </a:t>
            </a:r>
          </a:p>
          <a:p>
            <a:pPr marL="0" indent="0">
              <a:buNone/>
            </a:pPr>
            <a:endParaRPr lang="en-US" sz="2000" dirty="0"/>
          </a:p>
          <a:p>
            <a:pPr marL="0" indent="0">
              <a:buNone/>
            </a:pPr>
            <a:endParaRPr lang="en-US" sz="2000" dirty="0"/>
          </a:p>
          <a:p>
            <a:pPr marL="0" indent="0">
              <a:buNone/>
            </a:pPr>
            <a:r>
              <a:rPr lang="en-US" sz="2000" dirty="0"/>
              <a:t>They should: </a:t>
            </a:r>
          </a:p>
          <a:p>
            <a:pPr marL="457200" indent="-457200">
              <a:buFont typeface="Arial" panose="020B0604020202020204" pitchFamily="34" charset="0"/>
              <a:buAutoNum type="alphaLcParenR"/>
            </a:pPr>
            <a:r>
              <a:rPr lang="en-US" sz="2000" dirty="0"/>
              <a:t>Clone the main branch</a:t>
            </a:r>
          </a:p>
          <a:p>
            <a:pPr marL="457200" indent="-457200">
              <a:buAutoNum type="alphaLcParenR"/>
            </a:pPr>
            <a:r>
              <a:rPr lang="en-US" sz="2000" dirty="0"/>
              <a:t>Create a secondary branch </a:t>
            </a:r>
          </a:p>
          <a:p>
            <a:pPr marL="457200" indent="-457200">
              <a:buAutoNum type="alphaLcParenR"/>
            </a:pPr>
            <a:r>
              <a:rPr lang="en-US" sz="2000" dirty="0"/>
              <a:t>Fork the main branch </a:t>
            </a:r>
          </a:p>
        </p:txBody>
      </p:sp>
      <p:pic>
        <p:nvPicPr>
          <p:cNvPr id="4" name="Graphic 3" descr="Checkbox Checked with solid fill">
            <a:extLst>
              <a:ext uri="{FF2B5EF4-FFF2-40B4-BE49-F238E27FC236}">
                <a16:creationId xmlns:a16="http://schemas.microsoft.com/office/drawing/2014/main" id="{4B04AF31-049E-A64C-8E33-5C95C712E7D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044628" y="5227131"/>
            <a:ext cx="652461" cy="652461"/>
          </a:xfrm>
          <a:prstGeom prst="rect">
            <a:avLst/>
          </a:prstGeom>
        </p:spPr>
      </p:pic>
    </p:spTree>
    <p:extLst>
      <p:ext uri="{BB962C8B-B14F-4D97-AF65-F5344CB8AC3E}">
        <p14:creationId xmlns:p14="http://schemas.microsoft.com/office/powerpoint/2010/main" val="2108818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476F6-4A52-F141-BDCD-1B6C64949C8C}"/>
              </a:ext>
            </a:extLst>
          </p:cNvPr>
          <p:cNvSpPr>
            <a:spLocks noGrp="1"/>
          </p:cNvSpPr>
          <p:nvPr>
            <p:ph type="title"/>
          </p:nvPr>
        </p:nvSpPr>
        <p:spPr/>
        <p:txBody>
          <a:bodyPr/>
          <a:lstStyle/>
          <a:p>
            <a:pPr algn="ctr"/>
            <a:r>
              <a:rPr lang="en-US" dirty="0"/>
              <a:t>Pop Quiz: Question 3</a:t>
            </a:r>
          </a:p>
        </p:txBody>
      </p:sp>
      <p:sp>
        <p:nvSpPr>
          <p:cNvPr id="3" name="Content Placeholder 2">
            <a:extLst>
              <a:ext uri="{FF2B5EF4-FFF2-40B4-BE49-F238E27FC236}">
                <a16:creationId xmlns:a16="http://schemas.microsoft.com/office/drawing/2014/main" id="{7255F10F-0B56-6746-815B-8D6498771072}"/>
              </a:ext>
            </a:extLst>
          </p:cNvPr>
          <p:cNvSpPr>
            <a:spLocks noGrp="1"/>
          </p:cNvSpPr>
          <p:nvPr>
            <p:ph idx="1"/>
          </p:nvPr>
        </p:nvSpPr>
        <p:spPr/>
        <p:txBody>
          <a:bodyPr>
            <a:normAutofit fontScale="92500" lnSpcReduction="20000"/>
          </a:bodyPr>
          <a:lstStyle/>
          <a:p>
            <a:pPr marL="0" indent="0">
              <a:buNone/>
            </a:pPr>
            <a:r>
              <a:rPr lang="en-US" sz="2000" dirty="0"/>
              <a:t>Dolores recruits an undergraduate student interested in learning how to analyze genomic data with R. Dolores assigns the student to develop stacked bar graphs for the microbiome of the Lake Michigan Mudpuppies, using her code from the Sangamon River samples as a template. While the student’s work will be used for the publication, Dolores would like to approve all their commits before merging their work with the secondary branch. </a:t>
            </a:r>
          </a:p>
          <a:p>
            <a:pPr marL="0" indent="0">
              <a:buNone/>
            </a:pPr>
            <a:endParaRPr lang="en-US" sz="2000" dirty="0"/>
          </a:p>
          <a:p>
            <a:pPr marL="0" indent="0">
              <a:buNone/>
            </a:pPr>
            <a:endParaRPr lang="en-US" sz="2000" dirty="0"/>
          </a:p>
          <a:p>
            <a:pPr marL="0" indent="0">
              <a:buNone/>
            </a:pPr>
            <a:r>
              <a:rPr lang="en-US" sz="2000" dirty="0"/>
              <a:t>The student should: </a:t>
            </a:r>
          </a:p>
          <a:p>
            <a:pPr marL="457200" indent="-457200">
              <a:buFont typeface="Arial" panose="020B0604020202020204" pitchFamily="34" charset="0"/>
              <a:buAutoNum type="alphaLcParenR"/>
            </a:pPr>
            <a:r>
              <a:rPr lang="en-US" sz="2000" dirty="0"/>
              <a:t>Clone the secondary branch</a:t>
            </a:r>
          </a:p>
          <a:p>
            <a:pPr marL="457200" indent="-457200">
              <a:buFont typeface="Arial" panose="020B0604020202020204" pitchFamily="34" charset="0"/>
              <a:buAutoNum type="alphaLcParenR"/>
            </a:pPr>
            <a:r>
              <a:rPr lang="en-US" sz="2000" dirty="0"/>
              <a:t>Fork the main branch</a:t>
            </a:r>
          </a:p>
          <a:p>
            <a:pPr marL="457200" indent="-457200">
              <a:buAutoNum type="alphaLcParenR"/>
            </a:pPr>
            <a:r>
              <a:rPr lang="en-US" sz="2000" dirty="0"/>
              <a:t>Fork the secondary branch </a:t>
            </a:r>
          </a:p>
        </p:txBody>
      </p:sp>
    </p:spTree>
    <p:extLst>
      <p:ext uri="{BB962C8B-B14F-4D97-AF65-F5344CB8AC3E}">
        <p14:creationId xmlns:p14="http://schemas.microsoft.com/office/powerpoint/2010/main" val="5018348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476F6-4A52-F141-BDCD-1B6C64949C8C}"/>
              </a:ext>
            </a:extLst>
          </p:cNvPr>
          <p:cNvSpPr>
            <a:spLocks noGrp="1"/>
          </p:cNvSpPr>
          <p:nvPr>
            <p:ph type="title"/>
          </p:nvPr>
        </p:nvSpPr>
        <p:spPr/>
        <p:txBody>
          <a:bodyPr/>
          <a:lstStyle/>
          <a:p>
            <a:pPr algn="ctr"/>
            <a:r>
              <a:rPr lang="en-US" dirty="0"/>
              <a:t>Pop Quiz: Question 3</a:t>
            </a:r>
          </a:p>
        </p:txBody>
      </p:sp>
      <p:sp>
        <p:nvSpPr>
          <p:cNvPr id="3" name="Content Placeholder 2">
            <a:extLst>
              <a:ext uri="{FF2B5EF4-FFF2-40B4-BE49-F238E27FC236}">
                <a16:creationId xmlns:a16="http://schemas.microsoft.com/office/drawing/2014/main" id="{7255F10F-0B56-6746-815B-8D6498771072}"/>
              </a:ext>
            </a:extLst>
          </p:cNvPr>
          <p:cNvSpPr>
            <a:spLocks noGrp="1"/>
          </p:cNvSpPr>
          <p:nvPr>
            <p:ph idx="1"/>
          </p:nvPr>
        </p:nvSpPr>
        <p:spPr/>
        <p:txBody>
          <a:bodyPr>
            <a:normAutofit fontScale="92500" lnSpcReduction="20000"/>
          </a:bodyPr>
          <a:lstStyle/>
          <a:p>
            <a:pPr marL="0" indent="0">
              <a:buNone/>
            </a:pPr>
            <a:r>
              <a:rPr lang="en-US" sz="2000" dirty="0"/>
              <a:t>Dolores recruits an undergraduate student interested in learning how to analyze genomic data with R. Dolores assigns the student to develop stacked bar graphs for the microbiome of the Lake Michigan Mudpuppies, using her code from the Sangamon River samples as a template. While the student’s work will be used for the publication, Dolores would like to approve all their commits before merging their work with the secondary branch. </a:t>
            </a:r>
          </a:p>
          <a:p>
            <a:pPr marL="0" indent="0">
              <a:buNone/>
            </a:pPr>
            <a:endParaRPr lang="en-US" sz="2000" dirty="0"/>
          </a:p>
          <a:p>
            <a:pPr marL="0" indent="0">
              <a:buNone/>
            </a:pPr>
            <a:endParaRPr lang="en-US" sz="2000" dirty="0"/>
          </a:p>
          <a:p>
            <a:pPr marL="0" indent="0">
              <a:buNone/>
            </a:pPr>
            <a:r>
              <a:rPr lang="en-US" sz="2000" dirty="0"/>
              <a:t>The student should: </a:t>
            </a:r>
          </a:p>
          <a:p>
            <a:pPr marL="457200" indent="-457200">
              <a:buFont typeface="Arial" panose="020B0604020202020204" pitchFamily="34" charset="0"/>
              <a:buAutoNum type="alphaLcParenR"/>
            </a:pPr>
            <a:r>
              <a:rPr lang="en-US" sz="2000" dirty="0"/>
              <a:t>Clone the secondary branch</a:t>
            </a:r>
          </a:p>
          <a:p>
            <a:pPr marL="457200" indent="-457200">
              <a:buFont typeface="Arial" panose="020B0604020202020204" pitchFamily="34" charset="0"/>
              <a:buAutoNum type="alphaLcParenR"/>
            </a:pPr>
            <a:r>
              <a:rPr lang="en-US" sz="2000" dirty="0"/>
              <a:t>Fork the main branch</a:t>
            </a:r>
          </a:p>
          <a:p>
            <a:pPr marL="457200" indent="-457200">
              <a:buAutoNum type="alphaLcParenR"/>
            </a:pPr>
            <a:r>
              <a:rPr lang="en-US" sz="2000" dirty="0"/>
              <a:t>Fork the secondary branch </a:t>
            </a:r>
          </a:p>
        </p:txBody>
      </p:sp>
      <p:pic>
        <p:nvPicPr>
          <p:cNvPr id="4" name="Graphic 3" descr="Checkbox Checked with solid fill">
            <a:extLst>
              <a:ext uri="{FF2B5EF4-FFF2-40B4-BE49-F238E27FC236}">
                <a16:creationId xmlns:a16="http://schemas.microsoft.com/office/drawing/2014/main" id="{981D37C7-97D6-5641-BB22-435CB738074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012407" y="5830635"/>
            <a:ext cx="652461" cy="652461"/>
          </a:xfrm>
          <a:prstGeom prst="rect">
            <a:avLst/>
          </a:prstGeom>
        </p:spPr>
      </p:pic>
    </p:spTree>
    <p:extLst>
      <p:ext uri="{BB962C8B-B14F-4D97-AF65-F5344CB8AC3E}">
        <p14:creationId xmlns:p14="http://schemas.microsoft.com/office/powerpoint/2010/main" val="1318245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476F6-4A52-F141-BDCD-1B6C64949C8C}"/>
              </a:ext>
            </a:extLst>
          </p:cNvPr>
          <p:cNvSpPr>
            <a:spLocks noGrp="1"/>
          </p:cNvSpPr>
          <p:nvPr>
            <p:ph type="title"/>
          </p:nvPr>
        </p:nvSpPr>
        <p:spPr/>
        <p:txBody>
          <a:bodyPr/>
          <a:lstStyle/>
          <a:p>
            <a:pPr algn="ctr"/>
            <a:r>
              <a:rPr lang="en-US" dirty="0"/>
              <a:t>Pop Quiz: Question 5A</a:t>
            </a:r>
          </a:p>
        </p:txBody>
      </p:sp>
      <p:sp>
        <p:nvSpPr>
          <p:cNvPr id="3" name="Content Placeholder 2">
            <a:extLst>
              <a:ext uri="{FF2B5EF4-FFF2-40B4-BE49-F238E27FC236}">
                <a16:creationId xmlns:a16="http://schemas.microsoft.com/office/drawing/2014/main" id="{7255F10F-0B56-6746-815B-8D6498771072}"/>
              </a:ext>
            </a:extLst>
          </p:cNvPr>
          <p:cNvSpPr>
            <a:spLocks noGrp="1"/>
          </p:cNvSpPr>
          <p:nvPr>
            <p:ph idx="1"/>
          </p:nvPr>
        </p:nvSpPr>
        <p:spPr/>
        <p:txBody>
          <a:bodyPr>
            <a:normAutofit fontScale="92500" lnSpcReduction="10000"/>
          </a:bodyPr>
          <a:lstStyle/>
          <a:p>
            <a:pPr marL="0" indent="0">
              <a:buNone/>
            </a:pPr>
            <a:r>
              <a:rPr lang="en-US" sz="2000" dirty="0"/>
              <a:t>Christopher is building a random forest model to define the top taxa distinguishing the skin microbiome of mudpuppies between the two sampling locations. The FASTQ files are numerous and quite large, so he opts to perform his analysis on an HPC system, but would like to update the rest of the team while he refines his script. First, Christopher would like to copy the remote project directory to his HPC home directory. </a:t>
            </a:r>
          </a:p>
          <a:p>
            <a:pPr marL="0" indent="0">
              <a:buNone/>
            </a:pPr>
            <a:endParaRPr lang="en-US" sz="2000" dirty="0"/>
          </a:p>
          <a:p>
            <a:pPr marL="0" indent="0">
              <a:buNone/>
            </a:pPr>
            <a:endParaRPr lang="en-US" sz="2000" dirty="0"/>
          </a:p>
          <a:p>
            <a:pPr marL="0" indent="0">
              <a:buNone/>
            </a:pPr>
            <a:r>
              <a:rPr lang="en-US" sz="2000" dirty="0"/>
              <a:t>Christopher should use: </a:t>
            </a:r>
          </a:p>
          <a:p>
            <a:pPr marL="457200" indent="-457200">
              <a:buFont typeface="Arial" panose="020B0604020202020204" pitchFamily="34" charset="0"/>
              <a:buAutoNum type="alphaLcParenR"/>
            </a:pPr>
            <a:r>
              <a:rPr lang="en-US" sz="2000" dirty="0"/>
              <a:t>GitHub</a:t>
            </a:r>
          </a:p>
          <a:p>
            <a:pPr marL="457200" indent="-457200">
              <a:buFont typeface="Arial" panose="020B0604020202020204" pitchFamily="34" charset="0"/>
              <a:buAutoNum type="alphaLcParenR"/>
            </a:pPr>
            <a:r>
              <a:rPr lang="en-US" sz="2000" dirty="0"/>
              <a:t>Git</a:t>
            </a:r>
          </a:p>
        </p:txBody>
      </p:sp>
    </p:spTree>
    <p:extLst>
      <p:ext uri="{BB962C8B-B14F-4D97-AF65-F5344CB8AC3E}">
        <p14:creationId xmlns:p14="http://schemas.microsoft.com/office/powerpoint/2010/main" val="7994376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476F6-4A52-F141-BDCD-1B6C64949C8C}"/>
              </a:ext>
            </a:extLst>
          </p:cNvPr>
          <p:cNvSpPr>
            <a:spLocks noGrp="1"/>
          </p:cNvSpPr>
          <p:nvPr>
            <p:ph type="title"/>
          </p:nvPr>
        </p:nvSpPr>
        <p:spPr/>
        <p:txBody>
          <a:bodyPr/>
          <a:lstStyle/>
          <a:p>
            <a:pPr algn="ctr"/>
            <a:r>
              <a:rPr lang="en-US" dirty="0"/>
              <a:t>Pop Quiz: Question 5A</a:t>
            </a:r>
          </a:p>
        </p:txBody>
      </p:sp>
      <p:sp>
        <p:nvSpPr>
          <p:cNvPr id="3" name="Content Placeholder 2">
            <a:extLst>
              <a:ext uri="{FF2B5EF4-FFF2-40B4-BE49-F238E27FC236}">
                <a16:creationId xmlns:a16="http://schemas.microsoft.com/office/drawing/2014/main" id="{7255F10F-0B56-6746-815B-8D6498771072}"/>
              </a:ext>
            </a:extLst>
          </p:cNvPr>
          <p:cNvSpPr>
            <a:spLocks noGrp="1"/>
          </p:cNvSpPr>
          <p:nvPr>
            <p:ph idx="1"/>
          </p:nvPr>
        </p:nvSpPr>
        <p:spPr/>
        <p:txBody>
          <a:bodyPr>
            <a:normAutofit fontScale="92500" lnSpcReduction="10000"/>
          </a:bodyPr>
          <a:lstStyle/>
          <a:p>
            <a:pPr marL="0" indent="0">
              <a:buNone/>
            </a:pPr>
            <a:r>
              <a:rPr lang="en-US" sz="2000" dirty="0"/>
              <a:t>Christopher is building a random forest model to define the top taxa distinguishing the skin microbiome of mudpuppies between the two sampling locations. The FASTQ files are numerous and quite large, so he opts to perform his analysis on an HPC system but would like to update the rest of the team while he refines his script. First, Christopher would like to copy the remote project directory to his HPC home directory. </a:t>
            </a:r>
          </a:p>
          <a:p>
            <a:pPr marL="0" indent="0">
              <a:buNone/>
            </a:pPr>
            <a:endParaRPr lang="en-US" sz="2000" dirty="0"/>
          </a:p>
          <a:p>
            <a:pPr marL="0" indent="0">
              <a:buNone/>
            </a:pPr>
            <a:endParaRPr lang="en-US" sz="2000" dirty="0"/>
          </a:p>
          <a:p>
            <a:pPr marL="0" indent="0">
              <a:buNone/>
            </a:pPr>
            <a:r>
              <a:rPr lang="en-US" sz="2000" dirty="0"/>
              <a:t>Christopher should use: </a:t>
            </a:r>
          </a:p>
          <a:p>
            <a:pPr marL="457200" indent="-457200">
              <a:buFont typeface="Arial" panose="020B0604020202020204" pitchFamily="34" charset="0"/>
              <a:buAutoNum type="alphaLcParenR"/>
            </a:pPr>
            <a:r>
              <a:rPr lang="en-US" sz="2000" dirty="0"/>
              <a:t>GitHub</a:t>
            </a:r>
          </a:p>
          <a:p>
            <a:pPr marL="457200" indent="-457200">
              <a:buFont typeface="Arial" panose="020B0604020202020204" pitchFamily="34" charset="0"/>
              <a:buAutoNum type="alphaLcParenR"/>
            </a:pPr>
            <a:r>
              <a:rPr lang="en-US" sz="2000" dirty="0"/>
              <a:t>Git</a:t>
            </a:r>
          </a:p>
        </p:txBody>
      </p:sp>
      <p:pic>
        <p:nvPicPr>
          <p:cNvPr id="4" name="Graphic 3" descr="Checkbox Checked with solid fill">
            <a:extLst>
              <a:ext uri="{FF2B5EF4-FFF2-40B4-BE49-F238E27FC236}">
                <a16:creationId xmlns:a16="http://schemas.microsoft.com/office/drawing/2014/main" id="{2E409E61-09D8-D948-A2AD-6EE021D7F84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612107" y="5693475"/>
            <a:ext cx="652461" cy="652461"/>
          </a:xfrm>
          <a:prstGeom prst="rect">
            <a:avLst/>
          </a:prstGeom>
        </p:spPr>
      </p:pic>
    </p:spTree>
    <p:extLst>
      <p:ext uri="{BB962C8B-B14F-4D97-AF65-F5344CB8AC3E}">
        <p14:creationId xmlns:p14="http://schemas.microsoft.com/office/powerpoint/2010/main" val="27043351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476F6-4A52-F141-BDCD-1B6C64949C8C}"/>
              </a:ext>
            </a:extLst>
          </p:cNvPr>
          <p:cNvSpPr>
            <a:spLocks noGrp="1"/>
          </p:cNvSpPr>
          <p:nvPr>
            <p:ph type="title"/>
          </p:nvPr>
        </p:nvSpPr>
        <p:spPr/>
        <p:txBody>
          <a:bodyPr/>
          <a:lstStyle/>
          <a:p>
            <a:pPr algn="ctr"/>
            <a:r>
              <a:rPr lang="en-US" dirty="0"/>
              <a:t>Pop Quiz: Question 5B</a:t>
            </a:r>
          </a:p>
        </p:txBody>
      </p:sp>
      <p:sp>
        <p:nvSpPr>
          <p:cNvPr id="3" name="Content Placeholder 2">
            <a:extLst>
              <a:ext uri="{FF2B5EF4-FFF2-40B4-BE49-F238E27FC236}">
                <a16:creationId xmlns:a16="http://schemas.microsoft.com/office/drawing/2014/main" id="{7255F10F-0B56-6746-815B-8D6498771072}"/>
              </a:ext>
            </a:extLst>
          </p:cNvPr>
          <p:cNvSpPr>
            <a:spLocks noGrp="1"/>
          </p:cNvSpPr>
          <p:nvPr>
            <p:ph idx="1"/>
          </p:nvPr>
        </p:nvSpPr>
        <p:spPr/>
        <p:txBody>
          <a:bodyPr>
            <a:normAutofit fontScale="92500" lnSpcReduction="20000"/>
          </a:bodyPr>
          <a:lstStyle/>
          <a:p>
            <a:pPr marL="0" indent="0">
              <a:buNone/>
            </a:pPr>
            <a:r>
              <a:rPr lang="en-US" sz="2000" dirty="0"/>
              <a:t>Christopher is building a random forest model to define the top taxa distinguishing the skin microbiome of mudpuppies between the two sampling locations. The FASTQ files are numerous and quite large, so he opts to perform his analysis on an HPC system, but would like to update the rest of the team while he refines his script. First, Christopher would like to copy the remote project directory to his HPC home directory. </a:t>
            </a:r>
          </a:p>
          <a:p>
            <a:pPr marL="0" indent="0">
              <a:buNone/>
            </a:pPr>
            <a:endParaRPr lang="en-US" sz="2000" dirty="0"/>
          </a:p>
          <a:p>
            <a:pPr marL="0" indent="0">
              <a:buNone/>
            </a:pPr>
            <a:endParaRPr lang="en-US" sz="2000" dirty="0"/>
          </a:p>
          <a:p>
            <a:pPr marL="0" indent="0">
              <a:buNone/>
            </a:pPr>
            <a:r>
              <a:rPr lang="en-US" sz="2000" dirty="0"/>
              <a:t>Christopher should: </a:t>
            </a:r>
          </a:p>
          <a:p>
            <a:pPr marL="457200" indent="-457200">
              <a:buFont typeface="Arial" panose="020B0604020202020204" pitchFamily="34" charset="0"/>
              <a:buAutoNum type="alphaLcParenR"/>
            </a:pPr>
            <a:r>
              <a:rPr lang="en-US" sz="2000" dirty="0"/>
              <a:t>Clone the secondary branch </a:t>
            </a:r>
          </a:p>
          <a:p>
            <a:pPr marL="457200" indent="-457200">
              <a:buFont typeface="Arial" panose="020B0604020202020204" pitchFamily="34" charset="0"/>
              <a:buAutoNum type="alphaLcParenR"/>
            </a:pPr>
            <a:r>
              <a:rPr lang="en-US" sz="2000" dirty="0"/>
              <a:t>Clone the main branch </a:t>
            </a:r>
          </a:p>
          <a:p>
            <a:pPr marL="457200" indent="-457200">
              <a:buFont typeface="Arial" panose="020B0604020202020204" pitchFamily="34" charset="0"/>
              <a:buAutoNum type="alphaLcParenR"/>
            </a:pPr>
            <a:r>
              <a:rPr lang="en-US" sz="2000" dirty="0"/>
              <a:t>Fork the secondary branch </a:t>
            </a:r>
          </a:p>
        </p:txBody>
      </p:sp>
    </p:spTree>
    <p:extLst>
      <p:ext uri="{BB962C8B-B14F-4D97-AF65-F5344CB8AC3E}">
        <p14:creationId xmlns:p14="http://schemas.microsoft.com/office/powerpoint/2010/main" val="17810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522C4-1F38-234C-A3E0-0E9728F843B1}"/>
              </a:ext>
            </a:extLst>
          </p:cNvPr>
          <p:cNvSpPr>
            <a:spLocks noGrp="1"/>
          </p:cNvSpPr>
          <p:nvPr>
            <p:ph type="title"/>
          </p:nvPr>
        </p:nvSpPr>
        <p:spPr/>
        <p:txBody>
          <a:bodyPr/>
          <a:lstStyle/>
          <a:p>
            <a:pPr algn="ctr"/>
            <a:r>
              <a:rPr lang="en-US" dirty="0"/>
              <a:t>What is Git/GitHub?</a:t>
            </a:r>
          </a:p>
        </p:txBody>
      </p:sp>
      <p:sp>
        <p:nvSpPr>
          <p:cNvPr id="3" name="Content Placeholder 2">
            <a:extLst>
              <a:ext uri="{FF2B5EF4-FFF2-40B4-BE49-F238E27FC236}">
                <a16:creationId xmlns:a16="http://schemas.microsoft.com/office/drawing/2014/main" id="{4277E117-17D4-6F46-871A-EEC4C8F36ADB}"/>
              </a:ext>
            </a:extLst>
          </p:cNvPr>
          <p:cNvSpPr>
            <a:spLocks noGrp="1"/>
          </p:cNvSpPr>
          <p:nvPr>
            <p:ph idx="1"/>
          </p:nvPr>
        </p:nvSpPr>
        <p:spPr>
          <a:xfrm>
            <a:off x="518160" y="2112264"/>
            <a:ext cx="11155680" cy="1463040"/>
          </a:xfrm>
        </p:spPr>
        <p:txBody>
          <a:bodyPr>
            <a:normAutofit/>
          </a:bodyPr>
          <a:lstStyle/>
          <a:p>
            <a:r>
              <a:rPr lang="en-US" sz="2000" b="1" dirty="0"/>
              <a:t>Git </a:t>
            </a:r>
            <a:r>
              <a:rPr lang="en-US" sz="2000" dirty="0"/>
              <a:t>is a free, open-source </a:t>
            </a:r>
            <a:r>
              <a:rPr lang="en-US" sz="2000" b="1" dirty="0"/>
              <a:t>version control system </a:t>
            </a:r>
            <a:r>
              <a:rPr lang="en-US" sz="2000" dirty="0"/>
              <a:t>designed to track all changes to a designated set of files(referred to as a “repository” or “repo”) on your </a:t>
            </a:r>
            <a:r>
              <a:rPr lang="en-US" sz="2000" b="1" dirty="0"/>
              <a:t>local machine</a:t>
            </a:r>
            <a:r>
              <a:rPr lang="en-US" sz="2000" dirty="0"/>
              <a:t>. </a:t>
            </a:r>
            <a:endParaRPr lang="en-US" sz="2000" b="1" dirty="0"/>
          </a:p>
          <a:p>
            <a:r>
              <a:rPr lang="en-US" sz="2000" b="1" dirty="0"/>
              <a:t>GitHub</a:t>
            </a:r>
            <a:r>
              <a:rPr lang="en-US" sz="2000" dirty="0"/>
              <a:t> is a widely used website for hosting and sharing Git repositories </a:t>
            </a:r>
            <a:r>
              <a:rPr lang="en-US" sz="2000" b="1" dirty="0"/>
              <a:t>remotely</a:t>
            </a:r>
            <a:r>
              <a:rPr lang="en-US" sz="2000" dirty="0"/>
              <a:t>.</a:t>
            </a:r>
            <a:endParaRPr lang="en-US" sz="2000" b="1" dirty="0"/>
          </a:p>
        </p:txBody>
      </p:sp>
      <p:pic>
        <p:nvPicPr>
          <p:cNvPr id="3074" name="Picture 2" descr="Git vs GitHub: What's the difference? | Nulab">
            <a:extLst>
              <a:ext uri="{FF2B5EF4-FFF2-40B4-BE49-F238E27FC236}">
                <a16:creationId xmlns:a16="http://schemas.microsoft.com/office/drawing/2014/main" id="{4A43E413-3E7C-514D-A4B1-6F382167CD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1354" y="3771900"/>
            <a:ext cx="4589292" cy="2900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68073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476F6-4A52-F141-BDCD-1B6C64949C8C}"/>
              </a:ext>
            </a:extLst>
          </p:cNvPr>
          <p:cNvSpPr>
            <a:spLocks noGrp="1"/>
          </p:cNvSpPr>
          <p:nvPr>
            <p:ph type="title"/>
          </p:nvPr>
        </p:nvSpPr>
        <p:spPr/>
        <p:txBody>
          <a:bodyPr/>
          <a:lstStyle/>
          <a:p>
            <a:pPr algn="ctr"/>
            <a:r>
              <a:rPr lang="en-US" dirty="0"/>
              <a:t>Pop Quiz: Question 5B</a:t>
            </a:r>
          </a:p>
        </p:txBody>
      </p:sp>
      <p:sp>
        <p:nvSpPr>
          <p:cNvPr id="3" name="Content Placeholder 2">
            <a:extLst>
              <a:ext uri="{FF2B5EF4-FFF2-40B4-BE49-F238E27FC236}">
                <a16:creationId xmlns:a16="http://schemas.microsoft.com/office/drawing/2014/main" id="{7255F10F-0B56-6746-815B-8D6498771072}"/>
              </a:ext>
            </a:extLst>
          </p:cNvPr>
          <p:cNvSpPr>
            <a:spLocks noGrp="1"/>
          </p:cNvSpPr>
          <p:nvPr>
            <p:ph idx="1"/>
          </p:nvPr>
        </p:nvSpPr>
        <p:spPr/>
        <p:txBody>
          <a:bodyPr>
            <a:normAutofit fontScale="92500" lnSpcReduction="20000"/>
          </a:bodyPr>
          <a:lstStyle/>
          <a:p>
            <a:pPr marL="0" indent="0">
              <a:buNone/>
            </a:pPr>
            <a:r>
              <a:rPr lang="en-US" sz="2000" dirty="0"/>
              <a:t>Christopher is building a random forest model to define the top taxa distinguishing the skin microbiome of mudpuppies between the two sampling locations. The FASTQ files are numerous and quite large, so he opts to perform his analysis on an HPC system, but would like to update the rest of the team while he refines his script. First, Christopher would like to copy the remote project directory to his HPC home directory. </a:t>
            </a:r>
          </a:p>
          <a:p>
            <a:pPr marL="0" indent="0">
              <a:buNone/>
            </a:pPr>
            <a:endParaRPr lang="en-US" sz="2000" dirty="0"/>
          </a:p>
          <a:p>
            <a:pPr marL="0" indent="0">
              <a:buNone/>
            </a:pPr>
            <a:endParaRPr lang="en-US" sz="2000" dirty="0"/>
          </a:p>
          <a:p>
            <a:pPr marL="0" indent="0">
              <a:buNone/>
            </a:pPr>
            <a:r>
              <a:rPr lang="en-US" sz="2000" dirty="0"/>
              <a:t>Christopher should: </a:t>
            </a:r>
          </a:p>
          <a:p>
            <a:pPr marL="457200" indent="-457200">
              <a:buFont typeface="Arial" panose="020B0604020202020204" pitchFamily="34" charset="0"/>
              <a:buAutoNum type="alphaLcParenR"/>
            </a:pPr>
            <a:r>
              <a:rPr lang="en-US" sz="2000" dirty="0"/>
              <a:t>Clone the secondary branch </a:t>
            </a:r>
          </a:p>
          <a:p>
            <a:pPr marL="457200" indent="-457200">
              <a:buFont typeface="Arial" panose="020B0604020202020204" pitchFamily="34" charset="0"/>
              <a:buAutoNum type="alphaLcParenR"/>
            </a:pPr>
            <a:r>
              <a:rPr lang="en-US" sz="2000" dirty="0"/>
              <a:t>Clone the main branch </a:t>
            </a:r>
          </a:p>
          <a:p>
            <a:pPr marL="457200" indent="-457200">
              <a:buFont typeface="Arial" panose="020B0604020202020204" pitchFamily="34" charset="0"/>
              <a:buAutoNum type="alphaLcParenR"/>
            </a:pPr>
            <a:r>
              <a:rPr lang="en-US" sz="2000" dirty="0"/>
              <a:t>Fork the secondary branch </a:t>
            </a:r>
          </a:p>
        </p:txBody>
      </p:sp>
      <p:pic>
        <p:nvPicPr>
          <p:cNvPr id="4" name="Graphic 3" descr="Checkbox Checked with solid fill">
            <a:extLst>
              <a:ext uri="{FF2B5EF4-FFF2-40B4-BE49-F238E27FC236}">
                <a16:creationId xmlns:a16="http://schemas.microsoft.com/office/drawing/2014/main" id="{BCAAC0E0-84D5-434D-AB5B-FFAAABE871A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098132" y="4979100"/>
            <a:ext cx="652461" cy="652461"/>
          </a:xfrm>
          <a:prstGeom prst="rect">
            <a:avLst/>
          </a:prstGeom>
        </p:spPr>
      </p:pic>
    </p:spTree>
    <p:extLst>
      <p:ext uri="{BB962C8B-B14F-4D97-AF65-F5344CB8AC3E}">
        <p14:creationId xmlns:p14="http://schemas.microsoft.com/office/powerpoint/2010/main" val="13254134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476F6-4A52-F141-BDCD-1B6C64949C8C}"/>
              </a:ext>
            </a:extLst>
          </p:cNvPr>
          <p:cNvSpPr>
            <a:spLocks noGrp="1"/>
          </p:cNvSpPr>
          <p:nvPr>
            <p:ph type="title"/>
          </p:nvPr>
        </p:nvSpPr>
        <p:spPr/>
        <p:txBody>
          <a:bodyPr/>
          <a:lstStyle/>
          <a:p>
            <a:pPr algn="ctr"/>
            <a:r>
              <a:rPr lang="en-US" dirty="0"/>
              <a:t>Pop Quiz: Question 6</a:t>
            </a:r>
          </a:p>
        </p:txBody>
      </p:sp>
      <p:sp>
        <p:nvSpPr>
          <p:cNvPr id="3" name="Content Placeholder 2">
            <a:extLst>
              <a:ext uri="{FF2B5EF4-FFF2-40B4-BE49-F238E27FC236}">
                <a16:creationId xmlns:a16="http://schemas.microsoft.com/office/drawing/2014/main" id="{7255F10F-0B56-6746-815B-8D6498771072}"/>
              </a:ext>
            </a:extLst>
          </p:cNvPr>
          <p:cNvSpPr>
            <a:spLocks noGrp="1"/>
          </p:cNvSpPr>
          <p:nvPr>
            <p:ph idx="1"/>
          </p:nvPr>
        </p:nvSpPr>
        <p:spPr/>
        <p:txBody>
          <a:bodyPr>
            <a:normAutofit/>
          </a:bodyPr>
          <a:lstStyle/>
          <a:p>
            <a:pPr marL="0" indent="0">
              <a:buNone/>
            </a:pPr>
            <a:r>
              <a:rPr lang="en-US" sz="2000" dirty="0"/>
              <a:t>The undergraduate student has finished writing their code and would like to share their results with Dolores to add to the secondary branch. </a:t>
            </a:r>
          </a:p>
          <a:p>
            <a:pPr marL="0" indent="0">
              <a:buNone/>
            </a:pPr>
            <a:endParaRPr lang="en-US" sz="2000" dirty="0"/>
          </a:p>
          <a:p>
            <a:pPr marL="0" indent="0">
              <a:buNone/>
            </a:pPr>
            <a:endParaRPr lang="en-US" sz="2000" dirty="0"/>
          </a:p>
          <a:p>
            <a:pPr marL="0" indent="0">
              <a:buNone/>
            </a:pPr>
            <a:r>
              <a:rPr lang="en-US" sz="2000" dirty="0"/>
              <a:t>The student should: </a:t>
            </a:r>
          </a:p>
          <a:p>
            <a:pPr marL="457200" indent="-457200">
              <a:buFont typeface="Arial" panose="020B0604020202020204" pitchFamily="34" charset="0"/>
              <a:buAutoNum type="alphaLcParenR"/>
            </a:pPr>
            <a:r>
              <a:rPr lang="en-US" sz="2000" dirty="0"/>
              <a:t>Fetch from the main branch</a:t>
            </a:r>
          </a:p>
          <a:p>
            <a:pPr marL="457200" indent="-457200">
              <a:buFont typeface="Arial" panose="020B0604020202020204" pitchFamily="34" charset="0"/>
              <a:buAutoNum type="alphaLcParenR"/>
            </a:pPr>
            <a:r>
              <a:rPr lang="en-US" sz="2000" dirty="0"/>
              <a:t>Submit a pull request</a:t>
            </a:r>
          </a:p>
          <a:p>
            <a:pPr marL="457200" indent="-457200">
              <a:buFont typeface="Arial" panose="020B0604020202020204" pitchFamily="34" charset="0"/>
              <a:buAutoNum type="alphaLcParenR"/>
            </a:pPr>
            <a:r>
              <a:rPr lang="en-US" sz="2000" dirty="0"/>
              <a:t>Merge everyone’s work to the main branch</a:t>
            </a:r>
          </a:p>
        </p:txBody>
      </p:sp>
    </p:spTree>
    <p:extLst>
      <p:ext uri="{BB962C8B-B14F-4D97-AF65-F5344CB8AC3E}">
        <p14:creationId xmlns:p14="http://schemas.microsoft.com/office/powerpoint/2010/main" val="23795936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476F6-4A52-F141-BDCD-1B6C64949C8C}"/>
              </a:ext>
            </a:extLst>
          </p:cNvPr>
          <p:cNvSpPr>
            <a:spLocks noGrp="1"/>
          </p:cNvSpPr>
          <p:nvPr>
            <p:ph type="title"/>
          </p:nvPr>
        </p:nvSpPr>
        <p:spPr/>
        <p:txBody>
          <a:bodyPr/>
          <a:lstStyle/>
          <a:p>
            <a:pPr algn="ctr"/>
            <a:r>
              <a:rPr lang="en-US" dirty="0"/>
              <a:t>Pop Quiz: Question 6</a:t>
            </a:r>
          </a:p>
        </p:txBody>
      </p:sp>
      <p:sp>
        <p:nvSpPr>
          <p:cNvPr id="3" name="Content Placeholder 2">
            <a:extLst>
              <a:ext uri="{FF2B5EF4-FFF2-40B4-BE49-F238E27FC236}">
                <a16:creationId xmlns:a16="http://schemas.microsoft.com/office/drawing/2014/main" id="{7255F10F-0B56-6746-815B-8D6498771072}"/>
              </a:ext>
            </a:extLst>
          </p:cNvPr>
          <p:cNvSpPr>
            <a:spLocks noGrp="1"/>
          </p:cNvSpPr>
          <p:nvPr>
            <p:ph idx="1"/>
          </p:nvPr>
        </p:nvSpPr>
        <p:spPr/>
        <p:txBody>
          <a:bodyPr>
            <a:normAutofit/>
          </a:bodyPr>
          <a:lstStyle/>
          <a:p>
            <a:pPr marL="0" indent="0">
              <a:buNone/>
            </a:pPr>
            <a:r>
              <a:rPr lang="en-US" sz="2000" dirty="0"/>
              <a:t>The undergraduate student has finished writing their code and would like to share their results with Dolores to add to the secondary branch. </a:t>
            </a:r>
          </a:p>
          <a:p>
            <a:pPr marL="0" indent="0">
              <a:buNone/>
            </a:pPr>
            <a:endParaRPr lang="en-US" sz="2000" dirty="0"/>
          </a:p>
          <a:p>
            <a:pPr marL="0" indent="0">
              <a:buNone/>
            </a:pPr>
            <a:endParaRPr lang="en-US" sz="2000" dirty="0"/>
          </a:p>
          <a:p>
            <a:pPr marL="0" indent="0">
              <a:buNone/>
            </a:pPr>
            <a:r>
              <a:rPr lang="en-US" sz="2000" dirty="0"/>
              <a:t>The student should: </a:t>
            </a:r>
          </a:p>
          <a:p>
            <a:pPr marL="457200" indent="-457200">
              <a:buFont typeface="Arial" panose="020B0604020202020204" pitchFamily="34" charset="0"/>
              <a:buAutoNum type="alphaLcParenR"/>
            </a:pPr>
            <a:r>
              <a:rPr lang="en-US" sz="2000" dirty="0"/>
              <a:t>Fetch from the main branch</a:t>
            </a:r>
          </a:p>
          <a:p>
            <a:pPr marL="457200" indent="-457200">
              <a:buFont typeface="Arial" panose="020B0604020202020204" pitchFamily="34" charset="0"/>
              <a:buAutoNum type="alphaLcParenR"/>
            </a:pPr>
            <a:r>
              <a:rPr lang="en-US" sz="2000" dirty="0"/>
              <a:t>Submit a pull request</a:t>
            </a:r>
          </a:p>
          <a:p>
            <a:pPr marL="457200" indent="-457200">
              <a:buFont typeface="Arial" panose="020B0604020202020204" pitchFamily="34" charset="0"/>
              <a:buAutoNum type="alphaLcParenR"/>
            </a:pPr>
            <a:r>
              <a:rPr lang="en-US" sz="2000" dirty="0"/>
              <a:t>Merge everyone’s work to the main branch</a:t>
            </a:r>
          </a:p>
        </p:txBody>
      </p:sp>
      <p:pic>
        <p:nvPicPr>
          <p:cNvPr id="4" name="Graphic 3" descr="Checkbox Checked with solid fill">
            <a:extLst>
              <a:ext uri="{FF2B5EF4-FFF2-40B4-BE49-F238E27FC236}">
                <a16:creationId xmlns:a16="http://schemas.microsoft.com/office/drawing/2014/main" id="{CFF6DCDC-006B-144D-80CF-E8365BD29B0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55195" y="5107687"/>
            <a:ext cx="652461" cy="652461"/>
          </a:xfrm>
          <a:prstGeom prst="rect">
            <a:avLst/>
          </a:prstGeom>
        </p:spPr>
      </p:pic>
    </p:spTree>
    <p:extLst>
      <p:ext uri="{BB962C8B-B14F-4D97-AF65-F5344CB8AC3E}">
        <p14:creationId xmlns:p14="http://schemas.microsoft.com/office/powerpoint/2010/main" val="1203913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48E25-1D88-FA4B-8932-CD155CD5616D}"/>
              </a:ext>
            </a:extLst>
          </p:cNvPr>
          <p:cNvSpPr>
            <a:spLocks noGrp="1"/>
          </p:cNvSpPr>
          <p:nvPr>
            <p:ph type="title"/>
          </p:nvPr>
        </p:nvSpPr>
        <p:spPr/>
        <p:txBody>
          <a:bodyPr/>
          <a:lstStyle/>
          <a:p>
            <a:pPr algn="ctr"/>
            <a:r>
              <a:rPr lang="en-US" dirty="0"/>
              <a:t>Practical Exercise: Learning Objectives</a:t>
            </a:r>
          </a:p>
        </p:txBody>
      </p:sp>
      <p:sp>
        <p:nvSpPr>
          <p:cNvPr id="3" name="Content Placeholder 2">
            <a:extLst>
              <a:ext uri="{FF2B5EF4-FFF2-40B4-BE49-F238E27FC236}">
                <a16:creationId xmlns:a16="http://schemas.microsoft.com/office/drawing/2014/main" id="{4CDEEC37-40EB-714D-96EA-ADBA810E94D6}"/>
              </a:ext>
            </a:extLst>
          </p:cNvPr>
          <p:cNvSpPr>
            <a:spLocks noGrp="1"/>
          </p:cNvSpPr>
          <p:nvPr>
            <p:ph idx="1"/>
          </p:nvPr>
        </p:nvSpPr>
        <p:spPr/>
        <p:txBody>
          <a:bodyPr/>
          <a:lstStyle/>
          <a:p>
            <a:r>
              <a:rPr lang="en-US" sz="2800" dirty="0"/>
              <a:t>Learn how to:</a:t>
            </a:r>
          </a:p>
          <a:p>
            <a:pPr marL="914400" lvl="1" indent="-457200">
              <a:buFont typeface="+mj-lt"/>
              <a:buAutoNum type="arabicPeriod"/>
            </a:pPr>
            <a:r>
              <a:rPr lang="en-US" sz="2400" dirty="0"/>
              <a:t>Fork a remote directory to your remote GitHub server</a:t>
            </a:r>
          </a:p>
          <a:p>
            <a:pPr marL="914400" lvl="1" indent="-457200">
              <a:buFont typeface="+mj-lt"/>
              <a:buAutoNum type="arabicPeriod"/>
            </a:pPr>
            <a:r>
              <a:rPr lang="en-US" sz="2400" dirty="0"/>
              <a:t>Create a new folder within a remote repository</a:t>
            </a:r>
          </a:p>
          <a:p>
            <a:pPr marL="914400" lvl="1" indent="-457200">
              <a:buFont typeface="+mj-lt"/>
              <a:buAutoNum type="arabicPeriod"/>
            </a:pPr>
            <a:r>
              <a:rPr lang="en-US" sz="2400" dirty="0"/>
              <a:t>Clone a remote repository to your local machine</a:t>
            </a:r>
          </a:p>
          <a:p>
            <a:pPr marL="914400" lvl="1" indent="-457200">
              <a:buFont typeface="+mj-lt"/>
              <a:buAutoNum type="arabicPeriod"/>
            </a:pPr>
            <a:r>
              <a:rPr lang="en-US" sz="2400" dirty="0"/>
              <a:t>Add, commit, and push changes from local machine to remote repository</a:t>
            </a:r>
          </a:p>
          <a:p>
            <a:pPr marL="914400" lvl="1" indent="-457200">
              <a:buFont typeface="+mj-lt"/>
              <a:buAutoNum type="arabicPeriod"/>
            </a:pPr>
            <a:r>
              <a:rPr lang="en-US" sz="2400" dirty="0"/>
              <a:t>Submit a pull request from forked repo back to main repo</a:t>
            </a:r>
          </a:p>
        </p:txBody>
      </p:sp>
    </p:spTree>
    <p:extLst>
      <p:ext uri="{BB962C8B-B14F-4D97-AF65-F5344CB8AC3E}">
        <p14:creationId xmlns:p14="http://schemas.microsoft.com/office/powerpoint/2010/main" val="38594215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0E5C2-FB04-6A4B-BC7A-E9377A7C04E6}"/>
              </a:ext>
            </a:extLst>
          </p:cNvPr>
          <p:cNvSpPr>
            <a:spLocks noGrp="1"/>
          </p:cNvSpPr>
          <p:nvPr>
            <p:ph type="title"/>
          </p:nvPr>
        </p:nvSpPr>
        <p:spPr/>
        <p:txBody>
          <a:bodyPr/>
          <a:lstStyle/>
          <a:p>
            <a:pPr algn="ctr"/>
            <a:r>
              <a:rPr lang="en-US" dirty="0"/>
              <a:t>Part 1: Forking a repository </a:t>
            </a:r>
          </a:p>
        </p:txBody>
      </p:sp>
      <p:sp>
        <p:nvSpPr>
          <p:cNvPr id="3" name="Content Placeholder 2">
            <a:extLst>
              <a:ext uri="{FF2B5EF4-FFF2-40B4-BE49-F238E27FC236}">
                <a16:creationId xmlns:a16="http://schemas.microsoft.com/office/drawing/2014/main" id="{EE327B62-B13E-CD47-8E1D-5C340052780D}"/>
              </a:ext>
            </a:extLst>
          </p:cNvPr>
          <p:cNvSpPr>
            <a:spLocks noGrp="1"/>
          </p:cNvSpPr>
          <p:nvPr>
            <p:ph idx="1"/>
          </p:nvPr>
        </p:nvSpPr>
        <p:spPr>
          <a:xfrm>
            <a:off x="518160" y="2606600"/>
            <a:ext cx="11155680" cy="3767328"/>
          </a:xfrm>
        </p:spPr>
        <p:txBody>
          <a:bodyPr/>
          <a:lstStyle/>
          <a:p>
            <a:pPr>
              <a:buFont typeface="Wingdings" pitchFamily="2" charset="2"/>
              <a:buChar char="Ø"/>
            </a:pPr>
            <a:r>
              <a:rPr lang="en-US" dirty="0"/>
              <a:t>Navigate to the </a:t>
            </a:r>
            <a:r>
              <a:rPr lang="en-US" dirty="0">
                <a:hlinkClick r:id="rId2"/>
              </a:rPr>
              <a:t>Practice_Repo </a:t>
            </a:r>
            <a:r>
              <a:rPr lang="en-US" dirty="0"/>
              <a:t>within the Poretsky Lab GitHub.</a:t>
            </a:r>
          </a:p>
          <a:p>
            <a:pPr>
              <a:buFont typeface="Wingdings" pitchFamily="2" charset="2"/>
              <a:buChar char="Ø"/>
            </a:pPr>
            <a:endParaRPr lang="en-US" dirty="0"/>
          </a:p>
          <a:p>
            <a:pPr>
              <a:buFont typeface="Wingdings" pitchFamily="2" charset="2"/>
              <a:buChar char="Ø"/>
            </a:pPr>
            <a:endParaRPr lang="en-US" dirty="0"/>
          </a:p>
          <a:p>
            <a:pPr>
              <a:buFont typeface="Wingdings" pitchFamily="2" charset="2"/>
              <a:buChar char="Ø"/>
            </a:pPr>
            <a:r>
              <a:rPr lang="en-US" dirty="0"/>
              <a:t>Click the “Fork” button to fork the directory. Once named, the directory will be accessible within your personal remote GitHub Server. </a:t>
            </a:r>
          </a:p>
          <a:p>
            <a:endParaRPr lang="en-US" dirty="0"/>
          </a:p>
        </p:txBody>
      </p:sp>
      <p:pic>
        <p:nvPicPr>
          <p:cNvPr id="6" name="Picture 5">
            <a:extLst>
              <a:ext uri="{FF2B5EF4-FFF2-40B4-BE49-F238E27FC236}">
                <a16:creationId xmlns:a16="http://schemas.microsoft.com/office/drawing/2014/main" id="{25024CBA-BCC8-E943-B262-50004A729D53}"/>
              </a:ext>
            </a:extLst>
          </p:cNvPr>
          <p:cNvPicPr>
            <a:picLocks noChangeAspect="1"/>
          </p:cNvPicPr>
          <p:nvPr/>
        </p:nvPicPr>
        <p:blipFill>
          <a:blip r:embed="rId3"/>
          <a:stretch>
            <a:fillRect/>
          </a:stretch>
        </p:blipFill>
        <p:spPr>
          <a:xfrm>
            <a:off x="679191" y="3151803"/>
            <a:ext cx="10331888" cy="554394"/>
          </a:xfrm>
          <a:prstGeom prst="rect">
            <a:avLst/>
          </a:prstGeom>
        </p:spPr>
      </p:pic>
      <p:pic>
        <p:nvPicPr>
          <p:cNvPr id="7" name="Picture 6">
            <a:extLst>
              <a:ext uri="{FF2B5EF4-FFF2-40B4-BE49-F238E27FC236}">
                <a16:creationId xmlns:a16="http://schemas.microsoft.com/office/drawing/2014/main" id="{D4172D15-8161-364B-9550-9844334B2071}"/>
              </a:ext>
            </a:extLst>
          </p:cNvPr>
          <p:cNvPicPr>
            <a:picLocks noChangeAspect="1"/>
          </p:cNvPicPr>
          <p:nvPr/>
        </p:nvPicPr>
        <p:blipFill>
          <a:blip r:embed="rId4"/>
          <a:stretch>
            <a:fillRect/>
          </a:stretch>
        </p:blipFill>
        <p:spPr>
          <a:xfrm>
            <a:off x="866451" y="4773362"/>
            <a:ext cx="2912260" cy="470442"/>
          </a:xfrm>
          <a:prstGeom prst="rect">
            <a:avLst/>
          </a:prstGeom>
        </p:spPr>
      </p:pic>
      <p:sp>
        <p:nvSpPr>
          <p:cNvPr id="8" name="Rounded Rectangle 7">
            <a:extLst>
              <a:ext uri="{FF2B5EF4-FFF2-40B4-BE49-F238E27FC236}">
                <a16:creationId xmlns:a16="http://schemas.microsoft.com/office/drawing/2014/main" id="{EF3FE034-A409-E646-B945-E53B276D5482}"/>
              </a:ext>
            </a:extLst>
          </p:cNvPr>
          <p:cNvSpPr/>
          <p:nvPr/>
        </p:nvSpPr>
        <p:spPr>
          <a:xfrm>
            <a:off x="8537510" y="3247053"/>
            <a:ext cx="1240972" cy="317241"/>
          </a:xfrm>
          <a:prstGeom prst="round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5793019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0B60F-411F-AC4A-A192-36D7CA8860E1}"/>
              </a:ext>
            </a:extLst>
          </p:cNvPr>
          <p:cNvSpPr>
            <a:spLocks noGrp="1"/>
          </p:cNvSpPr>
          <p:nvPr>
            <p:ph type="title"/>
          </p:nvPr>
        </p:nvSpPr>
        <p:spPr/>
        <p:txBody>
          <a:bodyPr/>
          <a:lstStyle/>
          <a:p>
            <a:pPr algn="ctr"/>
            <a:r>
              <a:rPr lang="en-US" dirty="0"/>
              <a:t>Part 2: Creating a folder within a remote repository</a:t>
            </a:r>
          </a:p>
        </p:txBody>
      </p:sp>
      <p:sp>
        <p:nvSpPr>
          <p:cNvPr id="3" name="Content Placeholder 2">
            <a:extLst>
              <a:ext uri="{FF2B5EF4-FFF2-40B4-BE49-F238E27FC236}">
                <a16:creationId xmlns:a16="http://schemas.microsoft.com/office/drawing/2014/main" id="{4A717D39-515C-FE46-A60E-A64F3915DED5}"/>
              </a:ext>
            </a:extLst>
          </p:cNvPr>
          <p:cNvSpPr>
            <a:spLocks noGrp="1"/>
          </p:cNvSpPr>
          <p:nvPr>
            <p:ph idx="1"/>
          </p:nvPr>
        </p:nvSpPr>
        <p:spPr/>
        <p:txBody>
          <a:bodyPr/>
          <a:lstStyle/>
          <a:p>
            <a:pPr>
              <a:buFont typeface="Wingdings" pitchFamily="2" charset="2"/>
              <a:buChar char="Ø"/>
            </a:pPr>
            <a:r>
              <a:rPr lang="en-US" dirty="0"/>
              <a:t>Access the “</a:t>
            </a:r>
            <a:r>
              <a:rPr lang="en-US" dirty="0" err="1"/>
              <a:t>Team_Poretsky</a:t>
            </a:r>
            <a:r>
              <a:rPr lang="en-US" dirty="0"/>
              <a:t>” directory within the forked repository, and select the “create new file” option within the “add file” dropdown menu</a:t>
            </a:r>
          </a:p>
          <a:p>
            <a:pPr>
              <a:buFont typeface="Wingdings" pitchFamily="2" charset="2"/>
              <a:buChar char="Ø"/>
            </a:pPr>
            <a:endParaRPr lang="en-US" dirty="0"/>
          </a:p>
          <a:p>
            <a:pPr>
              <a:buFont typeface="Wingdings" pitchFamily="2" charset="2"/>
              <a:buChar char="Ø"/>
            </a:pPr>
            <a:r>
              <a:rPr lang="en-US" dirty="0"/>
              <a:t>For the file name, type “your name”/</a:t>
            </a:r>
            <a:r>
              <a:rPr lang="en-US" dirty="0" err="1"/>
              <a:t>Who_am_I.txt</a:t>
            </a:r>
            <a:r>
              <a:rPr lang="en-US" dirty="0"/>
              <a:t> and hit “commit changes” when finished.</a:t>
            </a:r>
          </a:p>
          <a:p>
            <a:pPr lvl="1">
              <a:buFont typeface="Wingdings" pitchFamily="2" charset="2"/>
              <a:buChar char="Ø"/>
            </a:pPr>
            <a:r>
              <a:rPr lang="en-US" dirty="0"/>
              <a:t>NOTE: the backslash after your name is used to create new folders within GitHub. However, a file MUST be created to create a new folder. </a:t>
            </a:r>
          </a:p>
          <a:p>
            <a:pPr lvl="1">
              <a:buFont typeface="Wingdings" pitchFamily="2" charset="2"/>
              <a:buChar char="Ø"/>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p:txBody>
      </p:sp>
      <p:pic>
        <p:nvPicPr>
          <p:cNvPr id="5" name="Picture 4">
            <a:extLst>
              <a:ext uri="{FF2B5EF4-FFF2-40B4-BE49-F238E27FC236}">
                <a16:creationId xmlns:a16="http://schemas.microsoft.com/office/drawing/2014/main" id="{02A36D93-0007-9143-8BB4-DC53DD3FF422}"/>
              </a:ext>
            </a:extLst>
          </p:cNvPr>
          <p:cNvPicPr>
            <a:picLocks noChangeAspect="1"/>
          </p:cNvPicPr>
          <p:nvPr/>
        </p:nvPicPr>
        <p:blipFill>
          <a:blip r:embed="rId2"/>
          <a:stretch>
            <a:fillRect/>
          </a:stretch>
        </p:blipFill>
        <p:spPr>
          <a:xfrm>
            <a:off x="943947" y="3270249"/>
            <a:ext cx="9979702" cy="378019"/>
          </a:xfrm>
          <a:prstGeom prst="rect">
            <a:avLst/>
          </a:prstGeom>
        </p:spPr>
      </p:pic>
      <p:pic>
        <p:nvPicPr>
          <p:cNvPr id="6" name="Picture 5">
            <a:extLst>
              <a:ext uri="{FF2B5EF4-FFF2-40B4-BE49-F238E27FC236}">
                <a16:creationId xmlns:a16="http://schemas.microsoft.com/office/drawing/2014/main" id="{36AB0F03-5191-DB48-877F-FF8A6C3D3C26}"/>
              </a:ext>
            </a:extLst>
          </p:cNvPr>
          <p:cNvPicPr>
            <a:picLocks noChangeAspect="1"/>
          </p:cNvPicPr>
          <p:nvPr/>
        </p:nvPicPr>
        <p:blipFill>
          <a:blip r:embed="rId3"/>
          <a:stretch>
            <a:fillRect/>
          </a:stretch>
        </p:blipFill>
        <p:spPr>
          <a:xfrm>
            <a:off x="943946" y="4768501"/>
            <a:ext cx="10243200" cy="279360"/>
          </a:xfrm>
          <a:prstGeom prst="rect">
            <a:avLst/>
          </a:prstGeom>
        </p:spPr>
      </p:pic>
      <p:sp>
        <p:nvSpPr>
          <p:cNvPr id="7" name="Rounded Rectangle 6">
            <a:extLst>
              <a:ext uri="{FF2B5EF4-FFF2-40B4-BE49-F238E27FC236}">
                <a16:creationId xmlns:a16="http://schemas.microsoft.com/office/drawing/2014/main" id="{86666C1E-77F9-6E41-A56E-FD80509D4AC9}"/>
              </a:ext>
            </a:extLst>
          </p:cNvPr>
          <p:cNvSpPr/>
          <p:nvPr/>
        </p:nvSpPr>
        <p:spPr>
          <a:xfrm>
            <a:off x="9946174" y="4730620"/>
            <a:ext cx="1240972" cy="317241"/>
          </a:xfrm>
          <a:prstGeom prst="round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Rounded Rectangle 7">
            <a:extLst>
              <a:ext uri="{FF2B5EF4-FFF2-40B4-BE49-F238E27FC236}">
                <a16:creationId xmlns:a16="http://schemas.microsoft.com/office/drawing/2014/main" id="{6F8E99B1-C0D4-1C49-941D-2DA60EFF9D11}"/>
              </a:ext>
            </a:extLst>
          </p:cNvPr>
          <p:cNvSpPr/>
          <p:nvPr/>
        </p:nvSpPr>
        <p:spPr>
          <a:xfrm>
            <a:off x="9834465" y="3270379"/>
            <a:ext cx="793102" cy="317241"/>
          </a:xfrm>
          <a:prstGeom prst="round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9929702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A0ED1-4D4C-8D41-B892-7B4A71B6A160}"/>
              </a:ext>
            </a:extLst>
          </p:cNvPr>
          <p:cNvSpPr>
            <a:spLocks noGrp="1"/>
          </p:cNvSpPr>
          <p:nvPr>
            <p:ph type="title"/>
          </p:nvPr>
        </p:nvSpPr>
        <p:spPr/>
        <p:txBody>
          <a:bodyPr/>
          <a:lstStyle/>
          <a:p>
            <a:pPr algn="ctr"/>
            <a:r>
              <a:rPr lang="en-US" dirty="0"/>
              <a:t>Part 3: Cloning a repository to your local machine </a:t>
            </a:r>
          </a:p>
        </p:txBody>
      </p:sp>
      <p:sp>
        <p:nvSpPr>
          <p:cNvPr id="3" name="Content Placeholder 2">
            <a:extLst>
              <a:ext uri="{FF2B5EF4-FFF2-40B4-BE49-F238E27FC236}">
                <a16:creationId xmlns:a16="http://schemas.microsoft.com/office/drawing/2014/main" id="{6A66163E-110C-B34E-9116-5AB463AD95E5}"/>
              </a:ext>
            </a:extLst>
          </p:cNvPr>
          <p:cNvSpPr>
            <a:spLocks noGrp="1"/>
          </p:cNvSpPr>
          <p:nvPr>
            <p:ph idx="1"/>
          </p:nvPr>
        </p:nvSpPr>
        <p:spPr/>
        <p:txBody>
          <a:bodyPr/>
          <a:lstStyle/>
          <a:p>
            <a:pPr>
              <a:buFont typeface="Wingdings" pitchFamily="2" charset="2"/>
              <a:buChar char="Ø"/>
            </a:pPr>
            <a:r>
              <a:rPr lang="en-US" dirty="0"/>
              <a:t>Cloning a repository can be completed either through Git via the command line or by using the GitHub Desktop app. </a:t>
            </a:r>
          </a:p>
          <a:p>
            <a:pPr>
              <a:buFont typeface="Wingdings" pitchFamily="2" charset="2"/>
              <a:buChar char="Ø"/>
            </a:pPr>
            <a:r>
              <a:rPr lang="en-US" dirty="0"/>
              <a:t>To push changes from your terminal, you will need to create an SSH Key. From your terminal, type “</a:t>
            </a:r>
            <a:r>
              <a:rPr lang="en-US" dirty="0" err="1"/>
              <a:t>ssh</a:t>
            </a:r>
            <a:r>
              <a:rPr lang="en-US" dirty="0"/>
              <a:t>-keygen -t ed25519 -C </a:t>
            </a:r>
            <a:r>
              <a:rPr lang="en-US" dirty="0">
                <a:hlinkClick r:id="rId2"/>
              </a:rPr>
              <a:t>your_email@example.com</a:t>
            </a:r>
            <a:r>
              <a:rPr lang="en-US" dirty="0"/>
              <a:t> using your account email address, and hit enter to save your key (you will need to hit enter a few times). </a:t>
            </a:r>
          </a:p>
          <a:p>
            <a:pPr>
              <a:buFont typeface="Wingdings" pitchFamily="2" charset="2"/>
              <a:buChar char="Ø"/>
            </a:pPr>
            <a:r>
              <a:rPr lang="en-US" dirty="0"/>
              <a:t>Type “</a:t>
            </a:r>
            <a:r>
              <a:rPr lang="en-US" dirty="0" err="1"/>
              <a:t>pbcopy</a:t>
            </a:r>
            <a:r>
              <a:rPr lang="en-US" dirty="0"/>
              <a:t> &lt; ~/.</a:t>
            </a:r>
            <a:r>
              <a:rPr lang="en-US" dirty="0" err="1"/>
              <a:t>ssh</a:t>
            </a:r>
            <a:r>
              <a:rPr lang="en-US" dirty="0"/>
              <a:t>/id_ed25519.pub” to save your key. From the repository home page, select “add a new key “ from the SSH section within the ”&lt;&gt; Code” dropdown menu. Paste your key where prompted and save. </a:t>
            </a:r>
          </a:p>
          <a:p>
            <a:pPr>
              <a:buFont typeface="Wingdings" pitchFamily="2" charset="2"/>
              <a:buChar char="Ø"/>
            </a:pPr>
            <a:r>
              <a:rPr lang="en-US" dirty="0"/>
              <a:t>Return back to the repository home page, and copy the </a:t>
            </a:r>
            <a:r>
              <a:rPr lang="en-US" dirty="0" err="1"/>
              <a:t>ssh</a:t>
            </a:r>
            <a:r>
              <a:rPr lang="en-US" dirty="0"/>
              <a:t> link under the ”&lt;&gt; Code” dropdown menu.</a:t>
            </a:r>
          </a:p>
        </p:txBody>
      </p:sp>
    </p:spTree>
    <p:extLst>
      <p:ext uri="{BB962C8B-B14F-4D97-AF65-F5344CB8AC3E}">
        <p14:creationId xmlns:p14="http://schemas.microsoft.com/office/powerpoint/2010/main" val="24848767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A0ED1-4D4C-8D41-B892-7B4A71B6A160}"/>
              </a:ext>
            </a:extLst>
          </p:cNvPr>
          <p:cNvSpPr>
            <a:spLocks noGrp="1"/>
          </p:cNvSpPr>
          <p:nvPr>
            <p:ph type="title"/>
          </p:nvPr>
        </p:nvSpPr>
        <p:spPr/>
        <p:txBody>
          <a:bodyPr/>
          <a:lstStyle/>
          <a:p>
            <a:pPr algn="ctr"/>
            <a:r>
              <a:rPr lang="en-US" dirty="0"/>
              <a:t>Part 3: Cloning a repository to your local machine </a:t>
            </a:r>
          </a:p>
        </p:txBody>
      </p:sp>
      <p:sp>
        <p:nvSpPr>
          <p:cNvPr id="3" name="Content Placeholder 2">
            <a:extLst>
              <a:ext uri="{FF2B5EF4-FFF2-40B4-BE49-F238E27FC236}">
                <a16:creationId xmlns:a16="http://schemas.microsoft.com/office/drawing/2014/main" id="{6A66163E-110C-B34E-9116-5AB463AD95E5}"/>
              </a:ext>
            </a:extLst>
          </p:cNvPr>
          <p:cNvSpPr>
            <a:spLocks noGrp="1"/>
          </p:cNvSpPr>
          <p:nvPr>
            <p:ph idx="1"/>
          </p:nvPr>
        </p:nvSpPr>
        <p:spPr/>
        <p:txBody>
          <a:bodyPr/>
          <a:lstStyle/>
          <a:p>
            <a:pPr>
              <a:buFont typeface="Wingdings" pitchFamily="2" charset="2"/>
              <a:buChar char="Ø"/>
            </a:pPr>
            <a:r>
              <a:rPr lang="en-US" dirty="0"/>
              <a:t>Within the terminal, navigate to the directory to where you would like to clone the git repository. </a:t>
            </a:r>
          </a:p>
          <a:p>
            <a:pPr>
              <a:buFont typeface="Wingdings" pitchFamily="2" charset="2"/>
              <a:buChar char="Ø"/>
            </a:pPr>
            <a:r>
              <a:rPr lang="en-US" dirty="0"/>
              <a:t>Type ”git clone </a:t>
            </a:r>
            <a:r>
              <a:rPr lang="en-US" dirty="0" err="1"/>
              <a:t>instert_https_link</a:t>
            </a:r>
            <a:r>
              <a:rPr lang="en-US" dirty="0"/>
              <a:t>” </a:t>
            </a:r>
          </a:p>
          <a:p>
            <a:pPr>
              <a:buFont typeface="Wingdings" pitchFamily="2" charset="2"/>
              <a:buChar char="Ø"/>
            </a:pPr>
            <a:endParaRPr lang="en-US" dirty="0"/>
          </a:p>
          <a:p>
            <a:pPr>
              <a:buFont typeface="Wingdings" pitchFamily="2" charset="2"/>
              <a:buChar char="Ø"/>
            </a:pPr>
            <a:endParaRPr lang="en-US" dirty="0"/>
          </a:p>
          <a:p>
            <a:pPr>
              <a:buFont typeface="Wingdings" pitchFamily="2" charset="2"/>
              <a:buChar char="Ø"/>
            </a:pPr>
            <a:endParaRPr lang="en-US" dirty="0"/>
          </a:p>
          <a:p>
            <a:pPr>
              <a:buFont typeface="Wingdings" pitchFamily="2" charset="2"/>
              <a:buChar char="Ø"/>
            </a:pPr>
            <a:r>
              <a:rPr lang="en-US" dirty="0"/>
              <a:t>To ensure proper cloning, navigate to within the cloned repo and type “ls –a” to see all files within the directory. If successful, a “.git” file should be visible. </a:t>
            </a:r>
          </a:p>
          <a:p>
            <a:pPr>
              <a:buFont typeface="Wingdings" pitchFamily="2" charset="2"/>
              <a:buChar char="Ø"/>
            </a:pPr>
            <a:endParaRPr lang="en-US" dirty="0"/>
          </a:p>
        </p:txBody>
      </p:sp>
      <p:pic>
        <p:nvPicPr>
          <p:cNvPr id="7" name="Picture 6">
            <a:extLst>
              <a:ext uri="{FF2B5EF4-FFF2-40B4-BE49-F238E27FC236}">
                <a16:creationId xmlns:a16="http://schemas.microsoft.com/office/drawing/2014/main" id="{37BF2AE9-BBA7-A44E-9F6A-174C2ECC6EC2}"/>
              </a:ext>
            </a:extLst>
          </p:cNvPr>
          <p:cNvPicPr>
            <a:picLocks noChangeAspect="1"/>
          </p:cNvPicPr>
          <p:nvPr/>
        </p:nvPicPr>
        <p:blipFill>
          <a:blip r:embed="rId2"/>
          <a:stretch>
            <a:fillRect/>
          </a:stretch>
        </p:blipFill>
        <p:spPr>
          <a:xfrm>
            <a:off x="776126" y="3428999"/>
            <a:ext cx="7030308" cy="1033273"/>
          </a:xfrm>
          <a:prstGeom prst="rect">
            <a:avLst/>
          </a:prstGeom>
        </p:spPr>
      </p:pic>
      <p:pic>
        <p:nvPicPr>
          <p:cNvPr id="9" name="Picture 8">
            <a:extLst>
              <a:ext uri="{FF2B5EF4-FFF2-40B4-BE49-F238E27FC236}">
                <a16:creationId xmlns:a16="http://schemas.microsoft.com/office/drawing/2014/main" id="{686D90B9-72EF-FF42-94BC-9019AFEB2CA3}"/>
              </a:ext>
            </a:extLst>
          </p:cNvPr>
          <p:cNvPicPr>
            <a:picLocks noChangeAspect="1"/>
          </p:cNvPicPr>
          <p:nvPr/>
        </p:nvPicPr>
        <p:blipFill>
          <a:blip r:embed="rId3"/>
          <a:stretch>
            <a:fillRect/>
          </a:stretch>
        </p:blipFill>
        <p:spPr>
          <a:xfrm>
            <a:off x="776125" y="5487130"/>
            <a:ext cx="5358777" cy="567981"/>
          </a:xfrm>
          <a:prstGeom prst="rect">
            <a:avLst/>
          </a:prstGeom>
        </p:spPr>
      </p:pic>
      <p:sp>
        <p:nvSpPr>
          <p:cNvPr id="10" name="Rounded Rectangle 9">
            <a:extLst>
              <a:ext uri="{FF2B5EF4-FFF2-40B4-BE49-F238E27FC236}">
                <a16:creationId xmlns:a16="http://schemas.microsoft.com/office/drawing/2014/main" id="{D08FD918-72F2-A34C-896A-935184C4545C}"/>
              </a:ext>
            </a:extLst>
          </p:cNvPr>
          <p:cNvSpPr/>
          <p:nvPr/>
        </p:nvSpPr>
        <p:spPr>
          <a:xfrm>
            <a:off x="3546088" y="5875030"/>
            <a:ext cx="412595" cy="180081"/>
          </a:xfrm>
          <a:prstGeom prst="round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1462715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A0ED1-4D4C-8D41-B892-7B4A71B6A160}"/>
              </a:ext>
            </a:extLst>
          </p:cNvPr>
          <p:cNvSpPr>
            <a:spLocks noGrp="1"/>
          </p:cNvSpPr>
          <p:nvPr>
            <p:ph type="title"/>
          </p:nvPr>
        </p:nvSpPr>
        <p:spPr/>
        <p:txBody>
          <a:bodyPr/>
          <a:lstStyle/>
          <a:p>
            <a:pPr algn="ctr"/>
            <a:r>
              <a:rPr lang="en-US" dirty="0"/>
              <a:t>Part 3: Cloning a repository to your local machine </a:t>
            </a:r>
          </a:p>
        </p:txBody>
      </p:sp>
      <p:sp>
        <p:nvSpPr>
          <p:cNvPr id="3" name="Content Placeholder 2">
            <a:extLst>
              <a:ext uri="{FF2B5EF4-FFF2-40B4-BE49-F238E27FC236}">
                <a16:creationId xmlns:a16="http://schemas.microsoft.com/office/drawing/2014/main" id="{6A66163E-110C-B34E-9116-5AB463AD95E5}"/>
              </a:ext>
            </a:extLst>
          </p:cNvPr>
          <p:cNvSpPr>
            <a:spLocks noGrp="1"/>
          </p:cNvSpPr>
          <p:nvPr>
            <p:ph idx="1"/>
          </p:nvPr>
        </p:nvSpPr>
        <p:spPr/>
        <p:txBody>
          <a:bodyPr/>
          <a:lstStyle/>
          <a:p>
            <a:pPr>
              <a:buFont typeface="Wingdings" pitchFamily="2" charset="2"/>
              <a:buChar char="Ø"/>
            </a:pPr>
            <a:r>
              <a:rPr lang="en-US" dirty="0"/>
              <a:t>Within your own directory, you will need to complete two tasks:</a:t>
            </a:r>
          </a:p>
          <a:p>
            <a:pPr marL="800100" lvl="1" indent="-342900">
              <a:buFont typeface="+mj-lt"/>
              <a:buAutoNum type="arabicPeriod"/>
            </a:pPr>
            <a:r>
              <a:rPr lang="en-US" dirty="0"/>
              <a:t>Add an image of your favorite animal or pet to your folder.</a:t>
            </a:r>
          </a:p>
          <a:p>
            <a:pPr marL="800100" lvl="1" indent="-342900">
              <a:buFont typeface="+mj-lt"/>
              <a:buAutoNum type="arabicPeriod"/>
            </a:pPr>
            <a:r>
              <a:rPr lang="en-US" dirty="0"/>
              <a:t>Edit the </a:t>
            </a:r>
            <a:r>
              <a:rPr lang="en-US" dirty="0" err="1"/>
              <a:t>Who_am_I.txt</a:t>
            </a:r>
            <a:r>
              <a:rPr lang="en-US" dirty="0"/>
              <a:t> file and add your name, or any other way you’d like to identify yourself. </a:t>
            </a:r>
          </a:p>
          <a:p>
            <a:pPr marL="1257300" lvl="2" indent="-342900">
              <a:buFont typeface="+mj-lt"/>
              <a:buAutoNum type="arabicPeriod"/>
            </a:pPr>
            <a:r>
              <a:rPr lang="en-US" dirty="0"/>
              <a:t>NOTE: From the terminal this can be done with either the “nano” or ”vi” functions. Within </a:t>
            </a:r>
            <a:r>
              <a:rPr lang="en-US" dirty="0" err="1"/>
              <a:t>nane</a:t>
            </a:r>
            <a:r>
              <a:rPr lang="en-US" dirty="0"/>
              <a:t>, type “nano </a:t>
            </a:r>
            <a:r>
              <a:rPr lang="en-US" dirty="0" err="1"/>
              <a:t>Who_am_I.txt</a:t>
            </a:r>
            <a:r>
              <a:rPr lang="en-US" dirty="0"/>
              <a:t>” to open the file. After typing your message, hit CRTL+X, Y, and then ENTER to save your file. Type “cat </a:t>
            </a:r>
            <a:r>
              <a:rPr lang="en-US" dirty="0" err="1"/>
              <a:t>Who_am_I.txt</a:t>
            </a:r>
            <a:r>
              <a:rPr lang="en-US" dirty="0"/>
              <a:t>” to view the contents of the file. </a:t>
            </a:r>
          </a:p>
          <a:p>
            <a:pPr marL="342900" indent="-342900">
              <a:buFont typeface="+mj-lt"/>
              <a:buAutoNum type="arabicPeriod"/>
            </a:pPr>
            <a:r>
              <a:rPr lang="en-US" dirty="0"/>
              <a:t>When complete, your directory should look similar to this: </a:t>
            </a:r>
          </a:p>
          <a:p>
            <a:pPr>
              <a:buFont typeface="Wingdings" pitchFamily="2" charset="2"/>
              <a:buChar char="Ø"/>
            </a:pPr>
            <a:endParaRPr lang="en-US" dirty="0"/>
          </a:p>
        </p:txBody>
      </p:sp>
      <p:pic>
        <p:nvPicPr>
          <p:cNvPr id="4" name="Picture 3">
            <a:extLst>
              <a:ext uri="{FF2B5EF4-FFF2-40B4-BE49-F238E27FC236}">
                <a16:creationId xmlns:a16="http://schemas.microsoft.com/office/drawing/2014/main" id="{715B945A-30C8-1741-AF22-81AB3A531ACD}"/>
              </a:ext>
            </a:extLst>
          </p:cNvPr>
          <p:cNvPicPr>
            <a:picLocks noChangeAspect="1"/>
          </p:cNvPicPr>
          <p:nvPr/>
        </p:nvPicPr>
        <p:blipFill>
          <a:blip r:embed="rId2"/>
          <a:stretch>
            <a:fillRect/>
          </a:stretch>
        </p:blipFill>
        <p:spPr>
          <a:xfrm>
            <a:off x="966625" y="4871356"/>
            <a:ext cx="4538436" cy="787012"/>
          </a:xfrm>
          <a:prstGeom prst="rect">
            <a:avLst/>
          </a:prstGeom>
        </p:spPr>
      </p:pic>
    </p:spTree>
    <p:extLst>
      <p:ext uri="{BB962C8B-B14F-4D97-AF65-F5344CB8AC3E}">
        <p14:creationId xmlns:p14="http://schemas.microsoft.com/office/powerpoint/2010/main" val="38876678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AF247-9833-194F-A6DE-35A28C2C80BB}"/>
              </a:ext>
            </a:extLst>
          </p:cNvPr>
          <p:cNvSpPr>
            <a:spLocks noGrp="1"/>
          </p:cNvSpPr>
          <p:nvPr>
            <p:ph type="title"/>
          </p:nvPr>
        </p:nvSpPr>
        <p:spPr/>
        <p:txBody>
          <a:bodyPr>
            <a:normAutofit fontScale="90000"/>
          </a:bodyPr>
          <a:lstStyle/>
          <a:p>
            <a:pPr algn="ctr"/>
            <a:r>
              <a:rPr lang="en-US" sz="4400" dirty="0"/>
              <a:t>Part 4: Add, commit, and push changes to the remote repository</a:t>
            </a:r>
            <a:br>
              <a:rPr lang="en-US" sz="4400" dirty="0"/>
            </a:br>
            <a:endParaRPr lang="en-US" dirty="0"/>
          </a:p>
        </p:txBody>
      </p:sp>
      <p:sp>
        <p:nvSpPr>
          <p:cNvPr id="3" name="Content Placeholder 2">
            <a:extLst>
              <a:ext uri="{FF2B5EF4-FFF2-40B4-BE49-F238E27FC236}">
                <a16:creationId xmlns:a16="http://schemas.microsoft.com/office/drawing/2014/main" id="{977A1326-4186-AA4E-8BEF-1701AFFFFE48}"/>
              </a:ext>
            </a:extLst>
          </p:cNvPr>
          <p:cNvSpPr>
            <a:spLocks noGrp="1"/>
          </p:cNvSpPr>
          <p:nvPr>
            <p:ph idx="1"/>
          </p:nvPr>
        </p:nvSpPr>
        <p:spPr/>
        <p:txBody>
          <a:bodyPr/>
          <a:lstStyle/>
          <a:p>
            <a:pPr>
              <a:buFont typeface="Wingdings" pitchFamily="2" charset="2"/>
              <a:buChar char="Ø"/>
            </a:pPr>
            <a:r>
              <a:rPr lang="en-US" dirty="0"/>
              <a:t>When you are ready to push your changes back to the remote repository, type “git add . “ and then “git commit –m “Insert update message”(use quotes around your update message)” to add and commit your changes to the staging area. </a:t>
            </a:r>
          </a:p>
          <a:p>
            <a:pPr>
              <a:buFont typeface="Wingdings" pitchFamily="2" charset="2"/>
              <a:buChar char="Ø"/>
            </a:pPr>
            <a:endParaRPr lang="en-US" dirty="0"/>
          </a:p>
          <a:p>
            <a:pPr>
              <a:buFont typeface="Wingdings" pitchFamily="2" charset="2"/>
              <a:buChar char="Ø"/>
            </a:pPr>
            <a:r>
              <a:rPr lang="en-US" dirty="0"/>
              <a:t>Type ”git push” to push your commits back to the remote repository.</a:t>
            </a:r>
          </a:p>
          <a:p>
            <a:pPr>
              <a:buFont typeface="Wingdings" pitchFamily="2" charset="2"/>
              <a:buChar char="Ø"/>
            </a:pPr>
            <a:endParaRPr lang="en-US" dirty="0"/>
          </a:p>
        </p:txBody>
      </p:sp>
      <p:pic>
        <p:nvPicPr>
          <p:cNvPr id="7" name="Picture 6">
            <a:extLst>
              <a:ext uri="{FF2B5EF4-FFF2-40B4-BE49-F238E27FC236}">
                <a16:creationId xmlns:a16="http://schemas.microsoft.com/office/drawing/2014/main" id="{89F3AFE6-2C2F-B74E-B60E-67613ACC616B}"/>
              </a:ext>
            </a:extLst>
          </p:cNvPr>
          <p:cNvPicPr>
            <a:picLocks noChangeAspect="1"/>
          </p:cNvPicPr>
          <p:nvPr/>
        </p:nvPicPr>
        <p:blipFill>
          <a:blip r:embed="rId2"/>
          <a:stretch>
            <a:fillRect/>
          </a:stretch>
        </p:blipFill>
        <p:spPr>
          <a:xfrm>
            <a:off x="834420" y="4418417"/>
            <a:ext cx="5441321" cy="1627311"/>
          </a:xfrm>
          <a:prstGeom prst="rect">
            <a:avLst/>
          </a:prstGeom>
        </p:spPr>
      </p:pic>
      <p:pic>
        <p:nvPicPr>
          <p:cNvPr id="8" name="Picture 7">
            <a:extLst>
              <a:ext uri="{FF2B5EF4-FFF2-40B4-BE49-F238E27FC236}">
                <a16:creationId xmlns:a16="http://schemas.microsoft.com/office/drawing/2014/main" id="{BBCFCAB5-43F0-8644-BC9E-4181E225452F}"/>
              </a:ext>
            </a:extLst>
          </p:cNvPr>
          <p:cNvPicPr>
            <a:picLocks noChangeAspect="1"/>
          </p:cNvPicPr>
          <p:nvPr/>
        </p:nvPicPr>
        <p:blipFill>
          <a:blip r:embed="rId3"/>
          <a:stretch>
            <a:fillRect/>
          </a:stretch>
        </p:blipFill>
        <p:spPr>
          <a:xfrm>
            <a:off x="834420" y="3487134"/>
            <a:ext cx="4584793" cy="278805"/>
          </a:xfrm>
          <a:prstGeom prst="rect">
            <a:avLst/>
          </a:prstGeom>
        </p:spPr>
      </p:pic>
      <p:pic>
        <p:nvPicPr>
          <p:cNvPr id="9" name="Picture 8">
            <a:extLst>
              <a:ext uri="{FF2B5EF4-FFF2-40B4-BE49-F238E27FC236}">
                <a16:creationId xmlns:a16="http://schemas.microsoft.com/office/drawing/2014/main" id="{F93B9A3C-A84F-3A44-A449-5A32CE9369D0}"/>
              </a:ext>
            </a:extLst>
          </p:cNvPr>
          <p:cNvPicPr>
            <a:picLocks noChangeAspect="1"/>
          </p:cNvPicPr>
          <p:nvPr/>
        </p:nvPicPr>
        <p:blipFill>
          <a:blip r:embed="rId4"/>
          <a:stretch>
            <a:fillRect/>
          </a:stretch>
        </p:blipFill>
        <p:spPr>
          <a:xfrm>
            <a:off x="834420" y="3765938"/>
            <a:ext cx="7094038" cy="278805"/>
          </a:xfrm>
          <a:prstGeom prst="rect">
            <a:avLst/>
          </a:prstGeom>
        </p:spPr>
      </p:pic>
    </p:spTree>
    <p:extLst>
      <p:ext uri="{BB962C8B-B14F-4D97-AF65-F5344CB8AC3E}">
        <p14:creationId xmlns:p14="http://schemas.microsoft.com/office/powerpoint/2010/main" val="1984058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4C32CD27-7027-AB2B-38F1-71C08EB84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69547FF-F353-3B4F-8D24-8C7F0E4037FD}"/>
              </a:ext>
            </a:extLst>
          </p:cNvPr>
          <p:cNvSpPr>
            <a:spLocks noGrp="1"/>
          </p:cNvSpPr>
          <p:nvPr>
            <p:ph type="title"/>
          </p:nvPr>
        </p:nvSpPr>
        <p:spPr>
          <a:xfrm>
            <a:off x="5431536" y="978408"/>
            <a:ext cx="6236208" cy="1463040"/>
          </a:xfrm>
        </p:spPr>
        <p:txBody>
          <a:bodyPr>
            <a:normAutofit/>
          </a:bodyPr>
          <a:lstStyle/>
          <a:p>
            <a:pPr algn="ctr"/>
            <a:r>
              <a:rPr lang="en-US" dirty="0"/>
              <a:t>Who cares about version control?</a:t>
            </a:r>
          </a:p>
        </p:txBody>
      </p:sp>
      <p:pic>
        <p:nvPicPr>
          <p:cNvPr id="2050" name="Picture 2" descr="A comic strip of a person sitting at a computer&#10;&#10;Description automatically generated">
            <a:extLst>
              <a:ext uri="{FF2B5EF4-FFF2-40B4-BE49-F238E27FC236}">
                <a16:creationId xmlns:a16="http://schemas.microsoft.com/office/drawing/2014/main" id="{7E98B687-1788-624F-AEF0-FB457B0AF6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465" r="105" b="-5"/>
          <a:stretch>
            <a:fillRect/>
          </a:stretch>
        </p:blipFill>
        <p:spPr bwMode="auto">
          <a:xfrm>
            <a:off x="456267" y="508091"/>
            <a:ext cx="4454061" cy="6158927"/>
          </a:xfrm>
          <a:prstGeom prst="rect">
            <a:avLst/>
          </a:prstGeom>
          <a:noFill/>
          <a:extLst>
            <a:ext uri="{909E8E84-426E-40DD-AFC4-6F175D3DCCD1}">
              <a14:hiddenFill xmlns:a14="http://schemas.microsoft.com/office/drawing/2010/main">
                <a:solidFill>
                  <a:srgbClr val="FFFFFF"/>
                </a:solidFill>
              </a14:hiddenFill>
            </a:ext>
          </a:extLst>
        </p:spPr>
      </p:pic>
      <p:sp>
        <p:nvSpPr>
          <p:cNvPr id="2057" name="Freeform: Shape 2056">
            <a:extLst>
              <a:ext uri="{FF2B5EF4-FFF2-40B4-BE49-F238E27FC236}">
                <a16:creationId xmlns:a16="http://schemas.microsoft.com/office/drawing/2014/main" id="{C6DD38CD-CFFE-4ABA-3DC8-01ED90559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4611" y="508090"/>
            <a:ext cx="6186474"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526B7599-DB96-354C-A4F1-79371866630C}"/>
              </a:ext>
            </a:extLst>
          </p:cNvPr>
          <p:cNvSpPr>
            <a:spLocks noGrp="1"/>
          </p:cNvSpPr>
          <p:nvPr>
            <p:ph idx="1"/>
          </p:nvPr>
        </p:nvSpPr>
        <p:spPr>
          <a:xfrm>
            <a:off x="5431536" y="2441448"/>
            <a:ext cx="6236208" cy="4088410"/>
          </a:xfrm>
        </p:spPr>
        <p:txBody>
          <a:bodyPr>
            <a:normAutofit/>
          </a:bodyPr>
          <a:lstStyle/>
          <a:p>
            <a:r>
              <a:rPr lang="en-US" u="sng" dirty="0"/>
              <a:t>We do!</a:t>
            </a:r>
          </a:p>
          <a:p>
            <a:r>
              <a:rPr lang="en-US" dirty="0"/>
              <a:t>Version control:</a:t>
            </a:r>
          </a:p>
          <a:p>
            <a:pPr lvl="1"/>
            <a:r>
              <a:rPr lang="en-US" dirty="0"/>
              <a:t>Allows for the </a:t>
            </a:r>
            <a:r>
              <a:rPr lang="en-US" b="1" dirty="0"/>
              <a:t>collaboration</a:t>
            </a:r>
            <a:r>
              <a:rPr lang="en-US" dirty="0"/>
              <a:t> of multiple parties on a single written document or code. </a:t>
            </a:r>
          </a:p>
          <a:p>
            <a:pPr lvl="1"/>
            <a:r>
              <a:rPr lang="en-US" dirty="0"/>
              <a:t>Maintains a </a:t>
            </a:r>
            <a:r>
              <a:rPr lang="en-US" b="1" dirty="0"/>
              <a:t>detailed log</a:t>
            </a:r>
            <a:r>
              <a:rPr lang="en-US" dirty="0"/>
              <a:t> of document changes without the need for multiple versions of a file (e.g., v1, v2, final, etc.).</a:t>
            </a:r>
          </a:p>
          <a:p>
            <a:pPr lvl="1"/>
            <a:r>
              <a:rPr lang="en-US" dirty="0"/>
              <a:t>Allows easy </a:t>
            </a:r>
            <a:r>
              <a:rPr lang="en-US" b="1" dirty="0"/>
              <a:t>rollback </a:t>
            </a:r>
            <a:r>
              <a:rPr lang="en-US" dirty="0"/>
              <a:t>to a previous file version if new writing introduces an error or problem</a:t>
            </a:r>
          </a:p>
          <a:p>
            <a:pPr lvl="1"/>
            <a:r>
              <a:rPr lang="en-US" dirty="0"/>
              <a:t>Allows for a deeper </a:t>
            </a:r>
            <a:r>
              <a:rPr lang="en-US" b="1" dirty="0"/>
              <a:t>understanding</a:t>
            </a:r>
            <a:r>
              <a:rPr lang="en-US" dirty="0"/>
              <a:t> of writing or code, such as:</a:t>
            </a:r>
          </a:p>
          <a:p>
            <a:pPr lvl="2"/>
            <a:r>
              <a:rPr lang="en-US" dirty="0"/>
              <a:t>How a file has changed over time</a:t>
            </a:r>
          </a:p>
          <a:p>
            <a:pPr lvl="2"/>
            <a:r>
              <a:rPr lang="en-US" dirty="0"/>
              <a:t>Who has contributed what to the file, which in turn tells you who can help you with a particular aspect of the document</a:t>
            </a:r>
          </a:p>
        </p:txBody>
      </p:sp>
    </p:spTree>
    <p:extLst>
      <p:ext uri="{BB962C8B-B14F-4D97-AF65-F5344CB8AC3E}">
        <p14:creationId xmlns:p14="http://schemas.microsoft.com/office/powerpoint/2010/main" val="6044148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270CD-94E5-014F-BA7F-B12034BBD48C}"/>
              </a:ext>
            </a:extLst>
          </p:cNvPr>
          <p:cNvSpPr>
            <a:spLocks noGrp="1"/>
          </p:cNvSpPr>
          <p:nvPr>
            <p:ph type="title"/>
          </p:nvPr>
        </p:nvSpPr>
        <p:spPr/>
        <p:txBody>
          <a:bodyPr>
            <a:normAutofit/>
          </a:bodyPr>
          <a:lstStyle/>
          <a:p>
            <a:pPr algn="ctr"/>
            <a:r>
              <a:rPr lang="en-US" dirty="0"/>
              <a:t>Part 5: </a:t>
            </a:r>
            <a:r>
              <a:rPr lang="en-US" sz="4400" dirty="0"/>
              <a:t>Submit a pull request</a:t>
            </a:r>
            <a:br>
              <a:rPr lang="en-US" sz="4400" dirty="0"/>
            </a:br>
            <a:endParaRPr lang="en-US" dirty="0"/>
          </a:p>
        </p:txBody>
      </p:sp>
      <p:sp>
        <p:nvSpPr>
          <p:cNvPr id="3" name="Content Placeholder 2">
            <a:extLst>
              <a:ext uri="{FF2B5EF4-FFF2-40B4-BE49-F238E27FC236}">
                <a16:creationId xmlns:a16="http://schemas.microsoft.com/office/drawing/2014/main" id="{C7DA3375-5E86-DF4C-89E9-E96B65E77458}"/>
              </a:ext>
            </a:extLst>
          </p:cNvPr>
          <p:cNvSpPr>
            <a:spLocks noGrp="1"/>
          </p:cNvSpPr>
          <p:nvPr>
            <p:ph idx="1"/>
          </p:nvPr>
        </p:nvSpPr>
        <p:spPr/>
        <p:txBody>
          <a:bodyPr/>
          <a:lstStyle/>
          <a:p>
            <a:pPr>
              <a:buFont typeface="Wingdings" pitchFamily="2" charset="2"/>
              <a:buChar char="Ø"/>
            </a:pPr>
            <a:r>
              <a:rPr lang="en-US" dirty="0"/>
              <a:t>Return back to the updated remote repository within your web browser. To send a pull request, click the “Open pull request” option under the “Contribute” dropdown menu. Enter a title for the request and hit “create pull request” near the bottom.</a:t>
            </a:r>
          </a:p>
          <a:p>
            <a:endParaRPr lang="en-US" dirty="0"/>
          </a:p>
        </p:txBody>
      </p:sp>
      <p:pic>
        <p:nvPicPr>
          <p:cNvPr id="4" name="Picture 3">
            <a:extLst>
              <a:ext uri="{FF2B5EF4-FFF2-40B4-BE49-F238E27FC236}">
                <a16:creationId xmlns:a16="http://schemas.microsoft.com/office/drawing/2014/main" id="{21851DB2-C16F-9E49-986C-5BE8E10CF5E8}"/>
              </a:ext>
            </a:extLst>
          </p:cNvPr>
          <p:cNvPicPr>
            <a:picLocks noChangeAspect="1"/>
          </p:cNvPicPr>
          <p:nvPr/>
        </p:nvPicPr>
        <p:blipFill>
          <a:blip r:embed="rId2"/>
          <a:stretch>
            <a:fillRect/>
          </a:stretch>
        </p:blipFill>
        <p:spPr>
          <a:xfrm>
            <a:off x="2423908" y="3479478"/>
            <a:ext cx="5481035" cy="3378522"/>
          </a:xfrm>
          <a:prstGeom prst="rect">
            <a:avLst/>
          </a:prstGeom>
        </p:spPr>
      </p:pic>
      <p:sp>
        <p:nvSpPr>
          <p:cNvPr id="5" name="Rounded Rectangle 4">
            <a:extLst>
              <a:ext uri="{FF2B5EF4-FFF2-40B4-BE49-F238E27FC236}">
                <a16:creationId xmlns:a16="http://schemas.microsoft.com/office/drawing/2014/main" id="{656CCAFE-404A-EB47-8B7E-115C081E5A6B}"/>
              </a:ext>
            </a:extLst>
          </p:cNvPr>
          <p:cNvSpPr/>
          <p:nvPr/>
        </p:nvSpPr>
        <p:spPr>
          <a:xfrm>
            <a:off x="6096000" y="6435268"/>
            <a:ext cx="1639370" cy="333399"/>
          </a:xfrm>
          <a:prstGeom prst="round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8818416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1E949-4D33-5341-9EFF-0453C139D808}"/>
              </a:ext>
            </a:extLst>
          </p:cNvPr>
          <p:cNvSpPr>
            <a:spLocks noGrp="1"/>
          </p:cNvSpPr>
          <p:nvPr>
            <p:ph type="title"/>
          </p:nvPr>
        </p:nvSpPr>
        <p:spPr>
          <a:xfrm>
            <a:off x="521208" y="978408"/>
            <a:ext cx="11155680" cy="1109276"/>
          </a:xfrm>
        </p:spPr>
        <p:txBody>
          <a:bodyPr>
            <a:normAutofit fontScale="90000"/>
          </a:bodyPr>
          <a:lstStyle/>
          <a:p>
            <a:pPr algn="ctr"/>
            <a:r>
              <a:rPr lang="en-US" dirty="0"/>
              <a:t>Congrats – you’ve completed your practical!</a:t>
            </a:r>
          </a:p>
        </p:txBody>
      </p:sp>
      <p:sp>
        <p:nvSpPr>
          <p:cNvPr id="3" name="Content Placeholder 2">
            <a:extLst>
              <a:ext uri="{FF2B5EF4-FFF2-40B4-BE49-F238E27FC236}">
                <a16:creationId xmlns:a16="http://schemas.microsoft.com/office/drawing/2014/main" id="{C4FE807E-E5F5-9C44-9CC1-3F07A1AEC67A}"/>
              </a:ext>
            </a:extLst>
          </p:cNvPr>
          <p:cNvSpPr>
            <a:spLocks noGrp="1"/>
          </p:cNvSpPr>
          <p:nvPr>
            <p:ph idx="1"/>
          </p:nvPr>
        </p:nvSpPr>
        <p:spPr>
          <a:xfrm>
            <a:off x="515112" y="2087684"/>
            <a:ext cx="3817430" cy="3791908"/>
          </a:xfrm>
        </p:spPr>
        <p:txBody>
          <a:bodyPr>
            <a:normAutofit lnSpcReduction="10000"/>
          </a:bodyPr>
          <a:lstStyle/>
          <a:p>
            <a:pPr>
              <a:buFont typeface="Wingdings" pitchFamily="2" charset="2"/>
              <a:buChar char="Ø"/>
            </a:pPr>
            <a:r>
              <a:rPr lang="en-US" dirty="0"/>
              <a:t>Benefits of continuing your GitHub usage:</a:t>
            </a:r>
          </a:p>
          <a:p>
            <a:pPr lvl="1">
              <a:buFont typeface="Wingdings" pitchFamily="2" charset="2"/>
              <a:buChar char="Ø"/>
            </a:pPr>
            <a:r>
              <a:rPr lang="en-US" dirty="0"/>
              <a:t>Making your code publicly available is an excellent reproducible research practice!</a:t>
            </a:r>
          </a:p>
          <a:p>
            <a:pPr lvl="1">
              <a:buFont typeface="Wingdings" pitchFamily="2" charset="2"/>
              <a:buChar char="Ø"/>
            </a:pPr>
            <a:r>
              <a:rPr lang="en-US" dirty="0"/>
              <a:t>Using the Poretsky Lab Hub as a central area for your code and scripts can be an accessible resource for future lab members. </a:t>
            </a:r>
          </a:p>
          <a:p>
            <a:pPr lvl="1">
              <a:buFont typeface="Wingdings" pitchFamily="2" charset="2"/>
              <a:buChar char="Ø"/>
            </a:pPr>
            <a:r>
              <a:rPr lang="en-US" dirty="0"/>
              <a:t>Your GitHub profile tracks and presents all your activities on GitHub – clear evidence to future employers that you are Git/GitHub savvy!</a:t>
            </a:r>
          </a:p>
          <a:p>
            <a:pPr lvl="1">
              <a:buFont typeface="Wingdings" pitchFamily="2" charset="2"/>
              <a:buChar char="Ø"/>
            </a:pPr>
            <a:endParaRPr lang="en-US" dirty="0"/>
          </a:p>
        </p:txBody>
      </p:sp>
      <p:pic>
        <p:nvPicPr>
          <p:cNvPr id="4" name="Picture 3">
            <a:extLst>
              <a:ext uri="{FF2B5EF4-FFF2-40B4-BE49-F238E27FC236}">
                <a16:creationId xmlns:a16="http://schemas.microsoft.com/office/drawing/2014/main" id="{B4EDA0B4-070F-3E4E-8D78-1CFCB2B0301D}"/>
              </a:ext>
            </a:extLst>
          </p:cNvPr>
          <p:cNvPicPr>
            <a:picLocks noChangeAspect="1"/>
          </p:cNvPicPr>
          <p:nvPr/>
        </p:nvPicPr>
        <p:blipFill>
          <a:blip r:embed="rId2"/>
          <a:stretch>
            <a:fillRect/>
          </a:stretch>
        </p:blipFill>
        <p:spPr>
          <a:xfrm>
            <a:off x="4338638" y="2087684"/>
            <a:ext cx="7853362" cy="3984504"/>
          </a:xfrm>
          <a:prstGeom prst="rect">
            <a:avLst/>
          </a:prstGeom>
        </p:spPr>
      </p:pic>
      <p:sp>
        <p:nvSpPr>
          <p:cNvPr id="5" name="Rounded Rectangle 4">
            <a:extLst>
              <a:ext uri="{FF2B5EF4-FFF2-40B4-BE49-F238E27FC236}">
                <a16:creationId xmlns:a16="http://schemas.microsoft.com/office/drawing/2014/main" id="{6238D11D-9FFB-FF40-B0F6-125F7F116E87}"/>
              </a:ext>
            </a:extLst>
          </p:cNvPr>
          <p:cNvSpPr/>
          <p:nvPr/>
        </p:nvSpPr>
        <p:spPr>
          <a:xfrm>
            <a:off x="7064791" y="3746536"/>
            <a:ext cx="4116353" cy="2325652"/>
          </a:xfrm>
          <a:prstGeom prst="round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7246952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710F0-29BD-0D45-853C-42A5AB571520}"/>
              </a:ext>
            </a:extLst>
          </p:cNvPr>
          <p:cNvSpPr>
            <a:spLocks noGrp="1"/>
          </p:cNvSpPr>
          <p:nvPr>
            <p:ph type="title"/>
          </p:nvPr>
        </p:nvSpPr>
        <p:spPr>
          <a:xfrm>
            <a:off x="518160" y="2954727"/>
            <a:ext cx="11155680" cy="948545"/>
          </a:xfrm>
        </p:spPr>
        <p:txBody>
          <a:bodyPr>
            <a:normAutofit/>
          </a:bodyPr>
          <a:lstStyle/>
          <a:p>
            <a:pPr algn="ctr"/>
            <a:r>
              <a:rPr lang="en-US" dirty="0"/>
              <a:t>Thank you!</a:t>
            </a:r>
          </a:p>
        </p:txBody>
      </p:sp>
      <p:sp>
        <p:nvSpPr>
          <p:cNvPr id="3" name="Content Placeholder 2">
            <a:extLst>
              <a:ext uri="{FF2B5EF4-FFF2-40B4-BE49-F238E27FC236}">
                <a16:creationId xmlns:a16="http://schemas.microsoft.com/office/drawing/2014/main" id="{F34A7D67-5ECA-AC4B-B576-38DAEEDC90A5}"/>
              </a:ext>
            </a:extLst>
          </p:cNvPr>
          <p:cNvSpPr>
            <a:spLocks noGrp="1"/>
          </p:cNvSpPr>
          <p:nvPr>
            <p:ph idx="1"/>
          </p:nvPr>
        </p:nvSpPr>
        <p:spPr>
          <a:xfrm>
            <a:off x="518160" y="3903272"/>
            <a:ext cx="11155680" cy="1463041"/>
          </a:xfrm>
        </p:spPr>
        <p:txBody>
          <a:bodyPr/>
          <a:lstStyle/>
          <a:p>
            <a:pPr marL="0" indent="0" algn="ctr">
              <a:buNone/>
            </a:pPr>
            <a:r>
              <a:rPr lang="en-US" dirty="0"/>
              <a:t>Feel free to reach out with any questions you have! </a:t>
            </a:r>
          </a:p>
        </p:txBody>
      </p:sp>
    </p:spTree>
    <p:extLst>
      <p:ext uri="{BB962C8B-B14F-4D97-AF65-F5344CB8AC3E}">
        <p14:creationId xmlns:p14="http://schemas.microsoft.com/office/powerpoint/2010/main" val="2973818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1FE19-48CC-7B4F-9DEE-04E15B5695BF}"/>
              </a:ext>
            </a:extLst>
          </p:cNvPr>
          <p:cNvSpPr>
            <a:spLocks noGrp="1"/>
          </p:cNvSpPr>
          <p:nvPr>
            <p:ph type="title"/>
          </p:nvPr>
        </p:nvSpPr>
        <p:spPr/>
        <p:txBody>
          <a:bodyPr/>
          <a:lstStyle/>
          <a:p>
            <a:pPr algn="ctr"/>
            <a:r>
              <a:rPr lang="en-US" dirty="0"/>
              <a:t>Workshop Overview</a:t>
            </a:r>
          </a:p>
        </p:txBody>
      </p:sp>
      <p:sp>
        <p:nvSpPr>
          <p:cNvPr id="3" name="Content Placeholder 2">
            <a:extLst>
              <a:ext uri="{FF2B5EF4-FFF2-40B4-BE49-F238E27FC236}">
                <a16:creationId xmlns:a16="http://schemas.microsoft.com/office/drawing/2014/main" id="{3A98A849-CEDC-4245-9D73-AC54B5C91FCC}"/>
              </a:ext>
            </a:extLst>
          </p:cNvPr>
          <p:cNvSpPr>
            <a:spLocks noGrp="1"/>
          </p:cNvSpPr>
          <p:nvPr>
            <p:ph idx="1"/>
          </p:nvPr>
        </p:nvSpPr>
        <p:spPr/>
        <p:txBody>
          <a:bodyPr/>
          <a:lstStyle/>
          <a:p>
            <a:pPr marL="342900" indent="-342900">
              <a:buFont typeface="+mj-lt"/>
              <a:buAutoNum type="arabicPeriod"/>
            </a:pPr>
            <a:r>
              <a:rPr lang="en-US" dirty="0"/>
              <a:t>Common Git/GitHub Terminology</a:t>
            </a:r>
          </a:p>
          <a:p>
            <a:pPr marL="342900" indent="-342900">
              <a:buFont typeface="+mj-lt"/>
              <a:buAutoNum type="arabicPeriod"/>
            </a:pPr>
            <a:r>
              <a:rPr lang="en-US" dirty="0"/>
              <a:t>Git vs. GitHub</a:t>
            </a:r>
          </a:p>
          <a:p>
            <a:pPr marL="342900" indent="-342900">
              <a:buFont typeface="+mj-lt"/>
              <a:buAutoNum type="arabicPeriod"/>
            </a:pPr>
            <a:r>
              <a:rPr lang="en-US" dirty="0"/>
              <a:t>Cloning vs. Forking vs. Branching</a:t>
            </a:r>
          </a:p>
          <a:p>
            <a:pPr marL="342900" indent="-342900">
              <a:buFont typeface="+mj-lt"/>
              <a:buAutoNum type="arabicPeriod"/>
            </a:pPr>
            <a:r>
              <a:rPr lang="en-US" dirty="0"/>
              <a:t>Material Review</a:t>
            </a:r>
          </a:p>
          <a:p>
            <a:pPr marL="342900" indent="-342900">
              <a:buFont typeface="+mj-lt"/>
              <a:buAutoNum type="arabicPeriod"/>
            </a:pPr>
            <a:r>
              <a:rPr lang="en-US" dirty="0"/>
              <a:t>Practical Exercise</a:t>
            </a:r>
          </a:p>
          <a:p>
            <a:pPr marL="342900" indent="-342900">
              <a:buFont typeface="+mj-lt"/>
              <a:buAutoNum type="arabicPeriod"/>
            </a:pPr>
            <a:r>
              <a:rPr lang="en-US" dirty="0"/>
              <a:t>Closing</a:t>
            </a:r>
          </a:p>
        </p:txBody>
      </p:sp>
    </p:spTree>
    <p:extLst>
      <p:ext uri="{BB962C8B-B14F-4D97-AF65-F5344CB8AC3E}">
        <p14:creationId xmlns:p14="http://schemas.microsoft.com/office/powerpoint/2010/main" val="3962023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41960-D3CF-1940-8D31-2CFA1070E415}"/>
              </a:ext>
            </a:extLst>
          </p:cNvPr>
          <p:cNvSpPr>
            <a:spLocks noGrp="1"/>
          </p:cNvSpPr>
          <p:nvPr>
            <p:ph type="title"/>
          </p:nvPr>
        </p:nvSpPr>
        <p:spPr/>
        <p:txBody>
          <a:bodyPr/>
          <a:lstStyle/>
          <a:p>
            <a:pPr algn="ctr"/>
            <a:r>
              <a:rPr lang="en-US" dirty="0"/>
              <a:t>Common Git/GitHub Terminology</a:t>
            </a:r>
            <a:br>
              <a:rPr lang="en-US" dirty="0"/>
            </a:br>
            <a:endParaRPr lang="en-US" dirty="0"/>
          </a:p>
        </p:txBody>
      </p:sp>
      <p:sp>
        <p:nvSpPr>
          <p:cNvPr id="3" name="Content Placeholder 2">
            <a:extLst>
              <a:ext uri="{FF2B5EF4-FFF2-40B4-BE49-F238E27FC236}">
                <a16:creationId xmlns:a16="http://schemas.microsoft.com/office/drawing/2014/main" id="{8B936EFA-79A8-094D-917F-F083786A3F94}"/>
              </a:ext>
            </a:extLst>
          </p:cNvPr>
          <p:cNvSpPr>
            <a:spLocks noGrp="1"/>
          </p:cNvSpPr>
          <p:nvPr>
            <p:ph idx="1"/>
          </p:nvPr>
        </p:nvSpPr>
        <p:spPr>
          <a:xfrm>
            <a:off x="521208" y="1932972"/>
            <a:ext cx="11155680" cy="4412964"/>
          </a:xfrm>
        </p:spPr>
        <p:txBody>
          <a:bodyPr>
            <a:normAutofit fontScale="92500" lnSpcReduction="20000"/>
          </a:bodyPr>
          <a:lstStyle/>
          <a:p>
            <a:r>
              <a:rPr lang="en-US" dirty="0"/>
              <a:t>Repository (B) – </a:t>
            </a:r>
            <a:r>
              <a:rPr lang="en-US" b="1" dirty="0"/>
              <a:t>directory</a:t>
            </a:r>
            <a:r>
              <a:rPr lang="en-US" dirty="0"/>
              <a:t> of subdirectory or files being managed by the version control system</a:t>
            </a:r>
          </a:p>
          <a:p>
            <a:r>
              <a:rPr lang="en-US" dirty="0"/>
              <a:t>Branch (B) – Allows for </a:t>
            </a:r>
            <a:r>
              <a:rPr lang="en-US" b="1" dirty="0"/>
              <a:t>collaborators</a:t>
            </a:r>
            <a:r>
              <a:rPr lang="en-US" dirty="0"/>
              <a:t> to contribute to the project without pushing edits to the main branch</a:t>
            </a:r>
          </a:p>
          <a:p>
            <a:r>
              <a:rPr lang="en-US" dirty="0"/>
              <a:t>Fork (GH)* – Copying a snapshot of a </a:t>
            </a:r>
            <a:r>
              <a:rPr lang="en-US" b="1" dirty="0"/>
              <a:t>remote</a:t>
            </a:r>
            <a:r>
              <a:rPr lang="en-US" dirty="0"/>
              <a:t> repository to your </a:t>
            </a:r>
            <a:r>
              <a:rPr lang="en-US" b="1" dirty="0"/>
              <a:t>remote</a:t>
            </a:r>
            <a:r>
              <a:rPr lang="en-US" dirty="0"/>
              <a:t> GitHub server (R -&gt; R)</a:t>
            </a:r>
          </a:p>
          <a:p>
            <a:r>
              <a:rPr lang="en-US" dirty="0"/>
              <a:t>Clone (B) – Copying a snapshot of a </a:t>
            </a:r>
            <a:r>
              <a:rPr lang="en-US" b="1" dirty="0"/>
              <a:t>remote</a:t>
            </a:r>
            <a:r>
              <a:rPr lang="en-US" dirty="0"/>
              <a:t> repository to your </a:t>
            </a:r>
            <a:r>
              <a:rPr lang="en-US" b="1" dirty="0"/>
              <a:t>local</a:t>
            </a:r>
            <a:r>
              <a:rPr lang="en-US" dirty="0"/>
              <a:t> machine (R -&gt; L)</a:t>
            </a:r>
          </a:p>
          <a:p>
            <a:r>
              <a:rPr lang="en-US" dirty="0"/>
              <a:t>Add (G) – Function to </a:t>
            </a:r>
            <a:r>
              <a:rPr lang="en-US" b="1" dirty="0"/>
              <a:t>inform</a:t>
            </a:r>
            <a:r>
              <a:rPr lang="en-US" dirty="0"/>
              <a:t> Git which file changes it should </a:t>
            </a:r>
            <a:r>
              <a:rPr lang="en-US" b="1" dirty="0"/>
              <a:t>add</a:t>
            </a:r>
            <a:r>
              <a:rPr lang="en-US" dirty="0"/>
              <a:t> to the </a:t>
            </a:r>
            <a:r>
              <a:rPr lang="en-US" b="1" dirty="0"/>
              <a:t>staging area </a:t>
            </a:r>
            <a:r>
              <a:rPr lang="en-US" dirty="0"/>
              <a:t>(L -&gt; L)</a:t>
            </a:r>
          </a:p>
          <a:p>
            <a:r>
              <a:rPr lang="en-US" dirty="0"/>
              <a:t>Commit (G) – Function to </a:t>
            </a:r>
            <a:r>
              <a:rPr lang="en-US" b="1" dirty="0"/>
              <a:t>inform</a:t>
            </a:r>
            <a:r>
              <a:rPr lang="en-US" dirty="0"/>
              <a:t> Git to take a </a:t>
            </a:r>
            <a:r>
              <a:rPr lang="en-US" b="1" dirty="0"/>
              <a:t>snapshot</a:t>
            </a:r>
            <a:r>
              <a:rPr lang="en-US" dirty="0"/>
              <a:t> of changes (also a ”commit”) in the staging area to </a:t>
            </a:r>
            <a:r>
              <a:rPr lang="en-US" b="1" dirty="0"/>
              <a:t>prepare</a:t>
            </a:r>
            <a:r>
              <a:rPr lang="en-US" dirty="0"/>
              <a:t> for push (L -&gt; L)</a:t>
            </a:r>
          </a:p>
          <a:p>
            <a:r>
              <a:rPr lang="en-US" dirty="0"/>
              <a:t>Push (G) – Function to </a:t>
            </a:r>
            <a:r>
              <a:rPr lang="en-US" b="1" dirty="0"/>
              <a:t>contribute local </a:t>
            </a:r>
            <a:r>
              <a:rPr lang="en-US" dirty="0"/>
              <a:t>changes to the </a:t>
            </a:r>
            <a:r>
              <a:rPr lang="en-US" b="1" dirty="0"/>
              <a:t>remote</a:t>
            </a:r>
            <a:r>
              <a:rPr lang="en-US" dirty="0"/>
              <a:t> repository (L -&gt; R)</a:t>
            </a:r>
          </a:p>
          <a:p>
            <a:r>
              <a:rPr lang="en-US" dirty="0"/>
              <a:t>Fetch (GH) – Function to </a:t>
            </a:r>
            <a:r>
              <a:rPr lang="en-US" b="1" dirty="0"/>
              <a:t>retrieve</a:t>
            </a:r>
            <a:r>
              <a:rPr lang="en-US" dirty="0"/>
              <a:t> changes from a remote repository to a local remote tracking branch (R -&gt; R)</a:t>
            </a:r>
          </a:p>
          <a:p>
            <a:r>
              <a:rPr lang="en-US" dirty="0"/>
              <a:t>Merge (B) – Function to </a:t>
            </a:r>
            <a:r>
              <a:rPr lang="en-US" b="1" dirty="0"/>
              <a:t>integrate</a:t>
            </a:r>
            <a:r>
              <a:rPr lang="en-US" dirty="0"/>
              <a:t> changes from remote repository to local machine (L -&gt; R) </a:t>
            </a:r>
            <a:r>
              <a:rPr lang="en-US" b="1" dirty="0"/>
              <a:t>or</a:t>
            </a:r>
            <a:r>
              <a:rPr lang="en-US" dirty="0"/>
              <a:t> multiple repository branches (R -&gt; R)</a:t>
            </a:r>
          </a:p>
          <a:p>
            <a:r>
              <a:rPr lang="en-US" dirty="0"/>
              <a:t>Pull (G) – Combines the functionality of git </a:t>
            </a:r>
            <a:r>
              <a:rPr lang="en-US" b="1" dirty="0"/>
              <a:t>fetch</a:t>
            </a:r>
            <a:r>
              <a:rPr lang="en-US" dirty="0"/>
              <a:t> and git </a:t>
            </a:r>
            <a:r>
              <a:rPr lang="en-US" b="1" dirty="0"/>
              <a:t>merge</a:t>
            </a:r>
          </a:p>
          <a:p>
            <a:r>
              <a:rPr lang="en-US" dirty="0"/>
              <a:t>Pull Request (GH)* – Request to integrate changes from a forked repository to the original (R -&gt; R)</a:t>
            </a:r>
          </a:p>
          <a:p>
            <a:endParaRPr lang="en-US" dirty="0"/>
          </a:p>
          <a:p>
            <a:pPr lvl="1"/>
            <a:endParaRPr lang="en-US" dirty="0"/>
          </a:p>
        </p:txBody>
      </p:sp>
    </p:spTree>
    <p:extLst>
      <p:ext uri="{BB962C8B-B14F-4D97-AF65-F5344CB8AC3E}">
        <p14:creationId xmlns:p14="http://schemas.microsoft.com/office/powerpoint/2010/main" val="1181577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3D670-A3DD-2C43-9F36-BC1804C7899A}"/>
              </a:ext>
            </a:extLst>
          </p:cNvPr>
          <p:cNvSpPr>
            <a:spLocks noGrp="1"/>
          </p:cNvSpPr>
          <p:nvPr>
            <p:ph type="title"/>
          </p:nvPr>
        </p:nvSpPr>
        <p:spPr/>
        <p:txBody>
          <a:bodyPr/>
          <a:lstStyle/>
          <a:p>
            <a:pPr algn="ctr"/>
            <a:r>
              <a:rPr lang="en-US" dirty="0"/>
              <a:t>Common Git/GitHub Terminology</a:t>
            </a:r>
          </a:p>
        </p:txBody>
      </p:sp>
      <p:pic>
        <p:nvPicPr>
          <p:cNvPr id="4098" name="Picture 2" descr="version control - What is the difference between 'git pull ...">
            <a:extLst>
              <a:ext uri="{FF2B5EF4-FFF2-40B4-BE49-F238E27FC236}">
                <a16:creationId xmlns:a16="http://schemas.microsoft.com/office/drawing/2014/main" id="{EFF0609D-F814-F940-989C-154835648B5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3206" y="2441448"/>
            <a:ext cx="9145588" cy="399080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GitHub Logo Repository PNG">
            <a:extLst>
              <a:ext uri="{FF2B5EF4-FFF2-40B4-BE49-F238E27FC236}">
                <a16:creationId xmlns:a16="http://schemas.microsoft.com/office/drawing/2014/main" id="{BAE0B388-A597-8343-B9D2-FE1606A925B2}"/>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610405" y="2567436"/>
            <a:ext cx="1748857" cy="127049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Logo Git - Git Icon - Free Transparent PNG Clipart Images Download">
            <a:extLst>
              <a:ext uri="{FF2B5EF4-FFF2-40B4-BE49-F238E27FC236}">
                <a16:creationId xmlns:a16="http://schemas.microsoft.com/office/drawing/2014/main" id="{304927A2-A0D7-E644-AF43-D1D2D1F40D11}"/>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8613646" y="2567437"/>
            <a:ext cx="2223370" cy="127049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2FFC5812-70A9-4345-8885-4C30CBE21EAD}"/>
              </a:ext>
            </a:extLst>
          </p:cNvPr>
          <p:cNvSpPr/>
          <p:nvPr/>
        </p:nvSpPr>
        <p:spPr>
          <a:xfrm>
            <a:off x="5636871" y="3044142"/>
            <a:ext cx="613458" cy="38485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BD1080E-32DB-AB4A-82D3-1C8084DC7227}"/>
              </a:ext>
            </a:extLst>
          </p:cNvPr>
          <p:cNvSpPr txBox="1"/>
          <p:nvPr/>
        </p:nvSpPr>
        <p:spPr>
          <a:xfrm>
            <a:off x="4040866" y="3044142"/>
            <a:ext cx="914400" cy="461665"/>
          </a:xfrm>
          <a:prstGeom prst="rect">
            <a:avLst/>
          </a:prstGeom>
          <a:noFill/>
        </p:spPr>
        <p:txBody>
          <a:bodyPr wrap="square" rtlCol="0">
            <a:spAutoFit/>
          </a:bodyPr>
          <a:lstStyle/>
          <a:p>
            <a:r>
              <a:rPr lang="en-US" sz="2400" b="1" dirty="0">
                <a:solidFill>
                  <a:srgbClr val="FF0000"/>
                </a:solidFill>
              </a:rPr>
              <a:t>Pull</a:t>
            </a:r>
            <a:endParaRPr lang="en-US" b="1" dirty="0">
              <a:solidFill>
                <a:srgbClr val="FF0000"/>
              </a:solidFill>
            </a:endParaRPr>
          </a:p>
        </p:txBody>
      </p:sp>
      <p:cxnSp>
        <p:nvCxnSpPr>
          <p:cNvPr id="8" name="Straight Connector 7">
            <a:extLst>
              <a:ext uri="{FF2B5EF4-FFF2-40B4-BE49-F238E27FC236}">
                <a16:creationId xmlns:a16="http://schemas.microsoft.com/office/drawing/2014/main" id="{63CE9557-7E57-D049-908D-477CB7CC22A1}"/>
              </a:ext>
            </a:extLst>
          </p:cNvPr>
          <p:cNvCxnSpPr>
            <a:cxnSpLocks/>
          </p:cNvCxnSpPr>
          <p:nvPr/>
        </p:nvCxnSpPr>
        <p:spPr>
          <a:xfrm>
            <a:off x="5943600" y="2650603"/>
            <a:ext cx="0" cy="1284789"/>
          </a:xfrm>
          <a:prstGeom prst="line">
            <a:avLst/>
          </a:prstGeom>
          <a:ln>
            <a:solidFill>
              <a:schemeClr val="tx1"/>
            </a:solidFill>
          </a:ln>
        </p:spPr>
        <p:style>
          <a:lnRef idx="3">
            <a:schemeClr val="accent3"/>
          </a:lnRef>
          <a:fillRef idx="0">
            <a:schemeClr val="accent3"/>
          </a:fillRef>
          <a:effectRef idx="2">
            <a:schemeClr val="accent3"/>
          </a:effectRef>
          <a:fontRef idx="minor">
            <a:schemeClr val="tx1"/>
          </a:fontRef>
        </p:style>
      </p:cxnSp>
      <p:cxnSp>
        <p:nvCxnSpPr>
          <p:cNvPr id="12" name="Straight Connector 11">
            <a:extLst>
              <a:ext uri="{FF2B5EF4-FFF2-40B4-BE49-F238E27FC236}">
                <a16:creationId xmlns:a16="http://schemas.microsoft.com/office/drawing/2014/main" id="{7681C21C-CB81-484B-840F-88D3EDA2DD6C}"/>
              </a:ext>
            </a:extLst>
          </p:cNvPr>
          <p:cNvCxnSpPr>
            <a:cxnSpLocks/>
          </p:cNvCxnSpPr>
          <p:nvPr/>
        </p:nvCxnSpPr>
        <p:spPr>
          <a:xfrm>
            <a:off x="5939742" y="4979044"/>
            <a:ext cx="0" cy="1284789"/>
          </a:xfrm>
          <a:prstGeom prst="line">
            <a:avLst/>
          </a:prstGeom>
          <a:ln>
            <a:solidFill>
              <a:schemeClr val="tx1"/>
            </a:solidFill>
          </a:ln>
        </p:spPr>
        <p:style>
          <a:lnRef idx="3">
            <a:schemeClr val="accent3"/>
          </a:lnRef>
          <a:fillRef idx="0">
            <a:schemeClr val="accent3"/>
          </a:fillRef>
          <a:effectRef idx="2">
            <a:schemeClr val="accent3"/>
          </a:effectRef>
          <a:fontRef idx="minor">
            <a:schemeClr val="tx1"/>
          </a:fontRef>
        </p:style>
      </p:cxnSp>
      <p:sp>
        <p:nvSpPr>
          <p:cNvPr id="13" name="TextBox 12">
            <a:extLst>
              <a:ext uri="{FF2B5EF4-FFF2-40B4-BE49-F238E27FC236}">
                <a16:creationId xmlns:a16="http://schemas.microsoft.com/office/drawing/2014/main" id="{9F532ACA-CBAE-FC42-92D9-495AF0FC28FB}"/>
              </a:ext>
            </a:extLst>
          </p:cNvPr>
          <p:cNvSpPr txBox="1"/>
          <p:nvPr/>
        </p:nvSpPr>
        <p:spPr>
          <a:xfrm>
            <a:off x="6387684" y="3005738"/>
            <a:ext cx="1088499" cy="461665"/>
          </a:xfrm>
          <a:prstGeom prst="rect">
            <a:avLst/>
          </a:prstGeom>
          <a:noFill/>
        </p:spPr>
        <p:txBody>
          <a:bodyPr wrap="square" rtlCol="0">
            <a:spAutoFit/>
          </a:bodyPr>
          <a:lstStyle/>
          <a:p>
            <a:r>
              <a:rPr lang="en-US" sz="2400" b="1" dirty="0">
                <a:solidFill>
                  <a:srgbClr val="FF0000"/>
                </a:solidFill>
              </a:rPr>
              <a:t>Merge</a:t>
            </a:r>
            <a:endParaRPr lang="en-US" b="1" dirty="0">
              <a:solidFill>
                <a:srgbClr val="FF0000"/>
              </a:solidFill>
            </a:endParaRPr>
          </a:p>
        </p:txBody>
      </p:sp>
    </p:spTree>
    <p:extLst>
      <p:ext uri="{BB962C8B-B14F-4D97-AF65-F5344CB8AC3E}">
        <p14:creationId xmlns:p14="http://schemas.microsoft.com/office/powerpoint/2010/main" val="2453092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47" name="Rectangle 5142">
            <a:extLst>
              <a:ext uri="{FF2B5EF4-FFF2-40B4-BE49-F238E27FC236}">
                <a16:creationId xmlns:a16="http://schemas.microsoft.com/office/drawing/2014/main" id="{175EAFFD-4A47-DD53-4F76-BD457E18B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1BCC61AB-EA77-984D-A8CA-D58324F5E61C}"/>
              </a:ext>
            </a:extLst>
          </p:cNvPr>
          <p:cNvSpPr>
            <a:spLocks noGrp="1"/>
          </p:cNvSpPr>
          <p:nvPr>
            <p:ph type="title"/>
          </p:nvPr>
        </p:nvSpPr>
        <p:spPr>
          <a:xfrm>
            <a:off x="517869" y="970929"/>
            <a:ext cx="3615401" cy="841132"/>
          </a:xfrm>
        </p:spPr>
        <p:txBody>
          <a:bodyPr anchor="b">
            <a:normAutofit/>
          </a:bodyPr>
          <a:lstStyle/>
          <a:p>
            <a:pPr algn="ctr"/>
            <a:r>
              <a:rPr lang="en-US" sz="4000" dirty="0"/>
              <a:t>Git vs. GitHub</a:t>
            </a:r>
          </a:p>
        </p:txBody>
      </p:sp>
      <p:sp>
        <p:nvSpPr>
          <p:cNvPr id="5148" name="Freeform: Shape 5144">
            <a:extLst>
              <a:ext uri="{FF2B5EF4-FFF2-40B4-BE49-F238E27FC236}">
                <a16:creationId xmlns:a16="http://schemas.microsoft.com/office/drawing/2014/main" id="{7CC1FECC-9CA4-341C-7E20-4728C51473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3" name="Content Placeholder 2">
            <a:extLst>
              <a:ext uri="{FF2B5EF4-FFF2-40B4-BE49-F238E27FC236}">
                <a16:creationId xmlns:a16="http://schemas.microsoft.com/office/drawing/2014/main" id="{232D4ED2-1D16-6740-8132-C9FD2FA59621}"/>
              </a:ext>
            </a:extLst>
          </p:cNvPr>
          <p:cNvSpPr>
            <a:spLocks noGrp="1"/>
          </p:cNvSpPr>
          <p:nvPr>
            <p:ph idx="1"/>
          </p:nvPr>
        </p:nvSpPr>
        <p:spPr>
          <a:xfrm>
            <a:off x="517869" y="1895123"/>
            <a:ext cx="3615401" cy="2816352"/>
          </a:xfrm>
        </p:spPr>
        <p:txBody>
          <a:bodyPr>
            <a:normAutofit/>
          </a:bodyPr>
          <a:lstStyle/>
          <a:p>
            <a:r>
              <a:rPr lang="en-US" dirty="0"/>
              <a:t>Though often used interchangeably, Git and GitHub are two distinct services with very different purposes </a:t>
            </a:r>
          </a:p>
          <a:p>
            <a:r>
              <a:rPr lang="en-US" dirty="0"/>
              <a:t>Remote = GitHub</a:t>
            </a:r>
          </a:p>
          <a:p>
            <a:r>
              <a:rPr lang="en-US" dirty="0"/>
              <a:t>Local = Git</a:t>
            </a:r>
          </a:p>
        </p:txBody>
      </p:sp>
      <p:pic>
        <p:nvPicPr>
          <p:cNvPr id="5124" name="Picture 4" descr="Git vs. GitHub: Synonyms, Competitors, Or Different Technologies? | Level  Up Coding">
            <a:extLst>
              <a:ext uri="{FF2B5EF4-FFF2-40B4-BE49-F238E27FC236}">
                <a16:creationId xmlns:a16="http://schemas.microsoft.com/office/drawing/2014/main" id="{21AB270F-36D5-5B47-8F4F-1168520467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4877" r="-2" b="-2"/>
          <a:stretch>
            <a:fillRect/>
          </a:stretch>
        </p:blipFill>
        <p:spPr bwMode="auto">
          <a:xfrm>
            <a:off x="4136609" y="970929"/>
            <a:ext cx="7534183" cy="5375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3468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60" name="Freeform: Shape 5142">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61" name="Freeform: Shape 5144">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6209925"/>
            <a:ext cx="11155680" cy="45719"/>
          </a:xfrm>
          <a:custGeom>
            <a:avLst/>
            <a:gdLst/>
            <a:ahLst/>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5147" name="Rectangle 5146">
            <a:extLst>
              <a:ext uri="{FF2B5EF4-FFF2-40B4-BE49-F238E27FC236}">
                <a16:creationId xmlns:a16="http://schemas.microsoft.com/office/drawing/2014/main" id="{FF9FFCE1-E057-415B-A971-88EC7E22A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BCC61AB-EA77-984D-A8CA-D58324F5E61C}"/>
              </a:ext>
            </a:extLst>
          </p:cNvPr>
          <p:cNvSpPr>
            <a:spLocks noGrp="1"/>
          </p:cNvSpPr>
          <p:nvPr>
            <p:ph type="title"/>
          </p:nvPr>
        </p:nvSpPr>
        <p:spPr>
          <a:xfrm>
            <a:off x="481646" y="2997436"/>
            <a:ext cx="4307967" cy="863121"/>
          </a:xfrm>
        </p:spPr>
        <p:txBody>
          <a:bodyPr vert="horz" lIns="91440" tIns="45720" rIns="91440" bIns="45720" rtlCol="0" anchor="t">
            <a:normAutofit/>
          </a:bodyPr>
          <a:lstStyle/>
          <a:p>
            <a:pPr algn="ctr"/>
            <a:r>
              <a:rPr lang="en-US" sz="4800" dirty="0"/>
              <a:t>Git vs. GitHub</a:t>
            </a:r>
          </a:p>
        </p:txBody>
      </p:sp>
      <p:sp>
        <p:nvSpPr>
          <p:cNvPr id="5149" name="Rectangle 5148">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3465576"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Version Control with Git and GitHub - 2 Version control with GitHub and  RStudio">
            <a:extLst>
              <a:ext uri="{FF2B5EF4-FFF2-40B4-BE49-F238E27FC236}">
                <a16:creationId xmlns:a16="http://schemas.microsoft.com/office/drawing/2014/main" id="{D2B1680B-C514-4B4D-8AF3-E8E1AF13EB2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2262" r="82" b="-3"/>
          <a:stretch>
            <a:fillRect/>
          </a:stretch>
        </p:blipFill>
        <p:spPr bwMode="auto">
          <a:xfrm>
            <a:off x="5271258" y="508090"/>
            <a:ext cx="5494486" cy="5626534"/>
          </a:xfrm>
          <a:prstGeom prst="rect">
            <a:avLst/>
          </a:prstGeom>
          <a:noFill/>
          <a:extLst>
            <a:ext uri="{909E8E84-426E-40DD-AFC4-6F175D3DCCD1}">
              <a14:hiddenFill xmlns:a14="http://schemas.microsoft.com/office/drawing/2010/main">
                <a:solidFill>
                  <a:srgbClr val="FFFFFF"/>
                </a:solidFill>
              </a14:hiddenFill>
            </a:ext>
          </a:extLst>
        </p:spPr>
      </p:pic>
      <p:sp>
        <p:nvSpPr>
          <p:cNvPr id="5151" name="Rectangle 5150">
            <a:extLst>
              <a:ext uri="{FF2B5EF4-FFF2-40B4-BE49-F238E27FC236}">
                <a16:creationId xmlns:a16="http://schemas.microsoft.com/office/drawing/2014/main" id="{D58401B5-5F1B-4D21-9AC3-AAEC8D366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1704" y="6300216"/>
            <a:ext cx="7293604"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2915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10373-34EF-8347-B9F8-9B9AD47A1118}"/>
              </a:ext>
            </a:extLst>
          </p:cNvPr>
          <p:cNvSpPr>
            <a:spLocks noGrp="1"/>
          </p:cNvSpPr>
          <p:nvPr>
            <p:ph type="title"/>
          </p:nvPr>
        </p:nvSpPr>
        <p:spPr/>
        <p:txBody>
          <a:bodyPr/>
          <a:lstStyle/>
          <a:p>
            <a:pPr algn="ctr"/>
            <a:r>
              <a:rPr lang="en-US" dirty="0"/>
              <a:t>Cloning vs. Forking vs. Branching</a:t>
            </a:r>
          </a:p>
        </p:txBody>
      </p:sp>
      <p:sp>
        <p:nvSpPr>
          <p:cNvPr id="3" name="Content Placeholder 2">
            <a:extLst>
              <a:ext uri="{FF2B5EF4-FFF2-40B4-BE49-F238E27FC236}">
                <a16:creationId xmlns:a16="http://schemas.microsoft.com/office/drawing/2014/main" id="{DD10D314-3AA3-474E-B8DE-2C83C6EE0EB2}"/>
              </a:ext>
            </a:extLst>
          </p:cNvPr>
          <p:cNvSpPr>
            <a:spLocks noGrp="1"/>
          </p:cNvSpPr>
          <p:nvPr>
            <p:ph idx="1"/>
          </p:nvPr>
        </p:nvSpPr>
        <p:spPr/>
        <p:txBody>
          <a:bodyPr/>
          <a:lstStyle/>
          <a:p>
            <a:r>
              <a:rPr lang="en-US" b="1" dirty="0"/>
              <a:t>Branching</a:t>
            </a:r>
            <a:r>
              <a:rPr lang="en-US" dirty="0"/>
              <a:t> (least applicable): used when a </a:t>
            </a:r>
            <a:r>
              <a:rPr lang="en-US" b="1" dirty="0"/>
              <a:t>collaborator</a:t>
            </a:r>
            <a:r>
              <a:rPr lang="en-US" dirty="0"/>
              <a:t> (i.e., personnel with write/push permissions to a repository) would like to make changes to a source code/repository without hosting these changes on the main branch.</a:t>
            </a:r>
          </a:p>
          <a:p>
            <a:pPr lvl="1"/>
            <a:r>
              <a:rPr lang="en-US" dirty="0"/>
              <a:t>Ex. Using a beta (or test) branch before merging changes to the main (or production) branch.</a:t>
            </a:r>
          </a:p>
          <a:p>
            <a:r>
              <a:rPr lang="en-US" b="1" dirty="0"/>
              <a:t>Forking</a:t>
            </a:r>
            <a:r>
              <a:rPr lang="en-US" dirty="0"/>
              <a:t> (more applicable): Used when a </a:t>
            </a:r>
            <a:r>
              <a:rPr lang="en-US" b="1" dirty="0"/>
              <a:t>non-collaborator </a:t>
            </a:r>
            <a:r>
              <a:rPr lang="en-US" dirty="0"/>
              <a:t>would like to make contributions to a </a:t>
            </a:r>
            <a:r>
              <a:rPr kumimoji="0" lang="en-US" sz="1800" b="0" i="0" u="none" strike="noStrike" kern="1200" cap="none" spc="0" normalizeH="0" baseline="0" noProof="0" dirty="0">
                <a:ln>
                  <a:noFill/>
                </a:ln>
                <a:solidFill>
                  <a:srgbClr val="000000"/>
                </a:solidFill>
                <a:effectLst/>
                <a:uLnTx/>
                <a:uFillTx/>
                <a:latin typeface="Bierstadt"/>
                <a:ea typeface="+mn-ea"/>
                <a:cs typeface="+mn-cs"/>
              </a:rPr>
              <a:t>source code/repository </a:t>
            </a:r>
          </a:p>
          <a:p>
            <a:pPr lvl="1"/>
            <a:r>
              <a:rPr lang="en-US" dirty="0">
                <a:solidFill>
                  <a:srgbClr val="000000"/>
                </a:solidFill>
                <a:latin typeface="Bierstadt"/>
              </a:rPr>
              <a:t>Must submit a </a:t>
            </a:r>
            <a:r>
              <a:rPr lang="en-US" b="1" dirty="0">
                <a:solidFill>
                  <a:srgbClr val="000000"/>
                </a:solidFill>
                <a:latin typeface="Bierstadt"/>
              </a:rPr>
              <a:t>pull request </a:t>
            </a:r>
            <a:r>
              <a:rPr lang="en-US" dirty="0">
                <a:solidFill>
                  <a:srgbClr val="000000"/>
                </a:solidFill>
                <a:latin typeface="Bierstadt"/>
              </a:rPr>
              <a:t>to have commits merged to the main branch by the repository owner</a:t>
            </a:r>
          </a:p>
          <a:p>
            <a:pPr lvl="1"/>
            <a:r>
              <a:rPr lang="en-US" dirty="0">
                <a:solidFill>
                  <a:srgbClr val="000000"/>
                </a:solidFill>
                <a:latin typeface="Bierstadt"/>
              </a:rPr>
              <a:t>Ex. Contributing to a team member’s project – allows for approval of changes before merging</a:t>
            </a:r>
            <a:endParaRPr lang="en-US" dirty="0"/>
          </a:p>
          <a:p>
            <a:r>
              <a:rPr lang="en-US" b="1" dirty="0"/>
              <a:t>Cloning</a:t>
            </a:r>
            <a:r>
              <a:rPr lang="en-US" dirty="0"/>
              <a:t> (most applicable): Used to </a:t>
            </a:r>
            <a:r>
              <a:rPr lang="en-US" b="1" dirty="0"/>
              <a:t>copy</a:t>
            </a:r>
            <a:r>
              <a:rPr lang="en-US" dirty="0"/>
              <a:t> a remote repository to a local machine (or remote HPC system)</a:t>
            </a:r>
          </a:p>
          <a:p>
            <a:pPr lvl="1"/>
            <a:r>
              <a:rPr lang="en-US" dirty="0"/>
              <a:t>Ex. Cloning a remote repository to store and manage R and Python scripts for an ongoing manuscript </a:t>
            </a:r>
          </a:p>
        </p:txBody>
      </p:sp>
    </p:spTree>
    <p:extLst>
      <p:ext uri="{BB962C8B-B14F-4D97-AF65-F5344CB8AC3E}">
        <p14:creationId xmlns:p14="http://schemas.microsoft.com/office/powerpoint/2010/main" val="2418769531"/>
      </p:ext>
    </p:extLst>
  </p:cSld>
  <p:clrMapOvr>
    <a:masterClrMapping/>
  </p:clrMapOvr>
</p:sld>
</file>

<file path=ppt/theme/theme1.xml><?xml version="1.0" encoding="utf-8"?>
<a:theme xmlns:a="http://schemas.openxmlformats.org/drawingml/2006/main" name="GestaltVTI">
  <a:themeElements>
    <a:clrScheme name="Gestalt">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GestaltVTI" id="{4F87C71D-53D1-4B71-BF97-FD0EA4B25665}" vid="{A110AFC4-8D8A-4C02-8885-7BA370B379B5}"/>
    </a:ext>
  </a:extLst>
</a:theme>
</file>

<file path=docProps/app.xml><?xml version="1.0" encoding="utf-8"?>
<Properties xmlns="http://schemas.openxmlformats.org/officeDocument/2006/extended-properties" xmlns:vt="http://schemas.openxmlformats.org/officeDocument/2006/docPropsVTypes">
  <TotalTime>1573</TotalTime>
  <Words>2454</Words>
  <Application>Microsoft Macintosh PowerPoint</Application>
  <PresentationFormat>Widescreen</PresentationFormat>
  <Paragraphs>197</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Bierstadt</vt:lpstr>
      <vt:lpstr>Neue Haas Grotesk Text Pro</vt:lpstr>
      <vt:lpstr>Wingdings</vt:lpstr>
      <vt:lpstr>GestaltVTI</vt:lpstr>
      <vt:lpstr>Introduction to Git/GitHub  Mini-Workshop </vt:lpstr>
      <vt:lpstr>What is Git/GitHub?</vt:lpstr>
      <vt:lpstr>Who cares about version control?</vt:lpstr>
      <vt:lpstr>Workshop Overview</vt:lpstr>
      <vt:lpstr>Common Git/GitHub Terminology </vt:lpstr>
      <vt:lpstr>Common Git/GitHub Terminology</vt:lpstr>
      <vt:lpstr>Git vs. GitHub</vt:lpstr>
      <vt:lpstr>Git vs. GitHub</vt:lpstr>
      <vt:lpstr>Cloning vs. Forking vs. Branching</vt:lpstr>
      <vt:lpstr>Pop Quiz: Prompt</vt:lpstr>
      <vt:lpstr>Pop Quiz: Question 1</vt:lpstr>
      <vt:lpstr>Pop Quiz: Question 1</vt:lpstr>
      <vt:lpstr>Pop Quiz: Question 2</vt:lpstr>
      <vt:lpstr>Pop Quiz: Question 2</vt:lpstr>
      <vt:lpstr>Pop Quiz: Question 3</vt:lpstr>
      <vt:lpstr>Pop Quiz: Question 3</vt:lpstr>
      <vt:lpstr>Pop Quiz: Question 5A</vt:lpstr>
      <vt:lpstr>Pop Quiz: Question 5A</vt:lpstr>
      <vt:lpstr>Pop Quiz: Question 5B</vt:lpstr>
      <vt:lpstr>Pop Quiz: Question 5B</vt:lpstr>
      <vt:lpstr>Pop Quiz: Question 6</vt:lpstr>
      <vt:lpstr>Pop Quiz: Question 6</vt:lpstr>
      <vt:lpstr>Practical Exercise: Learning Objectives</vt:lpstr>
      <vt:lpstr>Part 1: Forking a repository </vt:lpstr>
      <vt:lpstr>Part 2: Creating a folder within a remote repository</vt:lpstr>
      <vt:lpstr>Part 3: Cloning a repository to your local machine </vt:lpstr>
      <vt:lpstr>Part 3: Cloning a repository to your local machine </vt:lpstr>
      <vt:lpstr>Part 3: Cloning a repository to your local machine </vt:lpstr>
      <vt:lpstr>Part 4: Add, commit, and push changes to the remote repository </vt:lpstr>
      <vt:lpstr>Part 5: Submit a pull request </vt:lpstr>
      <vt:lpstr>Congrats – you’ve completed your practical!</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Git/GitHub  Mini-Workshop </dc:title>
  <dc:creator>Sheriff, Jamal</dc:creator>
  <cp:lastModifiedBy>Sheriff, Jamal</cp:lastModifiedBy>
  <cp:revision>1</cp:revision>
  <dcterms:created xsi:type="dcterms:W3CDTF">2025-07-23T16:16:53Z</dcterms:created>
  <dcterms:modified xsi:type="dcterms:W3CDTF">2025-07-24T18:30:21Z</dcterms:modified>
</cp:coreProperties>
</file>