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laimcompass.eu/blog/why-is-my-flight-delayed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1c44430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b1c44430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1d51df5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1d51df5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https://www.claimcompass.eu/blog/why-is-my-flight-delayed/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^ reasons why flights are delayed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if we want can include a graphic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</a:rPr>
              <a:t>It is critical for airlines to estimate flight delays as accurately as possible because the results can be applied to improving both customer satisfaction and airline income</a:t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On Time Performance (OTP) = lower cost – one of the main airline metrics </a:t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Customer satisfaction = topline rev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Talking: SEAN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1d51df5d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1d51df5d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Talking: Joe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1d51df5d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1d51df5d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595959"/>
                </a:solidFill>
              </a:rPr>
              <a:t>We added time and got the average daily and hourly 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595959"/>
                </a:solidFill>
              </a:rPr>
              <a:t>stats for flight delays based on the initial Flights table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Talking: Sean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b1c44430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b1c44430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Talking: Joe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b1c444307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b1c444307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1d51df5d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1d51df5d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Various Challenges: resource consideration</a:t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Data &amp; Feature Engineering &gt; Models &amp; Tuning = less is more</a:t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/>
              <a:t>The why: Business Efficiency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b1c444307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b1c444307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Talking: Joe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b1c444307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b1c444307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87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Predictions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542675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 Model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352" y="725137"/>
            <a:ext cx="3276750" cy="382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175" y="996662"/>
            <a:ext cx="5120750" cy="37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</a:t>
            </a:r>
            <a:endParaRPr sz="1577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Build a model to predict the arrival delays of US flights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Operational Efficiency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 Time Performance (OTP)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Customer </a:t>
            </a:r>
            <a:r>
              <a:rPr lang="en"/>
              <a:t>satisfaction</a:t>
            </a:r>
            <a:r>
              <a:rPr lang="en"/>
              <a:t>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126575" y="2085225"/>
            <a:ext cx="3642975" cy="28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3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Pipeline</a:t>
            </a:r>
            <a:endParaRPr sz="1577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9213"/>
            <a:ext cx="8839198" cy="277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 sz="1466"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2244" l="12863" r="45747" t="40487"/>
          <a:stretch/>
        </p:blipFill>
        <p:spPr>
          <a:xfrm>
            <a:off x="341325" y="2909950"/>
            <a:ext cx="3658502" cy="15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0" l="0" r="10442" t="0"/>
          <a:stretch/>
        </p:blipFill>
        <p:spPr>
          <a:xfrm>
            <a:off x="4279400" y="1224275"/>
            <a:ext cx="3838544" cy="38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65125" y="1376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New features by airport, carrier, tail number, and time: 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Arrival delay %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Arrival delay average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Other: STD / Var / Counts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42884" l="90066" r="0" t="16867"/>
          <a:stretch/>
        </p:blipFill>
        <p:spPr>
          <a:xfrm>
            <a:off x="8117950" y="2088550"/>
            <a:ext cx="493750" cy="179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2625" y="0"/>
            <a:ext cx="2990075" cy="20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Journey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387"/>
            <a:ext cx="9143999" cy="46218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836163" y="4208150"/>
            <a:ext cx="82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Linear Reg</a:t>
            </a:r>
            <a:endParaRPr sz="900"/>
          </a:p>
        </p:txBody>
      </p:sp>
      <p:cxnSp>
        <p:nvCxnSpPr>
          <p:cNvPr id="87" name="Google Shape;87;p17"/>
          <p:cNvCxnSpPr/>
          <p:nvPr/>
        </p:nvCxnSpPr>
        <p:spPr>
          <a:xfrm>
            <a:off x="620914" y="4292075"/>
            <a:ext cx="1260000" cy="0"/>
          </a:xfrm>
          <a:prstGeom prst="straightConnector1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7"/>
          <p:cNvSpPr txBox="1"/>
          <p:nvPr/>
        </p:nvSpPr>
        <p:spPr>
          <a:xfrm>
            <a:off x="2296667" y="4208141"/>
            <a:ext cx="56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Polly</a:t>
            </a:r>
            <a:r>
              <a:rPr lang="en" sz="900"/>
              <a:t> Reg</a:t>
            </a:r>
            <a:endParaRPr sz="900"/>
          </a:p>
        </p:txBody>
      </p:sp>
      <p:cxnSp>
        <p:nvCxnSpPr>
          <p:cNvPr id="89" name="Google Shape;89;p17"/>
          <p:cNvCxnSpPr/>
          <p:nvPr/>
        </p:nvCxnSpPr>
        <p:spPr>
          <a:xfrm>
            <a:off x="2072715" y="4292075"/>
            <a:ext cx="1011600" cy="0"/>
          </a:xfrm>
          <a:prstGeom prst="straightConnector1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7"/>
          <p:cNvSpPr txBox="1"/>
          <p:nvPr/>
        </p:nvSpPr>
        <p:spPr>
          <a:xfrm>
            <a:off x="3406725" y="4208150"/>
            <a:ext cx="829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Elastinet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RF</a:t>
            </a:r>
            <a:r>
              <a:rPr lang="en" sz="900"/>
              <a:t> XGBOOST</a:t>
            </a:r>
            <a:endParaRPr sz="900"/>
          </a:p>
        </p:txBody>
      </p:sp>
      <p:cxnSp>
        <p:nvCxnSpPr>
          <p:cNvPr id="91" name="Google Shape;91;p17"/>
          <p:cNvCxnSpPr/>
          <p:nvPr/>
        </p:nvCxnSpPr>
        <p:spPr>
          <a:xfrm>
            <a:off x="3167315" y="4292075"/>
            <a:ext cx="1308300" cy="0"/>
          </a:xfrm>
          <a:prstGeom prst="straightConnector1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7"/>
          <p:cNvSpPr txBox="1"/>
          <p:nvPr/>
        </p:nvSpPr>
        <p:spPr>
          <a:xfrm>
            <a:off x="4660962" y="4220182"/>
            <a:ext cx="119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Panic &amp; </a:t>
            </a:r>
            <a:r>
              <a:rPr lang="en" sz="900"/>
              <a:t>Despair</a:t>
            </a:r>
            <a:endParaRPr sz="900"/>
          </a:p>
        </p:txBody>
      </p:sp>
      <p:cxnSp>
        <p:nvCxnSpPr>
          <p:cNvPr id="93" name="Google Shape;93;p17"/>
          <p:cNvCxnSpPr/>
          <p:nvPr/>
        </p:nvCxnSpPr>
        <p:spPr>
          <a:xfrm>
            <a:off x="4600325" y="4292607"/>
            <a:ext cx="1251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7"/>
          <p:cNvSpPr/>
          <p:nvPr/>
        </p:nvSpPr>
        <p:spPr>
          <a:xfrm>
            <a:off x="605452" y="4720804"/>
            <a:ext cx="3513900" cy="25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6D7A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34343"/>
                </a:solidFill>
              </a:rPr>
              <a:t>Sample size: 127k</a:t>
            </a:r>
            <a:endParaRPr i="1" sz="800">
              <a:solidFill>
                <a:srgbClr val="434343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4157940" y="4720800"/>
            <a:ext cx="829500" cy="25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6D7A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34343"/>
                </a:solidFill>
              </a:rPr>
              <a:t>S</a:t>
            </a:r>
            <a:r>
              <a:rPr i="1" lang="en" sz="800">
                <a:solidFill>
                  <a:srgbClr val="434343"/>
                </a:solidFill>
              </a:rPr>
              <a:t>ize: 600k</a:t>
            </a:r>
            <a:endParaRPr i="1" sz="800">
              <a:solidFill>
                <a:srgbClr val="434343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5026040" y="4720800"/>
            <a:ext cx="1197000" cy="25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6D7A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34343"/>
                </a:solidFill>
              </a:rPr>
              <a:t>S</a:t>
            </a:r>
            <a:r>
              <a:rPr i="1" lang="en" sz="800">
                <a:solidFill>
                  <a:srgbClr val="434343"/>
                </a:solidFill>
              </a:rPr>
              <a:t>ize: 127k</a:t>
            </a:r>
            <a:endParaRPr i="1" sz="800">
              <a:solidFill>
                <a:srgbClr val="434343"/>
              </a:solidFill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6261640" y="4720800"/>
            <a:ext cx="652500" cy="25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6D7A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34343"/>
                </a:solidFill>
              </a:rPr>
              <a:t>S</a:t>
            </a:r>
            <a:r>
              <a:rPr i="1" lang="en" sz="800">
                <a:solidFill>
                  <a:srgbClr val="434343"/>
                </a:solidFill>
              </a:rPr>
              <a:t>ize: 600k</a:t>
            </a:r>
            <a:endParaRPr i="1" sz="800">
              <a:solidFill>
                <a:srgbClr val="434343"/>
              </a:solidFill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6914140" y="4720800"/>
            <a:ext cx="652500" cy="25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6D7A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34343"/>
                </a:solidFill>
              </a:rPr>
              <a:t>Size: 127k</a:t>
            </a:r>
            <a:endParaRPr i="1" sz="800">
              <a:solidFill>
                <a:srgbClr val="434343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7566654" y="4720800"/>
            <a:ext cx="1308300" cy="25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6D7A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34343"/>
                </a:solidFill>
              </a:rPr>
              <a:t>Size: 500k</a:t>
            </a:r>
            <a:endParaRPr i="1" sz="800">
              <a:solidFill>
                <a:srgbClr val="434343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425775" y="4220175"/>
            <a:ext cx="82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Linear Reg</a:t>
            </a:r>
            <a:endParaRPr sz="900"/>
          </a:p>
        </p:txBody>
      </p:sp>
      <p:cxnSp>
        <p:nvCxnSpPr>
          <p:cNvPr id="101" name="Google Shape;101;p17"/>
          <p:cNvCxnSpPr/>
          <p:nvPr/>
        </p:nvCxnSpPr>
        <p:spPr>
          <a:xfrm>
            <a:off x="6043872" y="4288665"/>
            <a:ext cx="1593300" cy="0"/>
          </a:xfrm>
          <a:prstGeom prst="straightConnector1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7"/>
          <p:cNvSpPr txBox="1"/>
          <p:nvPr/>
        </p:nvSpPr>
        <p:spPr>
          <a:xfrm>
            <a:off x="7368451" y="3407925"/>
            <a:ext cx="712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GBC + LR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r>
              <a:rPr lang="en"/>
              <a:t> Impacts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568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 for more complex prediction 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Operational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Scheduling</a:t>
            </a:r>
            <a:r>
              <a:rPr lang="en"/>
              <a:t> to physical crew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Communicative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Notify</a:t>
            </a:r>
            <a:r>
              <a:rPr lang="en"/>
              <a:t> </a:t>
            </a:r>
            <a:r>
              <a:rPr lang="en"/>
              <a:t>Airports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Customers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Staff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24724" l="0" r="0" t="693"/>
          <a:stretch/>
        </p:blipFill>
        <p:spPr>
          <a:xfrm>
            <a:off x="3868000" y="1617325"/>
            <a:ext cx="5123600" cy="333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185525" y="1077575"/>
            <a:ext cx="554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78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35"/>
              <a:buChar char="-"/>
            </a:pPr>
            <a:r>
              <a:rPr lang="en" sz="2035"/>
              <a:t>Various Challenges: </a:t>
            </a:r>
            <a:r>
              <a:rPr lang="en" sz="2035"/>
              <a:t>resource</a:t>
            </a:r>
            <a:r>
              <a:rPr lang="en" sz="2035"/>
              <a:t> consideration</a:t>
            </a:r>
            <a:br>
              <a:rPr lang="en" sz="2035"/>
            </a:br>
            <a:endParaRPr sz="2035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35"/>
          </a:p>
          <a:p>
            <a:pPr indent="-3578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35"/>
              <a:buChar char="-"/>
            </a:pPr>
            <a:r>
              <a:rPr lang="en" sz="2035"/>
              <a:t>Data &amp; Feature Engineering </a:t>
            </a:r>
            <a:r>
              <a:rPr b="1" lang="en" sz="2035"/>
              <a:t>&gt;</a:t>
            </a:r>
            <a:r>
              <a:rPr lang="en" sz="2035"/>
              <a:t> Models &amp; Tuning</a:t>
            </a:r>
            <a:br>
              <a:rPr lang="en" sz="2035"/>
            </a:br>
            <a:endParaRPr sz="2035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35"/>
          </a:p>
          <a:p>
            <a:pPr indent="-3578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35"/>
              <a:buChar char="-"/>
            </a:pPr>
            <a:r>
              <a:rPr lang="en" sz="2035"/>
              <a:t>Why? Improved Business Efficiency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850" y="1132375"/>
            <a:ext cx="3114949" cy="311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9213"/>
            <a:ext cx="8839198" cy="277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1200" l="3754" r="2384" t="45197"/>
          <a:stretch/>
        </p:blipFill>
        <p:spPr>
          <a:xfrm>
            <a:off x="0" y="0"/>
            <a:ext cx="5274799" cy="21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200" y="3036575"/>
            <a:ext cx="5274801" cy="2106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6825" y="3"/>
            <a:ext cx="3797175" cy="27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050" y="2191903"/>
            <a:ext cx="2450525" cy="285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