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/>
    <p:restoredTop sz="94604"/>
  </p:normalViewPr>
  <p:slideViewPr>
    <p:cSldViewPr snapToGrid="0" snapToObjects="1">
      <p:cViewPr varScale="1">
        <p:scale>
          <a:sx n="137" d="100"/>
          <a:sy n="137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B1AEF561-240D-4B4E-A893-C26EB3F312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20BA58B-8C37-4F3E-B0B1-D7192C096CA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970DE1-2E69-4634-9C62-7C45F427628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9033AD4-0BED-4F40-8F54-A1932D34CDD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8369164-D52D-4844-9CED-5B8DA7C7CFE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DCE3558-9F07-4E76-904B-C224CF8FD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DCD60C8-2E60-4595-9F4C-3E48ABBDCF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3B6A-E5E7-4488-B4CB-38EA7AD23A8B}" type="datetimeFigureOut">
              <a:rPr lang="en-US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4919C1-1175-470A-92AB-22BF173B62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333D38-335C-4513-8F3A-CFC7D2946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8F92-6594-43BD-8EA8-F95BCDDFA3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3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E27A1-EDF5-42B3-8325-D462CEDBA2AF}" type="datetimeFigureOut">
              <a:rPr lang="en-US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47554652-07BB-4B52-B50C-DA4E7A74F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A147E5AB-07DD-4957-9ED6-44519C900CA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>
            <a:extLst>
              <a:ext uri="{FF2B5EF4-FFF2-40B4-BE49-F238E27FC236}">
                <a16:creationId xmlns="" xmlns:a16="http://schemas.microsoft.com/office/drawing/2014/main" id="{CEF66C01-CCAD-4EB8-8DF7-3E1F695DC4D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B42ED6E5-191D-4F95-B660-BB5AE4AF8E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4F48BE31-3332-48EB-9DA6-5ECDAA4264E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56B79051-AED0-4DA3-B9BF-E9575950CB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81DCE16-305F-4569-B971-7A1629775A4F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8353D-1900-49F9-839F-EAA806854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CDE347EF-7D5D-4E80-A031-520F8B9F668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66DEDAF9-CFEA-4906-9E00-9340128828B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29CBC-21CF-4AE6-A499-EF07C96BF1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D663336-1B32-4CCC-BCC8-40806FEF492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68181-29FC-4AEB-85D0-6B7CAE4472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CBEC0D0-B841-4687-BE23-37B32DFB3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9B1C299-6C22-4C1B-A301-48F71BCC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174CB24E-4073-4079-A626-25950CD9489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2DFD8FF6-41CF-4672-813A-022CA9EFAF2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EA654-17E1-449B-9776-4F74FBAE9B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189872A2-48B2-411D-8090-20CD00B8AF1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71014-FFB9-4E36-AA06-125A4CEB7C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F4D3753-647C-47F8-AB87-3F9BC3106D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44F9463-7737-42BD-B22F-F481D24A7F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216000" marR="0" indent="-216000" algn="l" rtl="0" hangingPunct="0">
              <a:tabLst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A73C09A2-5883-4DFC-A9C1-5029C7B4FEB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21445F7F-ACA4-4D5B-9F76-FB161165518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7C36EF-4672-4C6C-BE96-B36D757F2C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A4DD0AE5-CBC7-4F09-BC2D-95BD26F3611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40BC1-F283-4C50-8CF4-B399AA3083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1109CDA-F91E-47F7-9F17-2ED872AD6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5EF09EA-74AA-4F19-A7C7-12C61DCF36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E916577E-30A0-49DE-BC01-BF5EB312B99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E3364FE1-261E-4752-9D82-CE9B6CA18C4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F34B88-6BF7-4C1B-A120-B9908387AF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346C532A-2253-4F75-A987-823E0AE3C8E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A455F-23CF-4CB1-8D6C-E97569E047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1A5C651-BD55-43FE-96AA-1E76347E4D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BF96792-1CFB-43BE-AD8D-DB5F09AC3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6CBFDEAB-7E3D-4FB5-8F2E-D288DF0FCA7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42C00923-E4BF-4BD0-84DF-52974A16EA7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7F792-9321-47C0-9BF5-D4001D48D97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08327970-B836-4C34-BD04-C4C361607EE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D1CC4-1E77-4733-88B5-59404364FC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E8E9CC2-D0DE-43B6-876E-13F277D75A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2B58A57-E3FB-4142-8DAC-50AAFB8DA4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7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5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4C89F0D3-170C-41EC-B4A5-4F979888985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7AFEA2F1-BC4F-4D12-A0D5-902D07BC39C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2933-3E31-4821-9818-2E33795EDD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813B2168-2F93-4A31-B5D4-793C0F15020E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A5B4C-4046-4181-BB97-409446D5CF4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B6457EA-1950-452C-AB95-1BAE9644F2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3B3DE09-5D42-40DD-A0A0-03649E2EC5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21B35768-9CFB-4010-8402-F4D7D0F66B3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4D1B66E0-F47C-45DF-8488-333D629E2BA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1553C-8025-487A-8C26-63861A1E3B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2CFF18B8-CFBB-4499-9CBA-E10A30E79CC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1B46AB-0505-46D5-9FCD-6F90DE141B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77BF92D-FA36-4094-80CF-6CC417149A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7A047B8-741E-427B-A43C-E9CA3E8738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64F889EE-8EF4-498B-9EA6-D03136D267A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74CFED1F-581D-4F32-B38A-2919176E1A2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730C5F-A7B9-4C7C-B371-0AD16178BD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0514B2AA-9B69-4CAA-9C5D-71198F2564D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FBE05-787F-46D4-90E1-7A3AA0D3E75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753A8A2-4EAF-4F8D-BCBD-E811619033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C62F619-50F1-4178-AF99-FB7FE0D748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CAD4B7D-8F57-4182-8C3E-EA5A76CCFE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C0C2B3A-0D30-48B7-A359-EC0744537A4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96B44-BAFB-4673-97CC-4185E8145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58DC7D00-358B-4BA7-BCE0-1EAD61328D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68CA-5614-4CA7-88E5-0CE51A6339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107043A-AE36-4364-9DFE-DFCE5815F7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ABBB20D-94B9-4846-9AA3-88CC1FE08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E73E0B20-C224-4528-9EC0-8EFA8699BEA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3FB640E-1FDC-4F1D-AECF-E19D03FB8B2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D3C95C-ED43-4BF4-929E-3342B7F185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B700910-264B-470C-96E6-D39E39E55AB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18B09-73F6-418A-8F33-ABA3C7D41D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D0C8512-FC80-44D3-A570-BF2E9BDE78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4943FFF-5AC2-42E3-BDA6-7997A6B452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AAB08A62-20BB-4267-A4C4-1B2F6BF1D77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B781BC72-9800-43FD-A62B-AE2BD26A1DF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7A9AC7-188E-40FD-9E24-139C43A2B52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4B1BAA5E-6F78-4FDD-A64A-3DF1FC74009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A1716-3F25-4679-A085-94D44BBA6C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64E9224-7BF9-4B19-9513-A89A16D77A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84E3A30-6EF1-493B-94BF-E0E7D3F3F3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33051735-6A6C-43BB-9E50-CB73B1BD24BE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E501AB95-A878-4757-82DE-41AB9B20E37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3E86E-6B6A-44A0-8470-459C14971E3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A986FE35-178B-43C5-91B6-512E072AC51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F996A-802F-4719-B172-325BC2EB6A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86EF82-6BB3-4AFC-A52B-78C1EDE35A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47C97DC-BE44-4C5B-BD15-0A7F1F530B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09D79467-F884-455D-A5A2-26A17916ED9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8E27A1-EDF5-42B3-8325-D462CEDBA2A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5F6CBED5-6822-46FC-96D6-9539DE46ABF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833C9C-5CE5-4DC2-B9A7-BC8DDF1BA10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3399490F-E323-40E7-B91E-4BD463C3AD3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5FDAF6-0A6D-4356-9358-9306A9CFE7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5949A6F-DCA1-4EF6-B2CC-FB4619F9C3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1717F50-FF0C-4AFB-8341-BA7DA3FF98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7BB27-A540-4396-AC67-2AF290D4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97445E-E911-47FC-BDE5-A9DEC9740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577446-F0DB-4089-9168-F7D8622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BBA8F5-7614-4FED-8286-48B318C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2EB4C6-6F62-4A20-9061-A838BE2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B7BF1D83-11EA-46F9-B958-1632006F50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1BB413-8FFC-4DE7-B152-7ADEB3E3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BBD816-0B03-46DE-96F8-B5F92225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3456000"/>
            <a:ext cx="9071640" cy="2697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2DCF20-D8F7-4E1B-956D-D83B19DD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011C30-8543-49A7-97C1-74A05600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32C967-1277-4BB4-9BF5-59CE59EB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B888BA10-641C-4A66-93C5-C36D2B3D0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B928069-3AF2-4687-9BBF-403C74F1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9050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BC4A56-E9AC-4D59-950A-CF1DABC4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905000"/>
            <a:ext cx="6653212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8C233C-25BF-4023-9767-CB93C127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893EFF-9591-406A-864A-64E4A14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F9BEF8-6CF9-4B6B-925A-CD9276B7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466E038A-3EEC-4721-998D-FEBA36A53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9C8290-16B1-4088-80B1-A8C75312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2F6DA1-00CE-4639-B9F4-E82E0720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1D60B1-AA21-4E6A-A162-555849B6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9B23AD-184A-4FAE-B6AB-CBDB5036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329FF4-C3AF-40DB-9D73-244512A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44A7F6EA-C8D7-4CB1-9FDD-E75753931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5BBD7-79AB-4AC9-ADC1-C09B72C0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0D0583-E906-405E-9DEF-4AEAA56E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2020679"/>
            <a:ext cx="9071640" cy="4675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31827C-03D4-45C5-B4BE-E9857482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6EB15-612F-4EEF-8975-4F8F6831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C6D8BD-90FA-4DAE-9095-19CDB0CC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503C98B6-6A78-43F7-A2C4-FC5C0664AD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50124-A090-4DE9-B721-3839BFFE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7F7DAC-F4C6-4E48-A58B-4D6CE65E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997C40-1E43-4EEE-96DD-90FA8C4D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128141-A0BD-4D28-B7C6-4E34EC9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857533-BC70-4884-87F1-749B63A2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5B99292E-A7B4-4E34-A72E-E0F0CB76A7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F183-26BB-456B-9AC0-ED758991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5D18B-198B-4910-8950-E17BC7FCE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020888"/>
            <a:ext cx="4459287" cy="4675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2AAB8D-0627-45F6-9569-AAAF6CF1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020888"/>
            <a:ext cx="4460875" cy="4675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812293-A445-468F-B534-DA5270CF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1FD609-959A-4466-9049-53A8C98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FE9BE0-F0CD-4A8C-99B0-095BE57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2E67AE2E-CCC8-4804-887F-D7A8DF8426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507C3-A15C-4DEA-B0E3-897EDDEA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D78189-D838-4BAF-A233-B33395FA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5062D6-28DD-434B-B824-49C8C2CE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30CB7D-705B-49B1-BAF7-D91757F5D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F5E9508-D2FE-49E3-914B-568DD7105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E5015CB-7689-426A-99AE-F891F57A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2D0088A-BA6F-4DF1-AB4B-6290A204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E092923-B9BB-411B-8322-A109EDA9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E53B45B2-A86A-4E30-9CD2-2ECD5D3F06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D2C02-299E-4C32-9635-DE701FA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10BBC3-618E-43C3-96DA-E97383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1CAA82-366A-460D-989A-7D96FD62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7DD29B-742A-45A4-82D7-F3DEBE11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F9FEC97C-94CE-43AD-BCF5-D1131B1AC8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4010701-E017-426C-B420-11F849B6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CACE234-EA0E-4F48-94D9-DCF93EFF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98AE03-3A16-400D-89B1-2CD2AC0C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81F31558-551D-4D48-AF63-89E3C4975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464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96148D-CEB9-4D46-B41A-FE02510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9BEB9C-39CB-46E9-8827-92261DD4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C7494E-19C2-45FB-B09E-02E60E62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75408B-1429-4D58-9B2E-732E939F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343597-9A9A-4D85-BCA2-EE97BE7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EE64B1-9C6C-432E-AD71-B4D3EEA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6D0AF045-39B2-47A5-83CE-2F42332EC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47B5D-A1E3-4661-8015-1FA79243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BD1C3-9AFB-48E5-9A01-7063506F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456000"/>
            <a:ext cx="9071640" cy="269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8B8AC9-680B-445A-B5BA-1AADE084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9C9C3-12E3-4D73-9400-DFBD3280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7B85B2-89CC-4D14-904A-4D914F78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41ECD6DA-2E1E-4885-8A6C-3B4717AD6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6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4539D-6629-4FCD-A325-BF34E636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FBA7A6B-697A-4DBE-B63C-C3F0B8B0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4EE53C-7A1F-4A84-8F02-A3A9F185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0F6037-D33B-43DC-B388-2E60AC50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AC2AD3-CC6E-4C88-8EF3-A030745A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05A516-32E3-470D-BED4-43DF185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03988963-AA7B-4183-B0B7-2B13D6564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1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C2205-06DD-4B50-8BF4-3BF1731B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76944C-BEED-4D1A-8C7D-454CE1B6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2020679"/>
            <a:ext cx="9071640" cy="4675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5CD40E-BED9-4DB7-9392-2ADC75FB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C9F18-EF07-46B7-BD99-858D60B2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FEFB84-1496-4078-80E5-A3C8FF6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CB5781D8-43A9-4B21-B2B1-507520201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3132FC-1B41-49C1-A6C5-C5AEED015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07988"/>
            <a:ext cx="2266950" cy="6288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DB49E4-1B2A-40DA-9CDD-D07DA8EF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07988"/>
            <a:ext cx="6653212" cy="6288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FC36EB-1DB2-4333-B7E3-9FB1288D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515746-E165-4785-9B3D-6F6E533D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3382B3-634A-4ED5-8139-A4348DCD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A2A0E5FD-3603-42D5-8643-787C3DEA56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7405BB-7C46-486F-A439-0780D9ED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90146-6D65-42AF-82FA-2F8F33C3D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8E7CA7-D682-4372-9559-AFB3E6BF3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6D6939-98B3-44D4-8C3D-27BD3853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6FD11F-AEC4-4C8E-8C0D-BAA408A2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DDB84-5EE1-49EC-A084-F256108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DBBAAC13-B21F-4FE9-B9AE-D3CC22DB39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855B65-AB45-4C4C-AD7F-E9E55F21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2201B-471C-4CCF-923A-2DCF1131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58C04-47AC-4639-85AE-BAF2334C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3708F7-E53A-4084-B603-FD240E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2CA27E-7DC8-4DA3-987D-C3AAAA8A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A7831C-90EF-4E89-9749-E53E8C41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099EF7B2-7D58-4358-B7E3-67FE07DBCC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9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581DF1-BD2F-41D8-85F4-92746812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9E091-C7B0-4CDA-81DF-0981B9B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9F7CE3-63C7-4BCC-B7CE-BB4BFF19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EE10CB-7BFE-4230-8EF4-9DF3732B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01D577-9F38-4334-94EC-C40FDB4E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90CF2D-7A34-4B5B-AC89-EDE70380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90934F34-9DE0-441C-9188-038245CD84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5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89DF154-B9DC-41E1-983C-F56FD4D8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0CFD6-FBB0-409D-BF3B-79E0D9F6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7D523-824E-45BD-BDD0-2B740C1E3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232025"/>
            <a:ext cx="4459287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9F1779-CFE3-4822-B175-9E14B023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232025"/>
            <a:ext cx="4460875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6B785E-51D2-47E8-AED0-156FF3A9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40AA81-78BB-4AB2-B17F-884F053B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F624F6-1439-40E9-B345-8E660F67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203BF281-6DB2-46E9-A4DC-3BC10DCE86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3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542BEC5-3D13-4DD1-9AEF-1212D054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CF5BE-76CA-4EE5-BEEA-C8C7BA0A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24817F-C7B4-427C-B0F8-3C554539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40429A-7E4F-4DDB-A61A-3B847DE1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236BBD4-4ACF-469B-9F3B-E3941165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6D8236-638A-4BFA-9196-D872350C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74640FA-C520-45A4-8F35-3AA6ADE8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78FF528-437D-46AB-9BEE-D5A7CA06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E44B54-E4ED-4F1C-8450-76BBFDD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BDFA4B93-93D2-48B1-85FC-44EA8C798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DE2486-9398-4E42-BDD3-826AA3ED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FB60FC-FB13-4F9D-84AC-D9EDE047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6F7CF30-D2D5-4CE4-8CF6-125D5F08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77CEBD-CF2C-4C22-BA13-436BAF5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D3AF8D-EA39-4A91-9565-09B854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76B7C122-8078-4A6C-AA38-9B5719E781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4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A6FB6E-D469-465A-89D7-2B6FB5A1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E5A65FF-2780-4360-99F7-5E049C27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E6D8EB9-4B7C-4B29-A47D-AE321572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128BEB-7FF9-42CF-8B0A-329FDEAB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41E03554-30FA-474D-ACC2-F6906EAE3F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87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AADF8-59C6-4C07-88A0-1EB6AC9F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A4F45-8E70-4C8D-A0F5-9071E8A0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836D26-A94C-4804-A019-D0B97AF0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27DEE3-EC1F-46FD-9B64-ED58958F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520446-B6EA-404E-925B-90938B57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6309B8AD-6A8D-40B4-99A3-7A9AD61D5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3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C7EEF7-E051-40FF-9E5A-5251C26A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75FB3-EB85-4A2D-A479-F51D43ED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F2C09E-B457-43C9-82D8-D81BFA5A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8F04B3-A024-4C33-A92B-48C51C42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0523CF-183B-4362-9D49-A52198E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E50316-061B-4A73-93D7-9DCE596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B8B477-ED87-4921-9C6D-A5D690E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444DF2D8-D178-45FA-BC13-C86AD3878A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64892-1B51-4E24-A566-9C310A04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025346-E40C-408F-9DDF-0EECF647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48F0314-D5AC-4643-88AE-70B1E3C93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A3F51F-9681-4E73-933E-636E77793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127FA0-F9E6-4C16-8DD1-9C1DE8B9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455FAB-D014-4C2C-AF16-E90C838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9D16C0-AEB4-4B64-A9CA-A5B5D81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BB77277D-D6F7-41E9-87B8-428AE35D53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553EAE-C78E-40B7-A045-E04BA8E9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328239-2241-4831-866C-EA83F1B5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6159E1-CEE5-4E14-88EB-14DB37719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2232000"/>
            <a:ext cx="9071640" cy="439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8F0FF5-C01D-44CA-9088-D8C0E875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9C5C47-653E-4E49-8157-157B7CFF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CC09BD-A561-475B-9567-0E6474D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43BA8FB9-8D16-4E1A-9F1C-81967A156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5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3AD6E03-B083-423E-BDD5-A1684D6B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236D0A-E539-4180-93A0-4C925A01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969963"/>
            <a:ext cx="226695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6AA6C1-333B-44E0-B307-984D77C1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969963"/>
            <a:ext cx="6653212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36CC58-6B00-4F5B-BDF8-3A491C9A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CD67D2-629C-4CFE-9C92-93A1F092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7634F9-EFA3-488B-B0FA-CB558DF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CA8611D6-8A74-4391-AFC8-40B2AC7B1A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B1086-DDE6-4C8A-BBAD-0C785A3C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42076C-297C-48EF-BD20-590A6FBE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455988"/>
            <a:ext cx="4459287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B543E2-FF0A-4539-B8F9-58836228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455988"/>
            <a:ext cx="4460875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E27223-2D1C-4260-BCCF-09BB81FC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6C1748-60A9-4D0B-8D8A-75028DB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EEFE69-7027-4718-87BD-BC987E06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0A7490A1-838C-41EC-8A9F-07E1306131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FE330F-41A5-4A05-8253-3045CB8C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59991A-1421-4BC2-844E-BECAA796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BE8E34-3CE2-4C17-832C-0B4AE9C3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30650CC-6422-4C86-A839-0905F727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27F254-A604-4C8F-99E7-8AA1342F1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370F41D-AD08-43C7-B184-C729B194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31944EB-F2A1-44A7-92A2-B734240E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63170B-59B5-4C6E-95A3-CB42FF07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809F60B3-C3A8-472D-A7A5-30F90D0481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8A729-4AC6-41DA-A1A4-41141915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2FFC9BD-9610-45FE-A754-9B45594A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DDC843-BE6B-4047-953D-61F33AA9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52B420-90A2-4D20-8BEE-AF965F77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5008D8C3-D079-436F-8932-0B40CA117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13A4C13-ED90-4699-A643-F055CAC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E7308A-4B58-4D79-9F2E-B4E1AE51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565881-5DFA-4E0D-AB3E-098DA39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A9B58C01-0301-4AA2-99C6-BA5AFC4EB0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68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D5230-5593-4CC8-BFE2-7CC8269D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AA6B05-19C8-42D7-88F7-4FBABA99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82D4D1-CAE0-44B2-A465-567FD462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D57D08-8B48-4B86-952C-AA9D8EC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C7DCA3-F49C-450B-9325-72B4E42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FD0020-CDA0-459B-A9F3-BC2275E1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61C03756-1645-46FD-8266-8B9506F47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5C0AE-64E7-488A-BF32-EEF63A49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8DB8E9-6E9D-49D3-8F97-60050E0AD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A27F7C-6DED-461D-BBE6-99AB1D38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DDA051-47D1-4B8E-BFE2-E27CCFCC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F96F9-4EC6-4133-B40A-BA853E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094BDC-13CB-4F01-B2DA-7BFFC6EF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B249BDF7-1AD2-4334-B369-24D7492281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A81323B-1211-4B6E-8C44-0AD71EE29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7A1EA6-1FA0-4BDC-AC76-1250D299B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7EC6A5-9649-46E8-889F-79614C28D7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65BC8D-F347-4347-BA49-1731E27CE5E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E10B60-1C4C-4811-A2C4-8ACAB11A9E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3A73BD-EF08-4886-8A42-8652EA8AE21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304F56-3925-4298-A028-EB8758F7A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E22119-DB84-4B23-9121-EC9EF503B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020679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A991A2-E99B-4E34-9A29-DEE3F3B506C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1FDA73-3C14-4098-8FE0-902728697E2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1D3625-C7A2-4AF1-83C5-C69783B9FF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93E1F4-B966-474A-BF44-AC3DC51D37E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B11D55F-D22C-47F1-BC71-01C09B193D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="" xmlns:a16="http://schemas.microsoft.com/office/drawing/2014/main" id="{FE785E35-49D0-435A-8F63-C06C337BF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93E52B-5379-43D0-8E07-C11776D1B0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687948-509A-4ACD-B126-C17285F25F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19D1F6-5AF7-44D0-8EB7-CB17C37880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28088E-BA15-4ADF-B1C7-438053148C1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52AC789-59B6-492E-92A1-CDED83A0312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" TargetMode="External"/><Relationship Id="rId4" Type="http://schemas.openxmlformats.org/officeDocument/2006/relationships/hyperlink" Target="https://atom.io/packages/julia-client" TargetMode="External"/><Relationship Id="rId5" Type="http://schemas.openxmlformats.org/officeDocument/2006/relationships/hyperlink" Target="http://docs.junolab.org/latest/man/installation/" TargetMode="External"/><Relationship Id="rId6" Type="http://schemas.openxmlformats.org/officeDocument/2006/relationships/hyperlink" Target="https://datatofish.com/add-julia-to-jupyter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Plots/Plots.jl" TargetMode="External"/><Relationship Id="rId4" Type="http://schemas.openxmlformats.org/officeDocument/2006/relationships/hyperlink" Target="https://github.com/JuliaPy/PyPlot.jl" TargetMode="External"/><Relationship Id="rId5" Type="http://schemas.openxmlformats.org/officeDocument/2006/relationships/hyperlink" Target="http://juliaml.github.io/" TargetMode="External"/><Relationship Id="rId6" Type="http://schemas.openxmlformats.org/officeDocument/2006/relationships/hyperlink" Target="http://www.juliadiff.org/" TargetMode="External"/><Relationship Id="rId7" Type="http://schemas.openxmlformats.org/officeDocument/2006/relationships/hyperlink" Target="https://github.com/JuliaGPU/CuArrays.jl" TargetMode="External"/><Relationship Id="rId8" Type="http://schemas.openxmlformats.org/officeDocument/2006/relationships/hyperlink" Target="https://juliadb.org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Math/AbstractFFTs.jl" TargetMode="External"/><Relationship Id="rId4" Type="http://schemas.openxmlformats.org/officeDocument/2006/relationships/hyperlink" Target="https://juliaimages.org/latest/" TargetMode="External"/><Relationship Id="rId5" Type="http://schemas.openxmlformats.org/officeDocument/2006/relationships/hyperlink" Target="https://github.com/JuliaDynamics" TargetMode="External"/><Relationship Id="rId6" Type="http://schemas.openxmlformats.org/officeDocument/2006/relationships/hyperlink" Target="https://juliacontrol.github.io/ControlSystems.jl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julialang.org/en/v1/manual/parallel-computing/#Multi-Threading-(Experimental)-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hyperlink" Target="https://docs.julialang.org/en/v1/manual/parallel-computing/#Multi-Threading-(Experimental)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unicode-input/" TargetMode="External"/><Relationship Id="rId4" Type="http://schemas.openxmlformats.org/officeDocument/2006/relationships/hyperlink" Target="https://docs.julialang.org/en/v1/" TargetMode="External"/><Relationship Id="rId5" Type="http://schemas.openxmlformats.org/officeDocument/2006/relationships/hyperlink" Target="https://julialang.org/learning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s/o/ja8BQ/https:/github.com/JuliaLang/julia-tutorial/raw/master/Vision/vision.pd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ckernoon.com/performance-analysis-julia-python-c-dd09f03282a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9AA27-566E-4147-861D-E2EC5D0818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pPr lvl="0"/>
            <a:r>
              <a:rPr lang="en-US" sz="6000" dirty="0">
                <a:latin typeface="+mn-lt"/>
              </a:rPr>
              <a:t>Intro to Julia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1964D98-35C7-49A5-A76E-A6198DD2DF4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56000"/>
            <a:ext cx="9071640" cy="2697120"/>
          </a:xfrm>
        </p:spPr>
        <p:txBody>
          <a:bodyPr anchor="ctr">
            <a:normAutofit fontScale="92500" lnSpcReduction="10000"/>
          </a:bodyPr>
          <a:lstStyle/>
          <a:p>
            <a:pPr lvl="0" algn="ctr"/>
            <a:r>
              <a:rPr lang="en-US" dirty="0">
                <a:latin typeface="+mn-lt"/>
              </a:rPr>
              <a:t>Control, Optimization, and Networks Lab</a:t>
            </a:r>
          </a:p>
          <a:p>
            <a:pPr lvl="0" algn="ctr"/>
            <a:r>
              <a:rPr lang="en-US" dirty="0">
                <a:latin typeface="+mn-lt"/>
              </a:rPr>
              <a:t>The University of Texas at Dallas</a:t>
            </a:r>
          </a:p>
          <a:p>
            <a:pPr lvl="0" algn="ctr"/>
            <a:endParaRPr lang="en-US" dirty="0">
              <a:latin typeface="+mn-lt"/>
            </a:endParaRPr>
          </a:p>
          <a:p>
            <a:pPr lvl="0" algn="ctr"/>
            <a:r>
              <a:rPr lang="en-US" sz="2800" dirty="0">
                <a:latin typeface="+mn-lt"/>
              </a:rPr>
              <a:t>Sleiman Safaoui</a:t>
            </a:r>
          </a:p>
          <a:p>
            <a:pPr lvl="0" algn="ctr"/>
            <a:r>
              <a:rPr lang="en-US" sz="2800" dirty="0">
                <a:latin typeface="+mn-lt"/>
              </a:rPr>
              <a:t>December 16,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E23FE0-F010-4729-B61F-4F02015253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Matrix Inverse: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Random 5000x5000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C++: using </a:t>
            </a:r>
            <a:r>
              <a:rPr lang="en-US" sz="2800" dirty="0" err="1"/>
              <a:t>eigen</a:t>
            </a:r>
            <a:endParaRPr lang="en-US" sz="2800" dirty="0"/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Python (</a:t>
            </a:r>
            <a:r>
              <a:rPr lang="en-US" sz="2800" dirty="0" err="1"/>
              <a:t>numpy</a:t>
            </a:r>
            <a:r>
              <a:rPr lang="en-US" sz="2800" dirty="0"/>
              <a:t>), Julia, </a:t>
            </a:r>
            <a:r>
              <a:rPr lang="en-US" sz="2800" dirty="0" err="1"/>
              <a:t>Matlab</a:t>
            </a:r>
            <a:r>
              <a:rPr lang="en-US" sz="2800" dirty="0"/>
              <a:t>: native </a:t>
            </a:r>
            <a:r>
              <a:rPr lang="en-US" sz="2800" dirty="0" err="1"/>
              <a:t>inv</a:t>
            </a:r>
            <a:r>
              <a:rPr lang="en-US" sz="2800" dirty="0"/>
              <a:t> function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Time only the inverse function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Nested For Loops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Each loop counts up to 10000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Add index to a variable at every iteration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For loop and addition “+” are native, data types defined when </a:t>
            </a:r>
            <a:r>
              <a:rPr lang="en-US" sz="2800" dirty="0" smtClean="0"/>
              <a:t>needed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1270D4-1385-4775-B737-EBD4804754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Results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Matrix Inverse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B537E87-A898-403E-8163-57E281D49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50318"/>
              </p:ext>
            </p:extLst>
          </p:nvPr>
        </p:nvGraphicFramePr>
        <p:xfrm>
          <a:off x="32249" y="2200378"/>
          <a:ext cx="10035482" cy="4011480"/>
        </p:xfrm>
        <a:graphic>
          <a:graphicData uri="http://schemas.openxmlformats.org/drawingml/2006/table">
            <a:tbl>
              <a:tblPr firstRow="1" bandRow="1"/>
              <a:tblGrid>
                <a:gridCol w="3102837">
                  <a:extLst>
                    <a:ext uri="{9D8B030D-6E8A-4147-A177-3AD203B41FA5}">
                      <a16:colId xmlns="" xmlns:a16="http://schemas.microsoft.com/office/drawing/2014/main" val="3050131397"/>
                    </a:ext>
                  </a:extLst>
                </a:gridCol>
                <a:gridCol w="1296955">
                  <a:extLst>
                    <a:ext uri="{9D8B030D-6E8A-4147-A177-3AD203B41FA5}">
                      <a16:colId xmlns="" xmlns:a16="http://schemas.microsoft.com/office/drawing/2014/main" val="1672929433"/>
                    </a:ext>
                  </a:extLst>
                </a:gridCol>
                <a:gridCol w="1912775">
                  <a:extLst>
                    <a:ext uri="{9D8B030D-6E8A-4147-A177-3AD203B41FA5}">
                      <a16:colId xmlns="" xmlns:a16="http://schemas.microsoft.com/office/drawing/2014/main" val="2266684128"/>
                    </a:ext>
                  </a:extLst>
                </a:gridCol>
                <a:gridCol w="2258008">
                  <a:extLst>
                    <a:ext uri="{9D8B030D-6E8A-4147-A177-3AD203B41FA5}">
                      <a16:colId xmlns="" xmlns:a16="http://schemas.microsoft.com/office/drawing/2014/main" val="3662552622"/>
                    </a:ext>
                  </a:extLst>
                </a:gridCol>
                <a:gridCol w="1464907">
                  <a:extLst>
                    <a:ext uri="{9D8B030D-6E8A-4147-A177-3AD203B41FA5}">
                      <a16:colId xmlns="" xmlns:a16="http://schemas.microsoft.com/office/drawing/2014/main" val="1823914409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Program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Threads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Avrg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Time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Time for 10 experiments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Avrg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*threads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1737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672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-O3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24.27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24.27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115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672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Ofast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+mn-lt"/>
                        <a:ea typeface="DejaVu Sans" pitchFamily="2"/>
                        <a:cs typeface="DejaVu Sans" pitchFamily="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25.14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251.4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72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25.14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643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(script)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2.52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25.2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20.16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11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(function)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2.48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24.8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19.84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1669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(script)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1.8</a:t>
                      </a:r>
                    </a:p>
                  </a:txBody>
                  <a:tcPr>
                    <a:gradFill flip="none" rotWithShape="1">
                      <a:gsLst>
                        <a:gs pos="76000">
                          <a:schemeClr val="accent4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4000">
                          <a:schemeClr val="accent4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9000">
                          <a:schemeClr val="accent4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17.99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7.2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397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 (function)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1.79</a:t>
                      </a:r>
                    </a:p>
                  </a:txBody>
                  <a:tcPr>
                    <a:gradFill flip="none" rotWithShape="1">
                      <a:gsLst>
                        <a:gs pos="76000">
                          <a:schemeClr val="accent4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4000">
                          <a:schemeClr val="accent4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9000">
                          <a:schemeClr val="accent4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17.95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7.16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913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20.99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8.36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301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(function in 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21.5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490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(fuction out of script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20.99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8.36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830664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914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E162C0-2A40-4B3F-8A8D-4310B96D67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Results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Nested For Loops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15400DA-33D2-49D6-BAF3-786AD6D5C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31839"/>
              </p:ext>
            </p:extLst>
          </p:nvPr>
        </p:nvGraphicFramePr>
        <p:xfrm>
          <a:off x="324268" y="2297402"/>
          <a:ext cx="9337504" cy="4288144"/>
        </p:xfrm>
        <a:graphic>
          <a:graphicData uri="http://schemas.openxmlformats.org/drawingml/2006/table">
            <a:tbl>
              <a:tblPr firstRow="1" bandRow="1"/>
              <a:tblGrid>
                <a:gridCol w="3226680">
                  <a:extLst>
                    <a:ext uri="{9D8B030D-6E8A-4147-A177-3AD203B41FA5}">
                      <a16:colId xmlns="" xmlns:a16="http://schemas.microsoft.com/office/drawing/2014/main" val="3876097618"/>
                    </a:ext>
                  </a:extLst>
                </a:gridCol>
                <a:gridCol w="1025280">
                  <a:extLst>
                    <a:ext uri="{9D8B030D-6E8A-4147-A177-3AD203B41FA5}">
                      <a16:colId xmlns="" xmlns:a16="http://schemas.microsoft.com/office/drawing/2014/main" val="503943343"/>
                    </a:ext>
                  </a:extLst>
                </a:gridCol>
                <a:gridCol w="1824840">
                  <a:extLst>
                    <a:ext uri="{9D8B030D-6E8A-4147-A177-3AD203B41FA5}">
                      <a16:colId xmlns="" xmlns:a16="http://schemas.microsoft.com/office/drawing/2014/main" val="1790775354"/>
                    </a:ext>
                  </a:extLst>
                </a:gridCol>
                <a:gridCol w="3260704">
                  <a:extLst>
                    <a:ext uri="{9D8B030D-6E8A-4147-A177-3AD203B41FA5}">
                      <a16:colId xmlns="" xmlns:a16="http://schemas.microsoft.com/office/drawing/2014/main" val="175336498"/>
                    </a:ext>
                  </a:extLst>
                </a:gridCol>
              </a:tblGrid>
              <a:tr h="61374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Program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Threads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Avrg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Time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Time for 10 experiments (sec)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2012542"/>
                  </a:ext>
                </a:extLst>
              </a:tr>
              <a:tr h="382555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0.22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7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-O3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2e-6</a:t>
                      </a:r>
                    </a:p>
                  </a:txBody>
                  <a:tcPr>
                    <a:gradFill flip="none" rotWithShape="1">
                      <a:gsLst>
                        <a:gs pos="76000">
                          <a:schemeClr val="accent6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9000">
                          <a:schemeClr val="accent6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5000">
                          <a:schemeClr val="accent6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1989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C++ w/ Ofast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2e-6</a:t>
                      </a:r>
                    </a:p>
                  </a:txBody>
                  <a:tcPr>
                    <a:gradFill flip="none" rotWithShape="1">
                      <a:gsLst>
                        <a:gs pos="75000">
                          <a:schemeClr val="accent6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5000">
                          <a:schemeClr val="accent6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2e-5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406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(script)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5.66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56.6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405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Julia (function)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3.38e-8</a:t>
                      </a:r>
                    </a:p>
                  </a:txBody>
                  <a:tcPr>
                    <a:gradFill flip="none" rotWithShape="1">
                      <a:gsLst>
                        <a:gs pos="78000">
                          <a:schemeClr val="accent5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6000">
                          <a:schemeClr val="accent5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26000">
                          <a:schemeClr val="accent5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3.38e-7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965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(script)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0.11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401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Matlab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 (function)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0.11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195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6.16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61.6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4343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(function in 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32.5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9902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Python (function out of script)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3.47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DejaVu Sans" pitchFamily="2"/>
                          <a:cs typeface="DejaVu Sans" pitchFamily="2"/>
                        </a:rPr>
                        <a:t>34.7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16849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CCE64-2821-499D-81CF-5C347311AC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914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</a:t>
            </a:r>
            <a:r>
              <a:rPr lang="en-US" dirty="0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2C493A-A7FB-4889-951E-3D2F6AEB1E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Results Takeaway: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Julia demonstrates higher level </a:t>
            </a:r>
            <a:r>
              <a:rPr lang="en-US" sz="2800" dirty="0" smtClean="0"/>
              <a:t>of native </a:t>
            </a:r>
            <a:r>
              <a:rPr lang="en-US" sz="2800" dirty="0"/>
              <a:t>parallelization (8 threads vs 4) in native functions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Julia demonstrates speed in native functions (for, +)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Julia and Python are faster when function are used (as opposed to scripts)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How to Use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 </a:t>
            </a:r>
            <a:r>
              <a:rPr lang="en-US" dirty="0" smtClean="0">
                <a:latin typeface="+mn-lt"/>
                <a:hlinkClick r:id="rId3"/>
              </a:rPr>
              <a:t>Install Julia </a:t>
            </a:r>
            <a:endParaRPr lang="en-US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Write/Run code: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Julia REPL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  <a:hlinkClick r:id="rId4"/>
              </a:rPr>
              <a:t>Atom Julia Client + Juno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smtClean="0">
                <a:latin typeface="+mn-lt"/>
                <a:hlinkClick r:id="rId5"/>
              </a:rPr>
              <a:t>Install</a:t>
            </a:r>
            <a:endParaRPr lang="en-US" sz="2800" dirty="0" smtClean="0">
              <a:latin typeface="+mn-lt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>
                <a:latin typeface="+mn-lt"/>
                <a:hlinkClick r:id="rId6"/>
              </a:rPr>
              <a:t>Jupyter</a:t>
            </a:r>
            <a:r>
              <a:rPr lang="en-US" sz="2800" dirty="0" smtClean="0">
                <a:latin typeface="+mn-lt"/>
                <a:hlinkClick r:id="rId6"/>
              </a:rPr>
              <a:t> Notebook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Useful Libraries/Packages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15784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latin typeface="+mn-lt"/>
              </a:rPr>
              <a:t>Visualization: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3"/>
              </a:rPr>
              <a:t>Plots.jl</a:t>
            </a:r>
            <a:r>
              <a:rPr lang="en-US" sz="2800" dirty="0" smtClean="0"/>
              <a:t> (plotting API)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4"/>
              </a:rPr>
              <a:t>PyPlot.jl</a:t>
            </a:r>
            <a:r>
              <a:rPr lang="en-US" sz="2800" dirty="0" smtClean="0"/>
              <a:t> (</a:t>
            </a:r>
            <a:r>
              <a:rPr lang="en-US" sz="2800" dirty="0" err="1" smtClean="0"/>
              <a:t>MatPlotLib.PyPlot</a:t>
            </a:r>
            <a:r>
              <a:rPr lang="en-US" sz="2800" dirty="0" smtClean="0"/>
              <a:t> based plotter)</a:t>
            </a:r>
          </a:p>
          <a:p>
            <a:pPr lvl="1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  <a:p>
            <a:pPr>
              <a:buSzPct val="45000"/>
              <a:buFont typeface="StarSymbol"/>
              <a:buChar char="●"/>
            </a:pPr>
            <a:r>
              <a:rPr lang="en-US" dirty="0" smtClean="0">
                <a:latin typeface="+mn-lt"/>
              </a:rPr>
              <a:t>Machine Learning: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  <a:hlinkClick r:id="rId5"/>
              </a:rPr>
              <a:t>JuliaML</a:t>
            </a:r>
            <a:r>
              <a:rPr lang="en-US" sz="2800" dirty="0" smtClean="0">
                <a:latin typeface="+mn-lt"/>
              </a:rPr>
              <a:t>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6"/>
              </a:rPr>
              <a:t>Automatic Differentiation</a:t>
            </a:r>
            <a:endParaRPr lang="en-US" sz="2800" dirty="0" smtClean="0"/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CUDA GPU Acceleration </a:t>
            </a:r>
            <a:r>
              <a:rPr lang="en-US" sz="2800" dirty="0" smtClean="0">
                <a:hlinkClick r:id="rId7"/>
              </a:rPr>
              <a:t>cuArrays</a:t>
            </a:r>
            <a:endParaRPr lang="en-US" sz="2800" dirty="0" smtClean="0"/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>
                <a:hlinkClick r:id="rId8"/>
              </a:rPr>
              <a:t>JuliaDB</a:t>
            </a:r>
            <a:r>
              <a:rPr lang="en-US" sz="2800" dirty="0" smtClean="0"/>
              <a:t> (to work with persistent data set </a:t>
            </a:r>
            <a:r>
              <a:rPr lang="mr-IN" sz="2800" dirty="0" smtClean="0"/>
              <a:t>–</a:t>
            </a:r>
            <a:r>
              <a:rPr lang="en-US" sz="2800" dirty="0" smtClean="0"/>
              <a:t> terabytes of data)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76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Useful Libraries/Packages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Fourier transforms: </a:t>
            </a:r>
            <a:r>
              <a:rPr lang="en-US" sz="2800" dirty="0" smtClean="0">
                <a:latin typeface="+mn-lt"/>
                <a:hlinkClick r:id="rId3"/>
              </a:rPr>
              <a:t>AbstractFFTs.jl</a:t>
            </a:r>
            <a:endParaRPr lang="en-US" sz="2800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Image processing: </a:t>
            </a:r>
            <a:r>
              <a:rPr lang="en-US" sz="2800" dirty="0" smtClean="0">
                <a:latin typeface="+mn-lt"/>
                <a:hlinkClick r:id="rId4"/>
              </a:rPr>
              <a:t>JuliaImages</a:t>
            </a:r>
            <a:endParaRPr lang="en-US" sz="2800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 smtClean="0">
                <a:latin typeface="+mn-lt"/>
              </a:rPr>
              <a:t>NonLinear</a:t>
            </a:r>
            <a:r>
              <a:rPr lang="en-US" sz="2800" dirty="0" smtClean="0">
                <a:latin typeface="+mn-lt"/>
              </a:rPr>
              <a:t> Dynamics: </a:t>
            </a:r>
            <a:r>
              <a:rPr lang="en-US" sz="2800" dirty="0" smtClean="0">
                <a:latin typeface="+mn-lt"/>
                <a:hlinkClick r:id="rId5"/>
              </a:rPr>
              <a:t>JuliaDynamics</a:t>
            </a:r>
            <a:endParaRPr lang="en-US" sz="2800" dirty="0" smtClean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Biology, quantum physics, quantitative economics, </a:t>
            </a:r>
            <a:r>
              <a:rPr lang="mr-IN" sz="2800" dirty="0" smtClean="0">
                <a:latin typeface="+mn-lt"/>
              </a:rPr>
              <a:t>…</a:t>
            </a:r>
            <a:r>
              <a:rPr lang="en-US" sz="2800" dirty="0" smtClean="0">
                <a:latin typeface="+mn-lt"/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Control: </a:t>
            </a:r>
            <a:r>
              <a:rPr lang="en-US" sz="2800" dirty="0" smtClean="0">
                <a:latin typeface="+mn-lt"/>
                <a:hlinkClick r:id="rId6"/>
              </a:rPr>
              <a:t>ControlSytems.jl</a:t>
            </a:r>
            <a:r>
              <a:rPr lang="en-US" sz="2800" dirty="0" smtClean="0">
                <a:latin typeface="+mn-lt"/>
              </a:rPr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LQR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PID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A</a:t>
            </a:r>
            <a:r>
              <a:rPr lang="en-US" sz="2000" dirty="0" smtClean="0"/>
              <a:t>dvanced pole-zero placement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>
                <a:latin typeface="+mn-lt"/>
              </a:rPr>
              <a:t>Stability boundary for PID controllers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/>
              <a:t>PID plots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 smtClean="0">
                <a:latin typeface="+mn-lt"/>
              </a:rPr>
              <a:t>Transfer functions, state space system, analysis, time and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40912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Useful Libraries/Packages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  <a:hlinkClick r:id="rId3"/>
              </a:rPr>
              <a:t>Parallel Computing</a:t>
            </a:r>
            <a:endParaRPr lang="en-US" sz="1200" dirty="0">
              <a:latin typeface="+mn-lt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/>
              <a:t>Coroutines</a:t>
            </a:r>
            <a:r>
              <a:rPr lang="en-US" sz="2800" dirty="0" smtClean="0"/>
              <a:t> (Tasks which can start, be interrupted, and resumed without using space)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Multi-threading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Multi-core/Distributed Processing 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/>
              <a:t>Divided over different CPU cores or different machines</a:t>
            </a:r>
          </a:p>
          <a:p>
            <a:pPr lvl="1">
              <a:buSzPct val="45000"/>
              <a:buFont typeface="StarSymbol"/>
              <a:buChar char="●"/>
            </a:pP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7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 smtClean="0">
                <a:latin typeface="+mn-lt"/>
              </a:rPr>
              <a:t>Resources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5327676"/>
          </a:xfrm>
        </p:spPr>
        <p:txBody>
          <a:bodyPr>
            <a:normAutofit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sz="2000" smtClean="0">
                <a:latin typeface="+mn-lt"/>
              </a:rPr>
              <a:t>.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38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3456673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https://docs.julialang.org/en/v1/manual/parallel-computing/#Multi-Threading-(Experimental)-1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7F74FF-2E3B-4598-85E4-3B4699CC83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08600"/>
            <a:ext cx="9071640" cy="1262520"/>
          </a:xfrm>
          <a:solidFill>
            <a:srgbClr val="FFFFFF">
              <a:alpha val="85000"/>
            </a:srgbClr>
          </a:solidFill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Topics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2164701"/>
            <a:ext cx="9071640" cy="298543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What is </a:t>
            </a:r>
            <a:r>
              <a:rPr lang="en-US" sz="3200" dirty="0" smtClean="0"/>
              <a:t>Julia</a:t>
            </a: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Why </a:t>
            </a:r>
            <a:r>
              <a:rPr lang="en-US" sz="3200" dirty="0" smtClean="0"/>
              <a:t>Julia?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Speed Test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How to </a:t>
            </a:r>
            <a:r>
              <a:rPr lang="en-US" sz="3200" dirty="0" smtClean="0"/>
              <a:t>Use </a:t>
            </a:r>
            <a:r>
              <a:rPr lang="en-US" sz="3200" dirty="0"/>
              <a:t>Julia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Useful </a:t>
            </a:r>
            <a:r>
              <a:rPr lang="en-US" sz="3200" dirty="0" smtClean="0"/>
              <a:t>Libraries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Resources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95159-B43B-4DB5-80B1-8424CCC500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What is </a:t>
            </a:r>
            <a:r>
              <a:rPr lang="en-US" dirty="0" err="1">
                <a:latin typeface="+mn-lt"/>
              </a:rPr>
              <a:t>JuliaLang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AC7D56-A0E2-4566-A3CE-508879711D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Fast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General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Dynamic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Easy-to-use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Optionally typed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Open 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986B1-4115-43A4-A243-F07147D2AE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Why Julia?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B495DB-00F4-4C49-AF57-97FF68D63E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Dynamic Environment Problem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People love them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Usually compromise speed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latin typeface="+mn-lt"/>
              </a:rPr>
              <a:t>Programming Language Compromise: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i="1" dirty="0"/>
              <a:t>High-level dynamic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i="1" dirty="0"/>
              <a:t>Low-level fast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5FC15-BF4E-40CB-8C32-FDD422002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pPr lvl="0"/>
            <a:r>
              <a:rPr lang="en-US">
                <a:latin typeface="+mn-lt"/>
              </a:rPr>
              <a:t>Why Julia?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73E6E-DECA-40D5-8583-705A9F2A9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1999"/>
            <a:ext cx="9071640" cy="4821943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latin typeface="+mn-lt"/>
              </a:rPr>
              <a:t>Easy</a:t>
            </a:r>
            <a:r>
              <a:rPr lang="en-US" sz="2800" dirty="0">
                <a:latin typeface="+mn-lt"/>
              </a:rPr>
              <a:t> to learn and use, </a:t>
            </a:r>
            <a:r>
              <a:rPr lang="en-US" sz="2800" b="1" dirty="0">
                <a:latin typeface="+mn-lt"/>
              </a:rPr>
              <a:t>Fast</a:t>
            </a:r>
            <a:r>
              <a:rPr lang="en-US" sz="2800" dirty="0">
                <a:latin typeface="+mn-lt"/>
              </a:rPr>
              <a:t>, and </a:t>
            </a:r>
            <a:r>
              <a:rPr lang="en-US" sz="2800" b="1" dirty="0">
                <a:latin typeface="+mn-lt"/>
              </a:rPr>
              <a:t>Dynamic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Can define equally fast and compact data types as native ones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Can use </a:t>
            </a:r>
            <a:r>
              <a:rPr lang="en-US" sz="2800" dirty="0">
                <a:latin typeface="+mn-lt"/>
                <a:hlinkClick r:id="rId3"/>
              </a:rPr>
              <a:t>unicode character</a:t>
            </a:r>
            <a:r>
              <a:rPr lang="en-US" sz="2800" dirty="0">
                <a:latin typeface="+mn-lt"/>
              </a:rPr>
              <a:t> (\gamma, \delta, \Eta, …) with tab </a:t>
            </a:r>
            <a:r>
              <a:rPr lang="en-US" sz="2800" dirty="0" smtClean="0">
                <a:latin typeface="+mn-lt"/>
              </a:rPr>
              <a:t>completion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Designed for numerical and scientific computing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latin typeface="+mn-lt"/>
              </a:rPr>
              <a:t>FREE</a:t>
            </a:r>
            <a:endParaRPr lang="en-US" sz="2800" dirty="0">
              <a:latin typeface="+mn-lt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Bonus I: </a:t>
            </a:r>
            <a:r>
              <a:rPr lang="en-US" sz="2800" dirty="0">
                <a:latin typeface="+mn-lt"/>
                <a:hlinkClick r:id="rId4"/>
              </a:rPr>
              <a:t>Good documentation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Bonus II: Growing community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Bonus III: </a:t>
            </a:r>
            <a:r>
              <a:rPr lang="en-US" sz="2800" dirty="0">
                <a:latin typeface="+mn-lt"/>
                <a:hlinkClick r:id="rId5"/>
              </a:rPr>
              <a:t>Many tutorials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38730F-DEE0-44AF-899A-3AF7C68A61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Julia benchmark tests: </a:t>
            </a:r>
            <a:r>
              <a:rPr lang="en-US" sz="2800" dirty="0">
                <a:latin typeface="+mn-lt"/>
                <a:hlinkClick r:id="rId3"/>
              </a:rPr>
              <a:t>https://julialang.org/benchmarks/</a:t>
            </a:r>
            <a:r>
              <a:rPr lang="en-US" sz="2800" dirty="0">
                <a:latin typeface="+mn-lt"/>
              </a:rPr>
              <a:t> 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02F27B-379F-41F0-96D2-D04DEBE4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5080" y="1509119"/>
            <a:ext cx="9821880" cy="59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1355A3-56B3-416A-8A4E-1F778F89E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latin typeface="+mn-lt"/>
              </a:rPr>
              <a:t>MIT: </a:t>
            </a:r>
            <a:r>
              <a:rPr lang="en-US" sz="2800" dirty="0">
                <a:latin typeface="+mn-lt"/>
                <a:hlinkClick r:id="rId3"/>
              </a:rPr>
              <a:t>https://archive.is/o/ja8BQ/https://github.com/JuliaLang/julia-tutorial/raw/master/Vision/vision.pdf</a:t>
            </a:r>
            <a:r>
              <a:rPr lang="en-US" sz="2800" dirty="0">
                <a:latin typeface="+mn-lt"/>
              </a:rPr>
              <a:t>  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" y="1925886"/>
            <a:ext cx="9903343" cy="56337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F9787-040B-4A50-A317-23B3C4E54A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4392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>
                <a:latin typeface="+mn-lt"/>
              </a:rPr>
              <a:t>Hackernoon</a:t>
            </a:r>
            <a:r>
              <a:rPr lang="en-US" sz="2800" dirty="0">
                <a:latin typeface="+mn-lt"/>
              </a:rPr>
              <a:t> merge sort: </a:t>
            </a:r>
            <a:r>
              <a:rPr lang="en-US" sz="2800" dirty="0">
                <a:latin typeface="+mn-lt"/>
                <a:hlinkClick r:id="rId3"/>
              </a:rPr>
              <a:t>https://hackernoon.com/performance-analysis-julia-python-c-dd09f03282a3</a:t>
            </a:r>
            <a:r>
              <a:rPr lang="en-US" sz="2800" dirty="0">
                <a:latin typeface="+mn-lt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6947C5-C14C-49CC-894C-BBBA746411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119" y="1094400"/>
            <a:ext cx="9071640" cy="640367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Our speed test ..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b="1" dirty="0"/>
              <a:t>Not comprehensive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b="1" dirty="0"/>
              <a:t>Very specific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But </a:t>
            </a:r>
            <a:r>
              <a:rPr lang="en-US" sz="2800" i="1" dirty="0"/>
              <a:t>interesting results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Two main test: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Matrix Inverse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Load a native “optimized” function (except in </a:t>
            </a:r>
            <a:r>
              <a:rPr lang="en-US" sz="2400" dirty="0" err="1"/>
              <a:t>c++</a:t>
            </a:r>
            <a:r>
              <a:rPr lang="en-US" sz="2400" dirty="0"/>
              <a:t>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/>
              <a:t>Nested For Loops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For loops are basic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Simple problem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dirty="0"/>
              <a:t>Single </a:t>
            </a:r>
            <a:r>
              <a:rPr lang="en-US" sz="2400" dirty="0" smtClean="0"/>
              <a:t>threaded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A0F239D-C455-4042-9AF8-FE186A9CA58C}"/>
              </a:ext>
            </a:extLst>
          </p:cNvPr>
          <p:cNvSpPr txBox="1">
            <a:spLocks/>
          </p:cNvSpPr>
          <p:nvPr/>
        </p:nvSpPr>
        <p:spPr>
          <a:xfrm>
            <a:off x="457200" y="-914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highlight>
                  <a:srgbClr val="000000"/>
                </a:highlight>
                <a:latin typeface="+mn-lt"/>
              </a:rPr>
              <a:t> Speed Test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717</Words>
  <Application>Microsoft Macintosh PowerPoint</Application>
  <PresentationFormat>Custom</PresentationFormat>
  <Paragraphs>261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DejaVu Sans</vt:lpstr>
      <vt:lpstr>Liberation Sans</vt:lpstr>
      <vt:lpstr>Liberation Serif</vt:lpstr>
      <vt:lpstr>Mangal</vt:lpstr>
      <vt:lpstr>StarSymbol</vt:lpstr>
      <vt:lpstr>Arial</vt:lpstr>
      <vt:lpstr>Lights</vt:lpstr>
      <vt:lpstr>Lights1</vt:lpstr>
      <vt:lpstr>Lights2</vt:lpstr>
      <vt:lpstr>Intro to Julia Language</vt:lpstr>
      <vt:lpstr>Topics </vt:lpstr>
      <vt:lpstr>What is JuliaLang</vt:lpstr>
      <vt:lpstr>Why Julia?</vt:lpstr>
      <vt:lpstr>Why Julia?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Speed Test </vt:lpstr>
      <vt:lpstr> Speed Test </vt:lpstr>
      <vt:lpstr>How to Use</vt:lpstr>
      <vt:lpstr>Useful Libraries/Packages</vt:lpstr>
      <vt:lpstr>Useful Libraries/Packages</vt:lpstr>
      <vt:lpstr>Useful Libraries/Packages</vt:lpstr>
      <vt:lpstr>Resources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cp:lastModifiedBy>Safaoui, Sleiman</cp:lastModifiedBy>
  <cp:revision>48</cp:revision>
  <dcterms:created xsi:type="dcterms:W3CDTF">2019-12-11T14:53:16Z</dcterms:created>
  <dcterms:modified xsi:type="dcterms:W3CDTF">2019-12-12T00:02:20Z</dcterms:modified>
</cp:coreProperties>
</file>