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0523beff3_0_1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30523bef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1" name="Google Shape;191;g330523beff3_0_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3FDA3C78-5672-D945-7E0C-1C20B176F7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713B4-8BFF-4023-AA0C-4936C42AEB4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A67411A2-1088-3A27-F7AB-4181B8F420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CE554B2-C2CD-EEF0-3F71-15CA874AB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06A5B46A-49EA-5D45-2AB8-846DB9D66F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E77C83-D682-4280-9E64-3F4360B496E3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18B82666-96D6-DBE8-4B33-30B4F07A4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489C9253-7EB9-71E2-3200-DBDB8A095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06A5B46A-49EA-5D45-2AB8-846DB9D66F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E77C83-D682-4280-9E64-3F4360B496E3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18B82666-96D6-DBE8-4B33-30B4F07A4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489C9253-7EB9-71E2-3200-DBDB8A095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0523beff3_0_2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30523beff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5" name="Google Shape;165;g330523beff3_0_2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0523beff3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30523be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4" name="Google Shape;184;g330523beff3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800" cy="2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 rot="5400000">
            <a:off x="4234694" y="3026822"/>
            <a:ext cx="57888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 rot="5400000">
            <a:off x="641146" y="702722"/>
            <a:ext cx="5788800" cy="5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 rot="5400000">
            <a:off x="2031162" y="1021500"/>
            <a:ext cx="4278300" cy="6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09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8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3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8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800" cy="42393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8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900" cy="60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00" cy="28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11" name="Google Shape;11;p7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7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" name="Google Shape;14;p7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9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9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9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110" name="Google Shape;110;p9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11" name="Google Shape;111;p9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9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9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9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9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/>
        </p:nvSpPr>
        <p:spPr>
          <a:xfrm>
            <a:off x="503237" y="1797895"/>
            <a:ext cx="9071100" cy="5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Fake Product Review Detection</a:t>
            </a:r>
            <a:endParaRPr sz="3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Shreyas Mhatre - 23106135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  Parth Shah      - 23106087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Krish Sharma    - 23106115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Varun Panchal   - 23106050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s.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Tejashri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Kolhe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2024-25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1"/>
          <p:cNvCxnSpPr/>
          <p:nvPr/>
        </p:nvCxnSpPr>
        <p:spPr>
          <a:xfrm>
            <a:off x="0" y="1743075"/>
            <a:ext cx="10080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34509"/>
              </a:srgbClr>
            </a:outerShdw>
          </a:effectLst>
        </p:spPr>
      </p:cxn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179387"/>
            <a:ext cx="7705724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5046" y="3195982"/>
            <a:ext cx="100806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503231" y="189712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503237" y="1563687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Programming Language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: Python, html,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css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js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Framework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: Flask (Web-based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application)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Model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Ollama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 locally hosted AI model running on GPU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Hosting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: Localhost or internal network for demonstration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0523beff3_0_0"/>
          <p:cNvSpPr txBox="1"/>
          <p:nvPr/>
        </p:nvSpPr>
        <p:spPr>
          <a:xfrm>
            <a:off x="503231" y="189712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Implementation of Front 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BE59F-F8A8-39BC-D411-0639D0F5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84" y="1859960"/>
            <a:ext cx="6931662" cy="40023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0523beff3_0_11"/>
          <p:cNvSpPr txBox="1"/>
          <p:nvPr/>
        </p:nvSpPr>
        <p:spPr>
          <a:xfrm>
            <a:off x="223520" y="108432"/>
            <a:ext cx="9857105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after fetching input/review</a:t>
            </a:r>
            <a:endParaRPr lang="en-US" sz="3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D00B8-A828-DCE7-AA4A-DED622D4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0" y="1127760"/>
            <a:ext cx="4451188" cy="6136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3C21-1FE1-33D3-0B3E-59AD810A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" y="172325"/>
            <a:ext cx="6784023" cy="813195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78B81D-14BC-5B88-48D2-6893BFC69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19508"/>
            <a:ext cx="9564753" cy="329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>
                  <a:lumMod val="1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fake reviews is key to trust in e-commerce.</a:t>
            </a:r>
          </a:p>
          <a:p>
            <a:pPr>
              <a:buClr>
                <a:schemeClr val="tx2">
                  <a:lumMod val="1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fraud is outpacing traditional detection.</a:t>
            </a:r>
          </a:p>
          <a:p>
            <a:pPr>
              <a:buClr>
                <a:schemeClr val="tx2">
                  <a:lumMod val="1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scalable, real-time, offline-capable systems.</a:t>
            </a:r>
          </a:p>
          <a:p>
            <a:pPr>
              <a:buClr>
                <a:schemeClr val="tx2">
                  <a:lumMod val="1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will boost review reliability and trust for users and businesses.</a:t>
            </a:r>
          </a:p>
          <a:p>
            <a:pPr>
              <a:buClr>
                <a:schemeClr val="tx2">
                  <a:lumMod val="1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 will detect the fake review posted on sites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1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7D9BFA3-23DE-36EE-8E4A-892D39D3C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References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4D0E261-BCD8-B1D8-216F-89DA34BDD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Content Placeholder 2">
            <a:extLst>
              <a:ext uri="{FF2B5EF4-FFF2-40B4-BE49-F238E27FC236}">
                <a16:creationId xmlns:a16="http://schemas.microsoft.com/office/drawing/2014/main" id="{7D6D9E40-0F07-6789-C06B-CD1F29CC99BA}"/>
              </a:ext>
            </a:extLst>
          </p:cNvPr>
          <p:cNvSpPr txBox="1">
            <a:spLocks/>
          </p:cNvSpPr>
          <p:nvPr/>
        </p:nvSpPr>
        <p:spPr bwMode="auto">
          <a:xfrm>
            <a:off x="194517" y="1217402"/>
            <a:ext cx="9688415" cy="588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9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7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5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Rami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Mohawesh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Shuxiang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 , Son N. Tran , Robert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Olligton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Matthew Springer , Yaser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jararweh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And Sumbal Maqsood</a:t>
            </a:r>
          </a:p>
          <a:p>
            <a:pPr marR="8255" lvl="0" algn="just" fontAlgn="base">
              <a:lnSpc>
                <a:spcPct val="149000"/>
              </a:lnSpc>
              <a:spcAft>
                <a:spcPts val="15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Jindal, N., &amp; Liu, B. (2008). Opinion Spam and Analysis. Proceedings of the 2008 International Conference on Web Search and Data Mining (WSDM), 219–230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R="8255" lvl="0" algn="just" fontAlgn="base">
              <a:lnSpc>
                <a:spcPct val="149000"/>
              </a:lnSpc>
              <a:spcAft>
                <a:spcPts val="15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Vaswani, A., </a:t>
            </a:r>
            <a:r>
              <a:rPr lang="en-IN" sz="2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N., Parmar, N., </a:t>
            </a:r>
            <a:r>
              <a:rPr lang="en-IN" sz="2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Uszkoreit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Jones, L., Gomez, A. N., ... &amp; </a:t>
            </a:r>
            <a:r>
              <a:rPr lang="en-IN" sz="2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Polosukhin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I. (2017). Attention Is All You Need. Advances in Neural Information Processing Systems, 30. </a:t>
            </a:r>
          </a:p>
          <a:p>
            <a:pPr marL="0" marR="8255" lvl="0" indent="0" algn="just" fontAlgn="base">
              <a:lnSpc>
                <a:spcPct val="149000"/>
              </a:lnSpc>
              <a:spcAft>
                <a:spcPts val="15"/>
              </a:spcAft>
              <a:buClr>
                <a:srgbClr val="000000"/>
              </a:buClr>
              <a:buSzPct val="100000"/>
              <a:buNone/>
            </a:pPr>
            <a:endParaRPr lang="en-IN" sz="1050" u="sng" dirty="0">
              <a:solidFill>
                <a:srgbClr val="0000FF"/>
              </a:solidFill>
              <a:effectLst/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400" u="sng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  https://ieeexplore.ieee.org/abstract/document/9416474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4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  https://link.springer.com/article/10.1007/s10115-024-02118-2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/>
        </p:nvSpPr>
        <p:spPr>
          <a:xfrm>
            <a:off x="647700" y="30575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50E-F26E-80B8-DF78-57913845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4" y="338025"/>
            <a:ext cx="6997800" cy="1455600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E130-8B57-9975-745C-9E92D110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108" y="1065825"/>
            <a:ext cx="6997800" cy="548930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of the Existing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Existing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Methodologies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Screenshots(Partial 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6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/>
        </p:nvSpPr>
        <p:spPr>
          <a:xfrm>
            <a:off x="0" y="119977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lang="en-US"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Overview:-</a:t>
            </a:r>
          </a:p>
        </p:txBody>
      </p:sp>
      <p:sp>
        <p:nvSpPr>
          <p:cNvPr id="146" name="Google Shape;146;p2"/>
          <p:cNvSpPr txBox="1"/>
          <p:nvPr/>
        </p:nvSpPr>
        <p:spPr>
          <a:xfrm>
            <a:off x="0" y="1533909"/>
            <a:ext cx="9958405" cy="272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all rely on online reviews to make decisions—whether it’s picking a restaurant, booking a hotel, or buying a product.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every review is real. Some are fake, designed to mislead and manipulate ratings.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where our Fake Review Detector comes in. Just paste a review, and our model will analyze it for signs of deception, helping you spot the fakes before they influence your choices.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informed, shop smarter, and don’t let fake reviews fool you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19069A8-AFFC-E2C9-F77F-154B968D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28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Literature Survey of the Existing System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9293FFA-3122-2343-A9F6-62FEF75D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0" y="1059835"/>
            <a:ext cx="9892412" cy="6358001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of Existing Work -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E14D4B-FF6F-7331-0D24-77EF8A65C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23983"/>
              </p:ext>
            </p:extLst>
          </p:nvPr>
        </p:nvGraphicFramePr>
        <p:xfrm>
          <a:off x="132842" y="1819995"/>
          <a:ext cx="8938133" cy="381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534">
                  <a:extLst>
                    <a:ext uri="{9D8B030D-6E8A-4147-A177-3AD203B41FA5}">
                      <a16:colId xmlns:a16="http://schemas.microsoft.com/office/drawing/2014/main" val="2825343370"/>
                    </a:ext>
                  </a:extLst>
                </a:gridCol>
                <a:gridCol w="910948">
                  <a:extLst>
                    <a:ext uri="{9D8B030D-6E8A-4147-A177-3AD203B41FA5}">
                      <a16:colId xmlns:a16="http://schemas.microsoft.com/office/drawing/2014/main" val="4201471076"/>
                    </a:ext>
                  </a:extLst>
                </a:gridCol>
                <a:gridCol w="2711378">
                  <a:extLst>
                    <a:ext uri="{9D8B030D-6E8A-4147-A177-3AD203B41FA5}">
                      <a16:colId xmlns:a16="http://schemas.microsoft.com/office/drawing/2014/main" val="4053657216"/>
                    </a:ext>
                  </a:extLst>
                </a:gridCol>
                <a:gridCol w="3081273">
                  <a:extLst>
                    <a:ext uri="{9D8B030D-6E8A-4147-A177-3AD203B41FA5}">
                      <a16:colId xmlns:a16="http://schemas.microsoft.com/office/drawing/2014/main" val="2686789240"/>
                    </a:ext>
                  </a:extLst>
                </a:gridCol>
              </a:tblGrid>
              <a:tr h="67641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66112"/>
                  </a:ext>
                </a:extLst>
              </a:tr>
              <a:tr h="2269827">
                <a:tc>
                  <a:txBody>
                    <a:bodyPr/>
                    <a:lstStyle/>
                    <a:p>
                      <a:pPr marR="0" lvl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Rami </a:t>
                      </a:r>
                      <a:r>
                        <a:rPr lang="en-US" alt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Mohawesh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alt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Shuxiang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Xu , Son N. Tran , Robert </a:t>
                      </a:r>
                      <a:r>
                        <a:rPr lang="en-US" alt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Olligton</a:t>
                      </a:r>
                      <a:endParaRPr lang="en-US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kumimoji="0" lang="en-US" altLang="en-US" sz="20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Matthew Springer , Yaser </a:t>
                      </a:r>
                      <a:r>
                        <a:rPr kumimoji="0" lang="en-US" altLang="en-US" sz="200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jararweh</a:t>
                      </a:r>
                      <a:r>
                        <a:rPr kumimoji="0" lang="en-US" altLang="en-US" sz="20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And Sumbal Maqsood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Review Detection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surveys fake review detection methods in e-commerce, comparing traditional machine learning and deep learning techniques, analyzing features, datasets, and model performance, and suggesting future research directions.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7027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19069A8-AFFC-E2C9-F77F-154B968D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4" y="1259634"/>
            <a:ext cx="9070975" cy="319106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4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alt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9293FFA-3122-2343-A9F6-62FEF75D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5A2C9-95A9-46CD-C239-C4EB7918E729}"/>
              </a:ext>
            </a:extLst>
          </p:cNvPr>
          <p:cNvSpPr txBox="1"/>
          <p:nvPr/>
        </p:nvSpPr>
        <p:spPr>
          <a:xfrm>
            <a:off x="0" y="132080"/>
            <a:ext cx="965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E40464-C4D8-5EC3-DA7B-521D1247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34173"/>
              </p:ext>
            </p:extLst>
          </p:nvPr>
        </p:nvGraphicFramePr>
        <p:xfrm>
          <a:off x="351685" y="761645"/>
          <a:ext cx="8627632" cy="466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908">
                  <a:extLst>
                    <a:ext uri="{9D8B030D-6E8A-4147-A177-3AD203B41FA5}">
                      <a16:colId xmlns:a16="http://schemas.microsoft.com/office/drawing/2014/main" val="1039379076"/>
                    </a:ext>
                  </a:extLst>
                </a:gridCol>
                <a:gridCol w="972645">
                  <a:extLst>
                    <a:ext uri="{9D8B030D-6E8A-4147-A177-3AD203B41FA5}">
                      <a16:colId xmlns:a16="http://schemas.microsoft.com/office/drawing/2014/main" val="2501273310"/>
                    </a:ext>
                  </a:extLst>
                </a:gridCol>
                <a:gridCol w="2348753">
                  <a:extLst>
                    <a:ext uri="{9D8B030D-6E8A-4147-A177-3AD203B41FA5}">
                      <a16:colId xmlns:a16="http://schemas.microsoft.com/office/drawing/2014/main" val="1611389396"/>
                    </a:ext>
                  </a:extLst>
                </a:gridCol>
                <a:gridCol w="3149326">
                  <a:extLst>
                    <a:ext uri="{9D8B030D-6E8A-4147-A177-3AD203B41FA5}">
                      <a16:colId xmlns:a16="http://schemas.microsoft.com/office/drawing/2014/main" val="3734090183"/>
                    </a:ext>
                  </a:extLst>
                </a:gridCol>
              </a:tblGrid>
              <a:tr h="914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32543"/>
                  </a:ext>
                </a:extLst>
              </a:tr>
              <a:tr h="160522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Ennaouri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Ahmed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Zellou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approaches For Fake Review Detection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presents a systematic literature review on machine learning methods for detecting fake reviews, highlighting supervised learning as the most used approach, with key challenges including limited datasets, evolving spam tactics, and platform-specific detection limitations.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004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04D3-4D2A-015C-22E1-02506EFF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72" y="519112"/>
            <a:ext cx="6997800" cy="1455600"/>
          </a:xfrm>
        </p:spPr>
        <p:txBody>
          <a:bodyPr/>
          <a:lstStyle/>
          <a:p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Existing </a:t>
            </a:r>
            <a:r>
              <a:rPr lang="en-I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b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AF308-330F-4F3F-192A-5C121583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472" y="2198370"/>
            <a:ext cx="6997800" cy="4278300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cross-domain datasets.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threat of AI-generated fake reviews.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interpretability in deep learning models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3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65830" y="303904"/>
            <a:ext cx="750347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165830" y="918114"/>
            <a:ext cx="9447921" cy="633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Problem:-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reviews influence consumer decisions 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AI-generated and fake reviews reduce review reliability.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reviews mislead buyers, boost ratings unfairly, and harm competitors.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detection methods (rule-based, ML) struggle with evolving fraud techniques.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Solution:-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build a local fake review detector using a pre-trained LLM via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0523beff3_0_25"/>
          <p:cNvSpPr txBox="1"/>
          <p:nvPr/>
        </p:nvSpPr>
        <p:spPr>
          <a:xfrm>
            <a:off x="503231" y="189712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D02E9-6E77-230A-A0F0-55D92DA4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1296749"/>
            <a:ext cx="7230071" cy="54944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System Design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580377" y="1563725"/>
            <a:ext cx="7546500" cy="4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Input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: User pastes a product review into a text box.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Processing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: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Review is sent to a local AI model (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Ollama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) via an API call.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Model analyzes the review to determine if it’s fake or AI-generated.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Output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: Displays results indicating if the review is genuine or fake.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