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76" r:id="rId3"/>
    <p:sldId id="289" r:id="rId4"/>
    <p:sldId id="288" r:id="rId5"/>
    <p:sldId id="277" r:id="rId6"/>
    <p:sldId id="278" r:id="rId7"/>
    <p:sldId id="290" r:id="rId8"/>
    <p:sldId id="291" r:id="rId9"/>
    <p:sldId id="292" r:id="rId10"/>
    <p:sldId id="293" r:id="rId11"/>
    <p:sldId id="294" r:id="rId12"/>
    <p:sldId id="280" r:id="rId13"/>
    <p:sldId id="283" r:id="rId14"/>
    <p:sldId id="295"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7A755-BA53-4716-B6F2-E9FCE8E418FD}" type="datetimeFigureOut">
              <a:rPr lang="en-US" smtClean="0"/>
              <a:t>05-Nov-23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A9792-B7D5-4ECF-9EE6-386DEA3E6002}" type="slidenum">
              <a:rPr lang="en-US" smtClean="0"/>
              <a:t>‹#›</a:t>
            </a:fld>
            <a:endParaRPr lang="en-US" dirty="0"/>
          </a:p>
        </p:txBody>
      </p:sp>
    </p:spTree>
    <p:extLst>
      <p:ext uri="{BB962C8B-B14F-4D97-AF65-F5344CB8AC3E}">
        <p14:creationId xmlns:p14="http://schemas.microsoft.com/office/powerpoint/2010/main" val="3865112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0248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894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902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071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6117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5219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9383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209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05-Nov-23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05-Nov-23</a:t>
            </a:fld>
            <a:endParaRPr lang="en-US" dirty="0"/>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05-Nov-23</a:t>
            </a:fld>
            <a:endParaRPr lang="en-US" dirty="0"/>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09795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05-Nov-23</a:t>
            </a:fld>
            <a:endParaRPr lang="en-US" dirty="0"/>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05-Nov-23</a:t>
            </a:fld>
            <a:endParaRPr lang="en-US" dirty="0"/>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05-Nov-23</a:t>
            </a:fld>
            <a:endParaRPr lang="en-US" dirty="0"/>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05-Nov-23</a:t>
            </a:fld>
            <a:endParaRPr lang="en-US" dirty="0"/>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05-Nov-23</a:t>
            </a:fld>
            <a:endParaRPr lang="en-US" dirty="0"/>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05-Nov-23</a:t>
            </a:fld>
            <a:endParaRPr lang="en-US" dirty="0"/>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05-Nov-23</a:t>
            </a:fld>
            <a:endParaRPr lang="en-US" dirty="0"/>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21222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05-Nov-23</a:t>
            </a:fld>
            <a:endParaRPr lang="en-US" dirty="0"/>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05-Nov-23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50F6649-B7E6-4E90-AEC4-64EB0C732CF4}"/>
              </a:ext>
            </a:extLst>
          </p:cNvPr>
          <p:cNvSpPr>
            <a:spLocks noGrp="1"/>
          </p:cNvSpPr>
          <p:nvPr>
            <p:ph type="subTitle" idx="1"/>
          </p:nvPr>
        </p:nvSpPr>
        <p:spPr>
          <a:xfrm>
            <a:off x="600635" y="439271"/>
            <a:ext cx="11340353" cy="5746376"/>
          </a:xfrm>
        </p:spPr>
        <p:txBody>
          <a:bodyPr>
            <a:normAutofit/>
          </a:bodyPr>
          <a:lstStyle/>
          <a:p>
            <a:pPr algn="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r>
              <a:rPr lang="en-US" sz="4000" u="sng" dirty="0">
                <a:latin typeface="Times New Roman" panose="02020603050405020304" pitchFamily="18" charset="0"/>
                <a:cs typeface="Times New Roman" panose="02020603050405020304" pitchFamily="18" charset="0"/>
              </a:rPr>
              <a:t>PRODUCT ANALYST INTERN</a:t>
            </a:r>
          </a:p>
          <a:p>
            <a:r>
              <a:rPr lang="en-US" sz="4000" dirty="0">
                <a:latin typeface="Times New Roman" panose="02020603050405020304" pitchFamily="18" charset="0"/>
                <a:cs typeface="Times New Roman" panose="02020603050405020304" pitchFamily="18" charset="0"/>
              </a:rPr>
              <a:t>Assignment </a:t>
            </a:r>
          </a:p>
          <a:p>
            <a:endParaRPr lang="en-US" sz="4000" dirty="0">
              <a:latin typeface="Times New Roman" panose="02020603050405020304" pitchFamily="18" charset="0"/>
              <a:cs typeface="Times New Roman" panose="02020603050405020304" pitchFamily="18" charset="0"/>
            </a:endParaRPr>
          </a:p>
          <a:p>
            <a:pPr algn="r"/>
            <a:r>
              <a:rPr lang="en-US" sz="4000" dirty="0">
                <a:latin typeface="Times New Roman" panose="02020603050405020304" pitchFamily="18" charset="0"/>
                <a:cs typeface="Times New Roman" panose="02020603050405020304" pitchFamily="18" charset="0"/>
              </a:rPr>
              <a:t>-Shruti Shrivastav</a:t>
            </a:r>
          </a:p>
          <a:p>
            <a:endParaRPr lang="en-US" sz="4000" dirty="0">
              <a:latin typeface="Times New Roman" panose="02020603050405020304" pitchFamily="18" charset="0"/>
              <a:cs typeface="Times New Roman" panose="02020603050405020304" pitchFamily="18" charset="0"/>
            </a:endParaRPr>
          </a:p>
          <a:p>
            <a:pPr algn="r"/>
            <a:endParaRPr lang="en-US"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A2103AD-9A40-4B4D-9B75-71FC1BFB4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5646" y="289111"/>
            <a:ext cx="1775012" cy="688042"/>
          </a:xfrm>
          <a:prstGeom prst="rect">
            <a:avLst/>
          </a:prstGeom>
        </p:spPr>
      </p:pic>
    </p:spTree>
    <p:extLst>
      <p:ext uri="{BB962C8B-B14F-4D97-AF65-F5344CB8AC3E}">
        <p14:creationId xmlns:p14="http://schemas.microsoft.com/office/powerpoint/2010/main" val="359576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sng"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Project &amp; Organization Insights levels</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sp>
        <p:nvSpPr>
          <p:cNvPr id="12" name="Content Placeholder 11">
            <a:extLst>
              <a:ext uri="{FF2B5EF4-FFF2-40B4-BE49-F238E27FC236}">
                <a16:creationId xmlns:a16="http://schemas.microsoft.com/office/drawing/2014/main" id="{FFBCD689-269B-1A61-7384-C8072E1E188C}"/>
              </a:ext>
            </a:extLst>
          </p:cNvPr>
          <p:cNvSpPr>
            <a:spLocks noGrp="1"/>
          </p:cNvSpPr>
          <p:nvPr>
            <p:ph idx="1"/>
          </p:nvPr>
        </p:nvSpPr>
        <p:spPr>
          <a:xfrm>
            <a:off x="838200" y="966097"/>
            <a:ext cx="10515600" cy="5210866"/>
          </a:xfrm>
        </p:spPr>
        <p:txBody>
          <a:bodyPr>
            <a:normAutofit/>
          </a:bodyPr>
          <a:lstStyle/>
          <a:p>
            <a:pPr>
              <a:buFont typeface="Wingdings" panose="05000000000000000000" pitchFamily="2" charset="2"/>
              <a:buChar char="Ø"/>
            </a:pPr>
            <a:r>
              <a:rPr lang="en-US" sz="1600" b="1" dirty="0">
                <a:highlight>
                  <a:srgbClr val="C0C0C0"/>
                </a:highlight>
                <a:latin typeface="Courier New" panose="02070309020205020404" pitchFamily="49" charset="0"/>
              </a:rPr>
              <a:t>org_project_summary = merged_df.groupby(['org_id', 'project_id'])['event'].count()</a:t>
            </a:r>
          </a:p>
          <a:p>
            <a:pPr>
              <a:buFont typeface="Wingdings" panose="05000000000000000000" pitchFamily="2" charset="2"/>
              <a:buChar char="Ø"/>
            </a:pPr>
            <a:r>
              <a:rPr lang="en-US" sz="1600" b="1" dirty="0">
                <a:solidFill>
                  <a:schemeClr val="tx1"/>
                </a:solidFill>
                <a:latin typeface="Courier New" panose="02070309020205020404" pitchFamily="49" charset="0"/>
              </a:rPr>
              <a:t>plotted bar chart using </a:t>
            </a:r>
            <a:r>
              <a:rPr lang="en-US" sz="1600" b="1" dirty="0">
                <a:solidFill>
                  <a:srgbClr val="FF0000"/>
                </a:solidFill>
                <a:latin typeface="Courier New" panose="02070309020205020404" pitchFamily="49" charset="0"/>
              </a:rPr>
              <a:t>Matplotlib</a:t>
            </a: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a:buFont typeface="Wingdings" panose="05000000000000000000" pitchFamily="2" charset="2"/>
              <a:buChar char="ü"/>
            </a:pPr>
            <a:endParaRPr lang="en-US" sz="1600" b="1" dirty="0">
              <a:solidFill>
                <a:srgbClr val="00B050"/>
              </a:solidFill>
              <a:highlight>
                <a:srgbClr val="C0C0C0"/>
              </a:highlight>
              <a:latin typeface="Courier New" panose="02070309020205020404" pitchFamily="49" charset="0"/>
            </a:endParaRPr>
          </a:p>
          <a:p>
            <a:pPr>
              <a:buFont typeface="Wingdings" panose="05000000000000000000" pitchFamily="2" charset="2"/>
              <a:buChar char="ü"/>
            </a:pPr>
            <a:endParaRPr lang="en-US" sz="1600" b="1" dirty="0">
              <a:solidFill>
                <a:srgbClr val="00B050"/>
              </a:solidFill>
              <a:highlight>
                <a:srgbClr val="C0C0C0"/>
              </a:highlight>
              <a:latin typeface="Courier New" panose="02070309020205020404" pitchFamily="49" charset="0"/>
            </a:endParaRPr>
          </a:p>
          <a:p>
            <a:pPr>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Overview of how many events occurred for each </a:t>
            </a:r>
          </a:p>
          <a:p>
            <a:pPr>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  organization-project pair.</a:t>
            </a:r>
          </a:p>
          <a:p>
            <a:pPr>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It helps you understand event activity related </a:t>
            </a:r>
          </a:p>
          <a:p>
            <a:pPr>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  to different projects within each organization.</a:t>
            </a:r>
          </a:p>
          <a:p>
            <a:pPr>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Highest event activity </a:t>
            </a:r>
            <a:br>
              <a:rPr lang="en-US"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material_profile_material_load</a:t>
            </a:r>
          </a:p>
          <a:p>
            <a:pPr>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  No.of occurrences : 10114</a:t>
            </a:r>
          </a:p>
          <a:p>
            <a:pPr>
              <a:buFont typeface="Wingdings" panose="05000000000000000000" pitchFamily="2" charset="2"/>
              <a:buChar char="ü"/>
            </a:pPr>
            <a:endParaRPr lang="en-US" sz="1600" b="1" dirty="0">
              <a:solidFill>
                <a:srgbClr val="00B050"/>
              </a:solidFill>
              <a:latin typeface="Courier New" panose="02070309020205020404" pitchFamily="49" charset="0"/>
            </a:endParaRPr>
          </a:p>
          <a:p>
            <a:pPr marL="0" indent="0">
              <a:buNone/>
            </a:pPr>
            <a:endParaRPr lang="en-US" sz="1600" b="1" dirty="0">
              <a:solidFill>
                <a:srgbClr val="00B050"/>
              </a:solidFill>
              <a:latin typeface="Courier New" panose="02070309020205020404" pitchFamily="49" charset="0"/>
            </a:endParaRPr>
          </a:p>
        </p:txBody>
      </p:sp>
      <p:pic>
        <p:nvPicPr>
          <p:cNvPr id="5" name="Picture 4">
            <a:extLst>
              <a:ext uri="{FF2B5EF4-FFF2-40B4-BE49-F238E27FC236}">
                <a16:creationId xmlns:a16="http://schemas.microsoft.com/office/drawing/2014/main" id="{B6883854-0384-467D-C839-F5FE15B10EF5}"/>
              </a:ext>
            </a:extLst>
          </p:cNvPr>
          <p:cNvPicPr>
            <a:picLocks noChangeAspect="1"/>
          </p:cNvPicPr>
          <p:nvPr/>
        </p:nvPicPr>
        <p:blipFill>
          <a:blip r:embed="rId3"/>
          <a:stretch>
            <a:fillRect/>
          </a:stretch>
        </p:blipFill>
        <p:spPr>
          <a:xfrm>
            <a:off x="7175362" y="1481867"/>
            <a:ext cx="4693365" cy="47850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3" name="Straight Connector 2">
            <a:extLst>
              <a:ext uri="{FF2B5EF4-FFF2-40B4-BE49-F238E27FC236}">
                <a16:creationId xmlns:a16="http://schemas.microsoft.com/office/drawing/2014/main" id="{9F48E545-99B6-4A73-AC45-663DEB16FBC5}"/>
              </a:ext>
            </a:extLst>
          </p:cNvPr>
          <p:cNvCxnSpPr/>
          <p:nvPr/>
        </p:nvCxnSpPr>
        <p:spPr>
          <a:xfrm flipH="1">
            <a:off x="304800" y="394447"/>
            <a:ext cx="2788024"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6E039CD-02EB-4C49-9B68-A6A1F90ECB8A}"/>
              </a:ext>
            </a:extLst>
          </p:cNvPr>
          <p:cNvCxnSpPr/>
          <p:nvPr/>
        </p:nvCxnSpPr>
        <p:spPr>
          <a:xfrm>
            <a:off x="9135035" y="403412"/>
            <a:ext cx="2590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486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u="sng" dirty="0">
                <a:solidFill>
                  <a:srgbClr val="000000">
                    <a:lumMod val="75000"/>
                    <a:lumOff val="25000"/>
                  </a:srgbClr>
                </a:solidFill>
                <a:latin typeface="Times New Roman" panose="02020603050405020304" pitchFamily="18" charset="0"/>
                <a:cs typeface="Times New Roman" panose="02020603050405020304" pitchFamily="18" charset="0"/>
              </a:rPr>
              <a:t>10 Most Active Users</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sp>
        <p:nvSpPr>
          <p:cNvPr id="12" name="Content Placeholder 11">
            <a:extLst>
              <a:ext uri="{FF2B5EF4-FFF2-40B4-BE49-F238E27FC236}">
                <a16:creationId xmlns:a16="http://schemas.microsoft.com/office/drawing/2014/main" id="{FFBCD689-269B-1A61-7384-C8072E1E188C}"/>
              </a:ext>
            </a:extLst>
          </p:cNvPr>
          <p:cNvSpPr>
            <a:spLocks noGrp="1"/>
          </p:cNvSpPr>
          <p:nvPr>
            <p:ph idx="1"/>
          </p:nvPr>
        </p:nvSpPr>
        <p:spPr>
          <a:xfrm>
            <a:off x="838200" y="966097"/>
            <a:ext cx="10515600" cy="5210866"/>
          </a:xfrm>
        </p:spPr>
        <p:txBody>
          <a:bodyPr>
            <a:normAutofit lnSpcReduction="10000"/>
          </a:bodyPr>
          <a:lstStyle/>
          <a:p>
            <a:pPr>
              <a:buFont typeface="Wingdings" panose="05000000000000000000" pitchFamily="2" charset="2"/>
              <a:buChar char="Ø"/>
            </a:pPr>
            <a:r>
              <a:rPr lang="en-US" sz="1600" b="1" dirty="0">
                <a:highlight>
                  <a:srgbClr val="C0C0C0"/>
                </a:highlight>
                <a:latin typeface="Courier New" panose="02070309020205020404" pitchFamily="49" charset="0"/>
              </a:rPr>
              <a:t>user_event_counts = df_user.groupby</a:t>
            </a:r>
            <a:r>
              <a:rPr lang="en-US" sz="1600" b="1" dirty="0">
                <a:solidFill>
                  <a:srgbClr val="0070C0"/>
                </a:solidFill>
                <a:highlight>
                  <a:srgbClr val="C0C0C0"/>
                </a:highlight>
                <a:latin typeface="Courier New" panose="02070309020205020404" pitchFamily="49" charset="0"/>
              </a:rPr>
              <a:t>(</a:t>
            </a:r>
            <a:r>
              <a:rPr lang="en-US" sz="1600" b="1" dirty="0">
                <a:solidFill>
                  <a:schemeClr val="accent1"/>
                </a:solidFill>
                <a:highlight>
                  <a:srgbClr val="C0C0C0"/>
                </a:highlight>
                <a:latin typeface="Courier New" panose="02070309020205020404" pitchFamily="49" charset="0"/>
              </a:rPr>
              <a:t>"user_id"</a:t>
            </a:r>
            <a:r>
              <a:rPr lang="en-US" sz="1600" b="1" dirty="0">
                <a:solidFill>
                  <a:srgbClr val="0070C0"/>
                </a:solidFill>
                <a:highlight>
                  <a:srgbClr val="C0C0C0"/>
                </a:highlight>
                <a:latin typeface="Courier New" panose="02070309020205020404" pitchFamily="49" charset="0"/>
              </a:rPr>
              <a:t>)</a:t>
            </a:r>
            <a:r>
              <a:rPr lang="en-US" sz="1600" b="1" dirty="0">
                <a:solidFill>
                  <a:srgbClr val="00B050"/>
                </a:solidFill>
                <a:highlight>
                  <a:srgbClr val="C0C0C0"/>
                </a:highlight>
                <a:latin typeface="Courier New" panose="02070309020205020404" pitchFamily="49" charset="0"/>
              </a:rPr>
              <a:t>[</a:t>
            </a:r>
            <a:r>
              <a:rPr lang="en-US" sz="1600" b="1" dirty="0">
                <a:solidFill>
                  <a:schemeClr val="accent1"/>
                </a:solidFill>
                <a:highlight>
                  <a:srgbClr val="C0C0C0"/>
                </a:highlight>
                <a:latin typeface="Courier New" panose="02070309020205020404" pitchFamily="49" charset="0"/>
              </a:rPr>
              <a:t>"event"</a:t>
            </a:r>
            <a:r>
              <a:rPr lang="en-US" sz="1600" b="1" dirty="0">
                <a:solidFill>
                  <a:srgbClr val="00B050"/>
                </a:solidFill>
                <a:highlight>
                  <a:srgbClr val="C0C0C0"/>
                </a:highlight>
                <a:latin typeface="Courier New" panose="02070309020205020404" pitchFamily="49" charset="0"/>
              </a:rPr>
              <a:t>]</a:t>
            </a:r>
            <a:r>
              <a:rPr lang="en-US" sz="1600" b="1" dirty="0">
                <a:highlight>
                  <a:srgbClr val="C0C0C0"/>
                </a:highlight>
                <a:latin typeface="Courier New" panose="02070309020205020404" pitchFamily="49" charset="0"/>
              </a:rPr>
              <a:t>.count</a:t>
            </a:r>
            <a:r>
              <a:rPr lang="en-US" sz="1600" b="1" dirty="0">
                <a:solidFill>
                  <a:srgbClr val="0070C0"/>
                </a:solidFill>
                <a:highlight>
                  <a:srgbClr val="C0C0C0"/>
                </a:highlight>
                <a:latin typeface="Courier New" panose="02070309020205020404" pitchFamily="49" charset="0"/>
              </a:rPr>
              <a:t>()</a:t>
            </a:r>
            <a:r>
              <a:rPr lang="en-US" sz="1600" b="1" dirty="0">
                <a:highlight>
                  <a:srgbClr val="C0C0C0"/>
                </a:highlight>
                <a:latin typeface="Courier New" panose="02070309020205020404" pitchFamily="49" charset="0"/>
              </a:rPr>
              <a:t>.reset_index</a:t>
            </a:r>
            <a:r>
              <a:rPr lang="en-US" sz="1600" b="1" dirty="0">
                <a:solidFill>
                  <a:srgbClr val="0070C0"/>
                </a:solidFill>
                <a:highlight>
                  <a:srgbClr val="C0C0C0"/>
                </a:highlight>
                <a:latin typeface="Courier New" panose="02070309020205020404" pitchFamily="49" charset="0"/>
              </a:rPr>
              <a:t>()</a:t>
            </a:r>
          </a:p>
          <a:p>
            <a:pPr>
              <a:buFont typeface="Wingdings" panose="05000000000000000000" pitchFamily="2" charset="2"/>
              <a:buChar char="Ø"/>
            </a:pPr>
            <a:r>
              <a:rPr lang="en-US" sz="1600" b="1" dirty="0">
                <a:highlight>
                  <a:srgbClr val="C0C0C0"/>
                </a:highlight>
                <a:latin typeface="Courier New" panose="02070309020205020404" pitchFamily="49" charset="0"/>
              </a:rPr>
              <a:t>user_event_counts = user_event_counts.sort_values</a:t>
            </a:r>
            <a:r>
              <a:rPr lang="en-US" sz="1600" b="1" dirty="0">
                <a:solidFill>
                  <a:schemeClr val="accent5"/>
                </a:solidFill>
                <a:highlight>
                  <a:srgbClr val="C0C0C0"/>
                </a:highlight>
                <a:latin typeface="Courier New" panose="02070309020205020404" pitchFamily="49" charset="0"/>
              </a:rPr>
              <a:t>(</a:t>
            </a:r>
            <a:r>
              <a:rPr lang="en-US" sz="1600" b="1" dirty="0">
                <a:highlight>
                  <a:srgbClr val="C0C0C0"/>
                </a:highlight>
                <a:latin typeface="Courier New" panose="02070309020205020404" pitchFamily="49" charset="0"/>
              </a:rPr>
              <a:t>by=</a:t>
            </a:r>
            <a:r>
              <a:rPr lang="en-US" sz="1600" b="1" dirty="0">
                <a:solidFill>
                  <a:schemeClr val="accent1"/>
                </a:solidFill>
                <a:highlight>
                  <a:srgbClr val="C0C0C0"/>
                </a:highlight>
                <a:latin typeface="Courier New" panose="02070309020205020404" pitchFamily="49" charset="0"/>
              </a:rPr>
              <a:t>"event"</a:t>
            </a:r>
            <a:r>
              <a:rPr lang="en-US" sz="1600" b="1" dirty="0">
                <a:highlight>
                  <a:srgbClr val="C0C0C0"/>
                </a:highlight>
                <a:latin typeface="Courier New" panose="02070309020205020404" pitchFamily="49" charset="0"/>
              </a:rPr>
              <a:t>, ascending=False</a:t>
            </a:r>
            <a:r>
              <a:rPr lang="en-US" sz="1600" b="1" dirty="0">
                <a:solidFill>
                  <a:schemeClr val="accent5"/>
                </a:solidFill>
                <a:highlight>
                  <a:srgbClr val="C0C0C0"/>
                </a:highlight>
                <a:latin typeface="Courier New" panose="02070309020205020404" pitchFamily="49" charset="0"/>
              </a:rPr>
              <a:t>)</a:t>
            </a:r>
          </a:p>
          <a:p>
            <a:pPr>
              <a:buFont typeface="Wingdings" panose="05000000000000000000" pitchFamily="2" charset="2"/>
              <a:buChar char="Ø"/>
            </a:pPr>
            <a:r>
              <a:rPr lang="en-US" sz="1600" b="1" dirty="0">
                <a:highlight>
                  <a:srgbClr val="C0C0C0"/>
                </a:highlight>
                <a:latin typeface="Courier New" panose="02070309020205020404" pitchFamily="49" charset="0"/>
              </a:rPr>
              <a:t>top_10_users = user_event_counts.head</a:t>
            </a:r>
            <a:r>
              <a:rPr lang="en-US" sz="1600" b="1" dirty="0">
                <a:solidFill>
                  <a:schemeClr val="accent5"/>
                </a:solidFill>
                <a:highlight>
                  <a:srgbClr val="C0C0C0"/>
                </a:highlight>
                <a:latin typeface="Courier New" panose="02070309020205020404" pitchFamily="49" charset="0"/>
              </a:rPr>
              <a:t>(</a:t>
            </a:r>
            <a:r>
              <a:rPr lang="en-US" sz="1600" b="1" dirty="0">
                <a:highlight>
                  <a:srgbClr val="C0C0C0"/>
                </a:highlight>
                <a:latin typeface="Courier New" panose="02070309020205020404" pitchFamily="49" charset="0"/>
              </a:rPr>
              <a:t>10</a:t>
            </a:r>
            <a:r>
              <a:rPr lang="en-US" sz="1600" b="1" dirty="0">
                <a:solidFill>
                  <a:schemeClr val="accent5"/>
                </a:solidFill>
                <a:highlight>
                  <a:srgbClr val="C0C0C0"/>
                </a:highlight>
                <a:latin typeface="Courier New" panose="02070309020205020404" pitchFamily="49" charset="0"/>
              </a:rPr>
              <a:t>)</a:t>
            </a: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r>
              <a:rPr lang="en-US" sz="1600" b="1" dirty="0">
                <a:solidFill>
                  <a:srgbClr val="00B050"/>
                </a:solidFill>
                <a:highlight>
                  <a:srgbClr val="C0C0C0"/>
                </a:highlight>
                <a:latin typeface="Courier New" panose="02070309020205020404" pitchFamily="49" charset="0"/>
              </a:rPr>
              <a:t>                                    </a:t>
            </a:r>
          </a:p>
          <a:p>
            <a:pPr marL="0" indent="0">
              <a:buNone/>
            </a:pPr>
            <a:endParaRPr lang="en-US" sz="1600" b="1" dirty="0">
              <a:solidFill>
                <a:srgbClr val="00B050"/>
              </a:solidFill>
              <a:highlight>
                <a:srgbClr val="C0C0C0"/>
              </a:highlight>
              <a:latin typeface="Courier New" panose="02070309020205020404" pitchFamily="49" charset="0"/>
            </a:endParaRPr>
          </a:p>
          <a:p>
            <a:pPr>
              <a:buFont typeface="Wingdings" panose="05000000000000000000" pitchFamily="2" charset="2"/>
              <a:buChar char="ü"/>
            </a:pPr>
            <a:endParaRPr lang="en-US" sz="1600" b="1" dirty="0">
              <a:solidFill>
                <a:srgbClr val="00B050"/>
              </a:solidFill>
              <a:highlight>
                <a:srgbClr val="C0C0C0"/>
              </a:highlight>
              <a:latin typeface="Courier New" panose="02070309020205020404" pitchFamily="49" charset="0"/>
            </a:endParaRPr>
          </a:p>
          <a:p>
            <a:pPr>
              <a:buFont typeface="Wingdings" panose="05000000000000000000" pitchFamily="2" charset="2"/>
              <a:buChar char="ü"/>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latin typeface="Courier New" panose="02070309020205020404" pitchFamily="49" charset="0"/>
            </a:endParaRPr>
          </a:p>
          <a:p>
            <a:pPr marL="0" indent="0">
              <a:buNone/>
            </a:pPr>
            <a:endParaRPr lang="en-US" sz="1600" b="1" dirty="0">
              <a:solidFill>
                <a:srgbClr val="00B050"/>
              </a:solidFill>
              <a:latin typeface="Courier New" panose="02070309020205020404" pitchFamily="49" charset="0"/>
            </a:endParaRPr>
          </a:p>
        </p:txBody>
      </p:sp>
      <p:pic>
        <p:nvPicPr>
          <p:cNvPr id="4" name="Picture 3">
            <a:extLst>
              <a:ext uri="{FF2B5EF4-FFF2-40B4-BE49-F238E27FC236}">
                <a16:creationId xmlns:a16="http://schemas.microsoft.com/office/drawing/2014/main" id="{B50E46E1-05C6-47E6-80D2-A30C6F0636C5}"/>
              </a:ext>
            </a:extLst>
          </p:cNvPr>
          <p:cNvPicPr>
            <a:picLocks noChangeAspect="1"/>
          </p:cNvPicPr>
          <p:nvPr/>
        </p:nvPicPr>
        <p:blipFill>
          <a:blip r:embed="rId3"/>
          <a:stretch>
            <a:fillRect/>
          </a:stretch>
        </p:blipFill>
        <p:spPr>
          <a:xfrm>
            <a:off x="1754909" y="2427273"/>
            <a:ext cx="2667231" cy="33302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C70043C4-BD7F-4445-A20B-F304E68606AE}"/>
              </a:ext>
            </a:extLst>
          </p:cNvPr>
          <p:cNvPicPr>
            <a:picLocks noChangeAspect="1"/>
          </p:cNvPicPr>
          <p:nvPr/>
        </p:nvPicPr>
        <p:blipFill>
          <a:blip r:embed="rId4"/>
          <a:stretch>
            <a:fillRect/>
          </a:stretch>
        </p:blipFill>
        <p:spPr>
          <a:xfrm>
            <a:off x="5768628" y="2189472"/>
            <a:ext cx="4663844" cy="4076858"/>
          </a:xfrm>
          <a:prstGeom prst="rect">
            <a:avLst/>
          </a:prstGeom>
        </p:spPr>
      </p:pic>
      <p:cxnSp>
        <p:nvCxnSpPr>
          <p:cNvPr id="3" name="Straight Connector 2">
            <a:extLst>
              <a:ext uri="{FF2B5EF4-FFF2-40B4-BE49-F238E27FC236}">
                <a16:creationId xmlns:a16="http://schemas.microsoft.com/office/drawing/2014/main" id="{8AF3A0AF-8318-4C3D-B619-DB438B20A78A}"/>
              </a:ext>
            </a:extLst>
          </p:cNvPr>
          <p:cNvCxnSpPr/>
          <p:nvPr/>
        </p:nvCxnSpPr>
        <p:spPr>
          <a:xfrm flipH="1">
            <a:off x="627529" y="403412"/>
            <a:ext cx="3621742"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444DDE21-CC26-44A2-888F-CDE86E765A70}"/>
              </a:ext>
            </a:extLst>
          </p:cNvPr>
          <p:cNvCxnSpPr/>
          <p:nvPr/>
        </p:nvCxnSpPr>
        <p:spPr>
          <a:xfrm>
            <a:off x="8068235" y="403412"/>
            <a:ext cx="389516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075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p:nvPr>
        </p:nvSpPr>
        <p:spPr/>
        <p:txBody>
          <a:bodyPr/>
          <a:lstStyle/>
          <a:p>
            <a:r>
              <a:rPr lang="en-US" dirty="0"/>
              <a:t>Project analysis slide 6</a:t>
            </a:r>
          </a:p>
        </p:txBody>
      </p:sp>
      <p:sp>
        <p:nvSpPr>
          <p:cNvPr id="5" name="Content Placeholder 4">
            <a:extLst>
              <a:ext uri="{FF2B5EF4-FFF2-40B4-BE49-F238E27FC236}">
                <a16:creationId xmlns:a16="http://schemas.microsoft.com/office/drawing/2014/main" id="{F180085C-28C9-98D8-1F96-29B54B0B3E93}"/>
              </a:ext>
            </a:extLst>
          </p:cNvPr>
          <p:cNvSpPr>
            <a:spLocks noGrp="1"/>
          </p:cNvSpPr>
          <p:nvPr>
            <p:ph idx="1"/>
          </p:nvPr>
        </p:nvSpPr>
        <p:spPr>
          <a:xfrm>
            <a:off x="838200" y="855296"/>
            <a:ext cx="10515600" cy="5479801"/>
          </a:xfrm>
        </p:spPr>
        <p:txBody>
          <a:bodyPr>
            <a:normAutofit fontScale="92500" lnSpcReduction="20000"/>
          </a:bodyPr>
          <a:lstStyle/>
          <a:p>
            <a:pPr>
              <a:buFont typeface="Wingdings" panose="05000000000000000000" pitchFamily="2" charset="2"/>
              <a:buChar char="q"/>
            </a:pPr>
            <a:r>
              <a:rPr lang="en-US" sz="1600" b="1" dirty="0">
                <a:solidFill>
                  <a:schemeClr val="accent1">
                    <a:lumMod val="50000"/>
                  </a:schemeClr>
                </a:solidFill>
                <a:latin typeface="Courier New" panose="02070309020205020404" pitchFamily="49" charset="0"/>
                <a:cs typeface="Courier New" panose="02070309020205020404" pitchFamily="49" charset="0"/>
              </a:rPr>
              <a:t>Given Dataset contain </a:t>
            </a:r>
            <a:r>
              <a:rPr lang="en-US" sz="1600" b="1" dirty="0">
                <a:solidFill>
                  <a:srgbClr val="FF0000"/>
                </a:solidFill>
                <a:latin typeface="Courier New" panose="02070309020205020404" pitchFamily="49" charset="0"/>
                <a:cs typeface="Courier New" panose="02070309020205020404" pitchFamily="49" charset="0"/>
              </a:rPr>
              <a:t>415</a:t>
            </a:r>
            <a:r>
              <a:rPr lang="en-US" sz="1600" b="1" dirty="0">
                <a:solidFill>
                  <a:schemeClr val="accent1">
                    <a:lumMod val="50000"/>
                  </a:schemeClr>
                </a:solidFill>
                <a:latin typeface="Courier New" panose="02070309020205020404" pitchFamily="49" charset="0"/>
                <a:cs typeface="Courier New" panose="02070309020205020404" pitchFamily="49" charset="0"/>
              </a:rPr>
              <a:t> day’s data. </a:t>
            </a:r>
          </a:p>
          <a:p>
            <a:pPr>
              <a:buFont typeface="Wingdings" panose="05000000000000000000" pitchFamily="2" charset="2"/>
              <a:buChar char="q"/>
            </a:pPr>
            <a:r>
              <a:rPr lang="en-US" sz="1600" b="1" dirty="0">
                <a:solidFill>
                  <a:schemeClr val="accent1">
                    <a:lumMod val="50000"/>
                  </a:schemeClr>
                </a:solidFill>
                <a:latin typeface="Courier New" panose="02070309020205020404" pitchFamily="49" charset="0"/>
                <a:cs typeface="Courier New" panose="02070309020205020404" pitchFamily="49" charset="0"/>
              </a:rPr>
              <a:t>No of unique Events : </a:t>
            </a:r>
            <a:r>
              <a:rPr lang="en-US" sz="1600" b="1" dirty="0">
                <a:solidFill>
                  <a:srgbClr val="FF0000"/>
                </a:solidFill>
                <a:latin typeface="Courier New" panose="02070309020205020404" pitchFamily="49" charset="0"/>
                <a:cs typeface="Courier New" panose="02070309020205020404" pitchFamily="49" charset="0"/>
              </a:rPr>
              <a:t>17</a:t>
            </a:r>
          </a:p>
          <a:p>
            <a:pPr>
              <a:buFont typeface="Wingdings" panose="05000000000000000000" pitchFamily="2" charset="2"/>
              <a:buChar char="q"/>
            </a:pPr>
            <a:r>
              <a:rPr lang="en-US" sz="1600" b="1" dirty="0">
                <a:solidFill>
                  <a:schemeClr val="accent1">
                    <a:lumMod val="50000"/>
                  </a:schemeClr>
                </a:solidFill>
                <a:latin typeface="Courier New" panose="02070309020205020404" pitchFamily="49" charset="0"/>
                <a:cs typeface="Courier New" panose="02070309020205020404" pitchFamily="49" charset="0"/>
              </a:rPr>
              <a:t>No of unique Users : </a:t>
            </a:r>
            <a:r>
              <a:rPr lang="en-US" sz="1600" b="1" dirty="0">
                <a:solidFill>
                  <a:srgbClr val="FF0000"/>
                </a:solidFill>
                <a:latin typeface="Courier New" panose="02070309020205020404" pitchFamily="49" charset="0"/>
                <a:cs typeface="Courier New" panose="02070309020205020404" pitchFamily="49" charset="0"/>
              </a:rPr>
              <a:t>543</a:t>
            </a:r>
          </a:p>
          <a:p>
            <a:pPr>
              <a:buFont typeface="Wingdings" panose="05000000000000000000" pitchFamily="2" charset="2"/>
              <a:buChar char="q"/>
            </a:pPr>
            <a:r>
              <a:rPr lang="en-US" sz="1600" b="1" dirty="0">
                <a:solidFill>
                  <a:schemeClr val="accent1">
                    <a:lumMod val="50000"/>
                  </a:schemeClr>
                </a:solidFill>
                <a:latin typeface="Courier New" panose="02070309020205020404" pitchFamily="49" charset="0"/>
                <a:cs typeface="Courier New" panose="02070309020205020404" pitchFamily="49" charset="0"/>
              </a:rPr>
              <a:t>No of unique Projects : </a:t>
            </a:r>
            <a:r>
              <a:rPr lang="en-US" sz="1600" b="1" dirty="0">
                <a:solidFill>
                  <a:srgbClr val="FF0000"/>
                </a:solidFill>
                <a:latin typeface="Courier New" panose="02070309020205020404" pitchFamily="49" charset="0"/>
                <a:cs typeface="Courier New" panose="02070309020205020404" pitchFamily="49" charset="0"/>
              </a:rPr>
              <a:t>914</a:t>
            </a:r>
          </a:p>
          <a:p>
            <a:pPr>
              <a:buFont typeface="Wingdings" panose="05000000000000000000" pitchFamily="2" charset="2"/>
              <a:buChar char="q"/>
            </a:pPr>
            <a:r>
              <a:rPr lang="en-US" sz="1600" b="1" dirty="0">
                <a:solidFill>
                  <a:schemeClr val="accent1">
                    <a:lumMod val="50000"/>
                  </a:schemeClr>
                </a:solidFill>
                <a:latin typeface="Courier New" panose="02070309020205020404" pitchFamily="49" charset="0"/>
                <a:cs typeface="Courier New" panose="02070309020205020404" pitchFamily="49" charset="0"/>
              </a:rPr>
              <a:t>No of unique Companies : </a:t>
            </a:r>
            <a:r>
              <a:rPr lang="en-US" sz="1600" b="1" dirty="0">
                <a:solidFill>
                  <a:srgbClr val="FF0000"/>
                </a:solidFill>
                <a:latin typeface="Courier New" panose="02070309020205020404" pitchFamily="49" charset="0"/>
                <a:cs typeface="Courier New" panose="02070309020205020404" pitchFamily="49" charset="0"/>
              </a:rPr>
              <a:t>386</a:t>
            </a:r>
          </a:p>
          <a:p>
            <a:pPr>
              <a:buFont typeface="Wingdings" panose="05000000000000000000" pitchFamily="2" charset="2"/>
              <a:buChar char="q"/>
            </a:pPr>
            <a:r>
              <a:rPr lang="en-US" sz="1600" b="1" dirty="0">
                <a:solidFill>
                  <a:schemeClr val="accent1">
                    <a:lumMod val="50000"/>
                  </a:schemeClr>
                </a:solidFill>
                <a:latin typeface="Courier New" panose="02070309020205020404" pitchFamily="49" charset="0"/>
                <a:cs typeface="Courier New" panose="02070309020205020404" pitchFamily="49" charset="0"/>
              </a:rPr>
              <a:t>The most frequent loaded page(event): </a:t>
            </a:r>
            <a:r>
              <a:rPr lang="en-US" sz="1600" b="1" dirty="0">
                <a:solidFill>
                  <a:srgbClr val="FF0000"/>
                </a:solidFill>
                <a:latin typeface="Courier New" panose="02070309020205020404" pitchFamily="49" charset="0"/>
                <a:cs typeface="Courier New" panose="02070309020205020404" pitchFamily="49" charset="0"/>
              </a:rPr>
              <a:t>material_profile_material_load</a:t>
            </a:r>
          </a:p>
          <a:p>
            <a:pPr>
              <a:buFont typeface="Wingdings" panose="05000000000000000000" pitchFamily="2" charset="2"/>
              <a:buChar char="q"/>
            </a:pPr>
            <a:r>
              <a:rPr lang="en-US" sz="1600" b="1" dirty="0">
                <a:solidFill>
                  <a:schemeClr val="accent1">
                    <a:lumMod val="50000"/>
                  </a:schemeClr>
                </a:solidFill>
                <a:latin typeface="Courier New" panose="02070309020205020404" pitchFamily="49" charset="0"/>
                <a:cs typeface="Courier New" panose="02070309020205020404" pitchFamily="49" charset="0"/>
              </a:rPr>
              <a:t>Most active User ID : </a:t>
            </a:r>
            <a:r>
              <a:rPr lang="en-US" sz="1600" b="1" dirty="0">
                <a:solidFill>
                  <a:srgbClr val="FF0000"/>
                </a:solidFill>
                <a:latin typeface="Courier New" panose="02070309020205020404" pitchFamily="49" charset="0"/>
                <a:cs typeface="Courier New" panose="02070309020205020404" pitchFamily="49" charset="0"/>
              </a:rPr>
              <a:t>USR509149973276</a:t>
            </a:r>
            <a:r>
              <a:rPr lang="en-US" sz="1600" b="1" dirty="0">
                <a:solidFill>
                  <a:schemeClr val="accent1">
                    <a:lumMod val="50000"/>
                  </a:schemeClr>
                </a:solidFill>
                <a:latin typeface="Courier New" panose="02070309020205020404" pitchFamily="49" charset="0"/>
                <a:cs typeface="Courier New" panose="02070309020205020404" pitchFamily="49" charset="0"/>
              </a:rPr>
              <a:t> </a:t>
            </a:r>
          </a:p>
          <a:p>
            <a:pPr>
              <a:buFont typeface="Wingdings" panose="05000000000000000000" pitchFamily="2" charset="2"/>
              <a:buChar char="q"/>
            </a:pPr>
            <a:r>
              <a:rPr lang="en-US" sz="1600" b="1" dirty="0">
                <a:solidFill>
                  <a:schemeClr val="accent1">
                    <a:lumMod val="50000"/>
                  </a:schemeClr>
                </a:solidFill>
                <a:latin typeface="Courier New" panose="02070309020205020404" pitchFamily="49" charset="0"/>
                <a:cs typeface="Courier New" panose="02070309020205020404" pitchFamily="49" charset="0"/>
              </a:rPr>
              <a:t>Project ID </a:t>
            </a:r>
            <a:r>
              <a:rPr lang="en-US" sz="1600" b="1" dirty="0">
                <a:solidFill>
                  <a:schemeClr val="accent2">
                    <a:lumMod val="50000"/>
                  </a:schemeClr>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rPr>
              <a:t>PRJ256203650640</a:t>
            </a:r>
            <a:r>
              <a:rPr lang="en-US" sz="1600" b="1" dirty="0">
                <a:solidFill>
                  <a:schemeClr val="accent2">
                    <a:lumMod val="50000"/>
                  </a:schemeClr>
                </a:solidFill>
                <a:latin typeface="Courier New" panose="02070309020205020404" pitchFamily="49" charset="0"/>
                <a:cs typeface="Courier New" panose="02070309020205020404" pitchFamily="49" charset="0"/>
              </a:rPr>
              <a:t>) </a:t>
            </a:r>
            <a:r>
              <a:rPr lang="en-US" sz="1600" b="1" dirty="0">
                <a:solidFill>
                  <a:schemeClr val="accent1">
                    <a:lumMod val="50000"/>
                  </a:schemeClr>
                </a:solidFill>
                <a:latin typeface="Courier New" panose="02070309020205020404" pitchFamily="49" charset="0"/>
                <a:cs typeface="Courier New" panose="02070309020205020404" pitchFamily="49" charset="0"/>
              </a:rPr>
              <a:t>has maximum no of active users.</a:t>
            </a:r>
          </a:p>
          <a:p>
            <a:pPr>
              <a:buFont typeface="Wingdings" panose="05000000000000000000" pitchFamily="2" charset="2"/>
              <a:buChar char="q"/>
            </a:pPr>
            <a:r>
              <a:rPr lang="en-US" sz="1600" b="1" dirty="0">
                <a:solidFill>
                  <a:schemeClr val="accent1">
                    <a:lumMod val="50000"/>
                  </a:schemeClr>
                </a:solidFill>
                <a:latin typeface="Courier New" panose="02070309020205020404" pitchFamily="49" charset="0"/>
                <a:cs typeface="Courier New" panose="02070309020205020404" pitchFamily="49" charset="0"/>
              </a:rPr>
              <a:t>User ID </a:t>
            </a:r>
            <a:r>
              <a:rPr lang="en-US" sz="1600" b="1" dirty="0">
                <a:solidFill>
                  <a:schemeClr val="accent2">
                    <a:lumMod val="50000"/>
                  </a:schemeClr>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rPr>
              <a:t>USR289696600578</a:t>
            </a:r>
            <a:r>
              <a:rPr lang="en-US" sz="1600" b="1" dirty="0">
                <a:solidFill>
                  <a:schemeClr val="accent2">
                    <a:lumMod val="50000"/>
                  </a:schemeClr>
                </a:solidFill>
                <a:latin typeface="Courier New" panose="02070309020205020404" pitchFamily="49" charset="0"/>
                <a:cs typeface="Courier New" panose="02070309020205020404" pitchFamily="49" charset="0"/>
              </a:rPr>
              <a:t>) </a:t>
            </a:r>
            <a:r>
              <a:rPr lang="en-US" sz="1600" b="1" dirty="0">
                <a:solidFill>
                  <a:schemeClr val="accent1">
                    <a:lumMod val="50000"/>
                  </a:schemeClr>
                </a:solidFill>
                <a:latin typeface="Courier New" panose="02070309020205020404" pitchFamily="49" charset="0"/>
                <a:cs typeface="Courier New" panose="02070309020205020404" pitchFamily="49" charset="0"/>
              </a:rPr>
              <a:t>associated with maximum no of projects in given datasets.</a:t>
            </a:r>
          </a:p>
          <a:p>
            <a:pPr>
              <a:buFont typeface="Wingdings" panose="05000000000000000000" pitchFamily="2" charset="2"/>
              <a:buChar char="q"/>
            </a:pPr>
            <a:r>
              <a:rPr lang="en-US" sz="1600" b="1" dirty="0">
                <a:solidFill>
                  <a:srgbClr val="FF0000"/>
                </a:solidFill>
                <a:latin typeface="Courier New" panose="02070309020205020404" pitchFamily="49" charset="0"/>
              </a:rPr>
              <a:t>2022-06-07</a:t>
            </a:r>
            <a:r>
              <a:rPr lang="en-US" sz="1600" b="1" dirty="0">
                <a:solidFill>
                  <a:srgbClr val="00B050"/>
                </a:solidFill>
                <a:latin typeface="Courier New" panose="02070309020205020404" pitchFamily="49" charset="0"/>
              </a:rPr>
              <a:t> </a:t>
            </a:r>
            <a:r>
              <a:rPr lang="en-US" sz="1600" b="1" dirty="0">
                <a:solidFill>
                  <a:schemeClr val="accent1">
                    <a:lumMod val="50000"/>
                  </a:schemeClr>
                </a:solidFill>
                <a:latin typeface="Courier New" panose="02070309020205020404" pitchFamily="49" charset="0"/>
              </a:rPr>
              <a:t>had the most events in given dataset.</a:t>
            </a:r>
          </a:p>
          <a:p>
            <a:pPr>
              <a:buFont typeface="Wingdings" panose="05000000000000000000" pitchFamily="2" charset="2"/>
              <a:buChar char="q"/>
            </a:pPr>
            <a:r>
              <a:rPr lang="en-US" sz="1600" b="1" dirty="0">
                <a:solidFill>
                  <a:schemeClr val="accent1">
                    <a:lumMod val="50000"/>
                  </a:schemeClr>
                </a:solidFill>
                <a:latin typeface="Courier New" panose="02070309020205020404" pitchFamily="49" charset="0"/>
              </a:rPr>
              <a:t>Date-wise event counts have been calculated to track the distribution of events over each day</a:t>
            </a:r>
          </a:p>
          <a:p>
            <a:pPr>
              <a:buFont typeface="Wingdings" panose="05000000000000000000" pitchFamily="2" charset="2"/>
              <a:buChar char="q"/>
            </a:pPr>
            <a:r>
              <a:rPr lang="en-US" sz="1600" b="1" dirty="0">
                <a:solidFill>
                  <a:schemeClr val="accent1">
                    <a:lumMod val="50000"/>
                  </a:schemeClr>
                </a:solidFill>
                <a:latin typeface="Courier New" panose="02070309020205020404" pitchFamily="49" charset="0"/>
              </a:rPr>
              <a:t>I have examined user behavior by focusing on specific event descriptions such as "</a:t>
            </a:r>
            <a:r>
              <a:rPr lang="en-US" sz="1600" b="1" dirty="0">
                <a:solidFill>
                  <a:srgbClr val="FF0000"/>
                </a:solidFill>
                <a:latin typeface="Courier New" panose="02070309020205020404" pitchFamily="49" charset="0"/>
              </a:rPr>
              <a:t>Successfully creating a new project</a:t>
            </a:r>
            <a:r>
              <a:rPr lang="en-US" sz="1600" b="1" dirty="0">
                <a:solidFill>
                  <a:schemeClr val="accent1">
                    <a:lumMod val="50000"/>
                  </a:schemeClr>
                </a:solidFill>
                <a:latin typeface="Courier New" panose="02070309020205020404" pitchFamily="49" charset="0"/>
              </a:rPr>
              <a:t>" and "</a:t>
            </a:r>
            <a:r>
              <a:rPr lang="en-US" sz="1600" b="1" dirty="0">
                <a:solidFill>
                  <a:srgbClr val="FF0000"/>
                </a:solidFill>
                <a:latin typeface="Courier New" panose="02070309020205020404" pitchFamily="49" charset="0"/>
              </a:rPr>
              <a:t>Successfully creating a task</a:t>
            </a:r>
            <a:r>
              <a:rPr lang="en-US" sz="1600" b="1" dirty="0">
                <a:solidFill>
                  <a:schemeClr val="accent1">
                    <a:lumMod val="50000"/>
                  </a:schemeClr>
                </a:solidFill>
                <a:latin typeface="Courier New" panose="02070309020205020404" pitchFamily="49" charset="0"/>
              </a:rPr>
              <a:t>“.</a:t>
            </a:r>
          </a:p>
          <a:p>
            <a:pPr>
              <a:buFont typeface="Wingdings" panose="05000000000000000000" pitchFamily="2" charset="2"/>
              <a:buChar char="q"/>
            </a:pPr>
            <a:r>
              <a:rPr lang="en-US" sz="1600" b="1" dirty="0">
                <a:solidFill>
                  <a:schemeClr val="accent1">
                    <a:lumMod val="50000"/>
                  </a:schemeClr>
                </a:solidFill>
                <a:latin typeface="Courier New" panose="02070309020205020404" pitchFamily="49" charset="0"/>
              </a:rPr>
              <a:t>Extracted top </a:t>
            </a:r>
            <a:r>
              <a:rPr lang="en-US" sz="1600" b="1" dirty="0">
                <a:solidFill>
                  <a:srgbClr val="FF0000"/>
                </a:solidFill>
                <a:latin typeface="Courier New" panose="02070309020205020404" pitchFamily="49" charset="0"/>
              </a:rPr>
              <a:t>10</a:t>
            </a:r>
            <a:r>
              <a:rPr lang="en-US" sz="1600" b="1" dirty="0">
                <a:solidFill>
                  <a:srgbClr val="00B050"/>
                </a:solidFill>
                <a:latin typeface="Courier New" panose="02070309020205020404" pitchFamily="49" charset="0"/>
              </a:rPr>
              <a:t> </a:t>
            </a:r>
            <a:r>
              <a:rPr lang="en-US" sz="1600" b="1" dirty="0">
                <a:solidFill>
                  <a:schemeClr val="accent1">
                    <a:lumMod val="50000"/>
                  </a:schemeClr>
                </a:solidFill>
                <a:latin typeface="Courier New" panose="02070309020205020404" pitchFamily="49" charset="0"/>
              </a:rPr>
              <a:t>users list.</a:t>
            </a:r>
          </a:p>
          <a:p>
            <a:pPr marL="0" indent="0">
              <a:buNone/>
            </a:pPr>
            <a:r>
              <a:rPr lang="en-US" sz="2400" b="1" dirty="0">
                <a:solidFill>
                  <a:srgbClr val="FFC000"/>
                </a:solidFill>
                <a:effectLst>
                  <a:outerShdw blurRad="38100" dist="38100" dir="2700000" algn="tl">
                    <a:srgbClr val="000000">
                      <a:alpha val="43137"/>
                    </a:srgbClr>
                  </a:outerShdw>
                </a:effectLst>
                <a:latin typeface="Abadi" panose="020B0604020104020204" pitchFamily="34" charset="0"/>
              </a:rPr>
              <a:t>“ </a:t>
            </a:r>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can get more insights from given datasets according to company’s requirements </a:t>
            </a:r>
            <a:r>
              <a:rPr lang="en-US" sz="2400" b="1" dirty="0">
                <a:solidFill>
                  <a:srgbClr val="FFC000"/>
                </a:solidFill>
                <a:effectLst>
                  <a:outerShdw blurRad="38100" dist="38100" dir="2700000" algn="tl">
                    <a:srgbClr val="000000">
                      <a:alpha val="43137"/>
                    </a:srgbClr>
                  </a:outerShdw>
                </a:effectLst>
                <a:latin typeface="Abadi" panose="020B0604020104020204" pitchFamily="34" charset="0"/>
              </a:rPr>
              <a:t>”</a:t>
            </a:r>
          </a:p>
          <a:p>
            <a:pPr marL="0" indent="0">
              <a:buNone/>
            </a:pPr>
            <a:endParaRPr lang="en-US" sz="1600" b="1" dirty="0">
              <a:solidFill>
                <a:schemeClr val="accent1">
                  <a:lumMod val="50000"/>
                </a:schemeClr>
              </a:solidFill>
              <a:latin typeface="Courier New" panose="02070309020205020404" pitchFamily="49" charset="0"/>
            </a:endParaRPr>
          </a:p>
          <a:p>
            <a:pPr>
              <a:buFont typeface="Wingdings" panose="05000000000000000000" pitchFamily="2" charset="2"/>
              <a:buChar char="Ø"/>
            </a:pPr>
            <a:endParaRPr lang="en-US" sz="1600" b="1" dirty="0">
              <a:solidFill>
                <a:srgbClr val="00B050"/>
              </a:solidFill>
              <a:latin typeface="Courier New" panose="02070309020205020404" pitchFamily="49" charset="0"/>
            </a:endParaRPr>
          </a:p>
          <a:p>
            <a:pPr>
              <a:buFont typeface="Wingdings" panose="05000000000000000000" pitchFamily="2" charset="2"/>
              <a:buChar char="Ø"/>
            </a:pPr>
            <a:endParaRPr lang="en-US" sz="1600" b="1" dirty="0">
              <a:solidFill>
                <a:schemeClr val="accent2">
                  <a:lumMod val="50000"/>
                </a:schemeClr>
              </a:solidFill>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1600" b="1" dirty="0">
              <a:solidFill>
                <a:schemeClr val="accent2">
                  <a:lumMod val="50000"/>
                </a:schemeClr>
              </a:solidFill>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1600" b="1" dirty="0">
              <a:solidFill>
                <a:schemeClr val="accent2">
                  <a:lumMod val="50000"/>
                </a:schemeClr>
              </a:solidFill>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1600" b="1" dirty="0">
              <a:solidFill>
                <a:schemeClr val="accent2">
                  <a:lumMod val="50000"/>
                </a:schemeClr>
              </a:solidFill>
              <a:latin typeface="Courier New" panose="02070309020205020404" pitchFamily="49" charset="0"/>
              <a:cs typeface="Courier New" panose="02070309020205020404" pitchFamily="49" charset="0"/>
            </a:endParaRP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CONCLUSION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FF20DC66-BD87-46C0-BC17-275EB0691238}"/>
              </a:ext>
            </a:extLst>
          </p:cNvPr>
          <p:cNvCxnSpPr/>
          <p:nvPr/>
        </p:nvCxnSpPr>
        <p:spPr>
          <a:xfrm flipH="1">
            <a:off x="717176" y="394447"/>
            <a:ext cx="3881718"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A97DDC8-9CBC-48A7-8B84-95AA95040E10}"/>
              </a:ext>
            </a:extLst>
          </p:cNvPr>
          <p:cNvCxnSpPr/>
          <p:nvPr/>
        </p:nvCxnSpPr>
        <p:spPr>
          <a:xfrm>
            <a:off x="7458635" y="394447"/>
            <a:ext cx="427616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7579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About Given Data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sp>
        <p:nvSpPr>
          <p:cNvPr id="2" name="Rectangle: Rounded Corners 1">
            <a:extLst>
              <a:ext uri="{FF2B5EF4-FFF2-40B4-BE49-F238E27FC236}">
                <a16:creationId xmlns:a16="http://schemas.microsoft.com/office/drawing/2014/main" id="{3C1CAF08-13B9-48BA-A271-8CE5B568A664}"/>
              </a:ext>
            </a:extLst>
          </p:cNvPr>
          <p:cNvSpPr/>
          <p:nvPr/>
        </p:nvSpPr>
        <p:spPr>
          <a:xfrm>
            <a:off x="111525" y="734470"/>
            <a:ext cx="2739251" cy="66479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MERITS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111525" y="3888288"/>
            <a:ext cx="2846828" cy="664797"/>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LIMITATIONS</a:t>
            </a:r>
          </a:p>
        </p:txBody>
      </p:sp>
      <p:sp>
        <p:nvSpPr>
          <p:cNvPr id="38" name="Rectangle 37">
            <a:extLst>
              <a:ext uri="{FF2B5EF4-FFF2-40B4-BE49-F238E27FC236}">
                <a16:creationId xmlns:a16="http://schemas.microsoft.com/office/drawing/2014/main" id="{5ECF613A-FCF5-4CC5-AA46-DABB088D7230}"/>
              </a:ext>
            </a:extLst>
          </p:cNvPr>
          <p:cNvSpPr/>
          <p:nvPr/>
        </p:nvSpPr>
        <p:spPr>
          <a:xfrm>
            <a:off x="3326737" y="810522"/>
            <a:ext cx="4162870" cy="3077766"/>
          </a:xfrm>
          <a:prstGeom prst="rect">
            <a:avLst/>
          </a:prstGeom>
        </p:spPr>
        <p:txBody>
          <a:bodyPr wrap="square" lIns="0" tIns="0" rIns="0" bIns="0" anchor="t">
            <a:spAutoFit/>
          </a:bodyPr>
          <a:lstStyle/>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The dataset offers transparent linkages between events, their respective descriptions, and the relevant sections, ensuring a straightforward comprehension of each event's context.</a:t>
            </a:r>
          </a:p>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Event descriptions are rich in information, greatly aiding the comprehension of the significance of each event within the organization's operations.</a:t>
            </a:r>
          </a:p>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The data has been methodically structured and organized, rendering it well-suited for in-depth analysis and effective visualization.</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cxnSp>
        <p:nvCxnSpPr>
          <p:cNvPr id="4" name="Straight Connector 3">
            <a:extLst>
              <a:ext uri="{FF2B5EF4-FFF2-40B4-BE49-F238E27FC236}">
                <a16:creationId xmlns:a16="http://schemas.microsoft.com/office/drawing/2014/main" id="{4564CF62-50DB-4339-AE2B-1FB436A2AC34}"/>
              </a:ext>
            </a:extLst>
          </p:cNvPr>
          <p:cNvCxnSpPr/>
          <p:nvPr/>
        </p:nvCxnSpPr>
        <p:spPr>
          <a:xfrm flipH="1">
            <a:off x="788894" y="367553"/>
            <a:ext cx="3612777"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A7A3CD16-0428-4645-A53C-BC12FECADB5F}"/>
              </a:ext>
            </a:extLst>
          </p:cNvPr>
          <p:cNvCxnSpPr/>
          <p:nvPr/>
        </p:nvCxnSpPr>
        <p:spPr>
          <a:xfrm>
            <a:off x="7897906" y="367553"/>
            <a:ext cx="3675529"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2543F74-1DCF-4DB7-8AF6-2066F8D835D1}"/>
              </a:ext>
            </a:extLst>
          </p:cNvPr>
          <p:cNvSpPr txBox="1"/>
          <p:nvPr/>
        </p:nvSpPr>
        <p:spPr>
          <a:xfrm>
            <a:off x="3237090" y="3888288"/>
            <a:ext cx="6100482" cy="1815882"/>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The dataset lacks information regarding data completeness. The absence of comprehensive data can distort the analysis and result in inaccurate conclusions.</a:t>
            </a:r>
          </a:p>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Although user IDs are included, there is a lack of in-depth data concerning user behavior patterns, preferences, and demographics. Grasping user behavior is crucial for both enhancing user experiences and optimizing system performance.</a:t>
            </a:r>
          </a:p>
        </p:txBody>
      </p:sp>
    </p:spTree>
    <p:extLst>
      <p:ext uri="{BB962C8B-B14F-4D97-AF65-F5344CB8AC3E}">
        <p14:creationId xmlns:p14="http://schemas.microsoft.com/office/powerpoint/2010/main" val="72736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p:nvPr>
        </p:nvSpPr>
        <p:spPr/>
        <p:txBody>
          <a:bodyPr/>
          <a:lstStyle/>
          <a:p>
            <a:r>
              <a:rPr lang="en-US" dirty="0"/>
              <a:t>Project analysis slide 8</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u="sng" dirty="0">
                <a:solidFill>
                  <a:srgbClr val="000000">
                    <a:lumMod val="75000"/>
                    <a:lumOff val="25000"/>
                  </a:srgbClr>
                </a:solidFill>
                <a:latin typeface="Times New Roman" panose="02020603050405020304" pitchFamily="18" charset="0"/>
                <a:cs typeface="Times New Roman" panose="02020603050405020304" pitchFamily="18" charset="0"/>
              </a:rPr>
              <a:t>Source Code</a:t>
            </a:r>
            <a:r>
              <a:rPr kumimoji="0" lang="en-US" sz="2800" b="1" i="0" u="sng"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 </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r>
              <a:rPr kumimoji="0" lang="en-US" sz="20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 </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sp>
        <p:nvSpPr>
          <p:cNvPr id="3" name="Content Placeholder 2">
            <a:extLst>
              <a:ext uri="{FF2B5EF4-FFF2-40B4-BE49-F238E27FC236}">
                <a16:creationId xmlns:a16="http://schemas.microsoft.com/office/drawing/2014/main" id="{5C902677-49B7-38AF-2278-506A94DB82C2}"/>
              </a:ext>
            </a:extLst>
          </p:cNvPr>
          <p:cNvSpPr>
            <a:spLocks noGrp="1"/>
          </p:cNvSpPr>
          <p:nvPr>
            <p:ph idx="1"/>
          </p:nvPr>
        </p:nvSpPr>
        <p:spPr/>
        <p:txBody>
          <a:bodyPr/>
          <a:lstStyle/>
          <a:p>
            <a:pPr marL="0" indent="0">
              <a:buNone/>
            </a:pPr>
            <a:endParaRPr lang="en-US" b="1" dirty="0">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r>
              <a:rPr lang="en-US" sz="3200" b="1" u="sng" dirty="0">
                <a:latin typeface="Times New Roman" panose="02020603050405020304" pitchFamily="18" charset="0"/>
                <a:ea typeface="ADLaM Display" panose="02010000000000000000" pitchFamily="2" charset="0"/>
                <a:cs typeface="Times New Roman" panose="02020603050405020304" pitchFamily="18" charset="0"/>
              </a:rPr>
              <a:t>GITHUB REPOSITORY </a:t>
            </a:r>
          </a:p>
          <a:p>
            <a:pPr marL="0" indent="0">
              <a:buNone/>
            </a:pPr>
            <a:r>
              <a:rPr lang="en-US" sz="1200" dirty="0">
                <a:solidFill>
                  <a:srgbClr val="FF0000"/>
                </a:solidFill>
              </a:rPr>
              <a:t>https://github.com/The-Shruti/Shruti_Shrivastav_Assignment_Powerplay/blob/main/Shruti_Shrivastav_Powerplay.ipynb</a:t>
            </a:r>
          </a:p>
        </p:txBody>
      </p:sp>
      <p:cxnSp>
        <p:nvCxnSpPr>
          <p:cNvPr id="4" name="Straight Connector 3">
            <a:extLst>
              <a:ext uri="{FF2B5EF4-FFF2-40B4-BE49-F238E27FC236}">
                <a16:creationId xmlns:a16="http://schemas.microsoft.com/office/drawing/2014/main" id="{2B91761D-71FE-4C4D-A2C1-730089675448}"/>
              </a:ext>
            </a:extLst>
          </p:cNvPr>
          <p:cNvCxnSpPr/>
          <p:nvPr/>
        </p:nvCxnSpPr>
        <p:spPr>
          <a:xfrm flipH="1">
            <a:off x="430306" y="367553"/>
            <a:ext cx="4329953"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07A1C3D1-D294-477E-905B-4BCD388AE38D}"/>
              </a:ext>
            </a:extLst>
          </p:cNvPr>
          <p:cNvCxnSpPr/>
          <p:nvPr/>
        </p:nvCxnSpPr>
        <p:spPr>
          <a:xfrm>
            <a:off x="7261412" y="367553"/>
            <a:ext cx="39982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6365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875003"/>
            <a:ext cx="9144000" cy="1107996"/>
          </a:xfrm>
        </p:spPr>
        <p:txBody>
          <a:bodyPr lIns="0" tIns="0" rIns="0" bIns="0" anchor="ctr">
            <a:spAutoFit/>
          </a:bodyPr>
          <a:lstStyle/>
          <a:p>
            <a:r>
              <a:rPr lang="en-US" sz="7200" b="1" dirty="0">
                <a:solidFill>
                  <a:schemeClr val="tx2">
                    <a:lumMod val="50000"/>
                    <a:lumOff val="50000"/>
                  </a:schemeClr>
                </a:solidFill>
              </a:rPr>
              <a:t>Thank You !</a:t>
            </a:r>
            <a:endParaRPr lang="en-US" sz="7200" dirty="0">
              <a:solidFill>
                <a:schemeClr val="tx2">
                  <a:lumMod val="50000"/>
                  <a:lumOff val="50000"/>
                </a:schemeClr>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Content Placeholder 1">
            <a:extLst>
              <a:ext uri="{FF2B5EF4-FFF2-40B4-BE49-F238E27FC236}">
                <a16:creationId xmlns:a16="http://schemas.microsoft.com/office/drawing/2014/main" id="{E3582679-9D07-4C8E-879F-7D2EF56E86BB}"/>
              </a:ext>
            </a:extLst>
          </p:cNvPr>
          <p:cNvSpPr>
            <a:spLocks noGrp="1"/>
          </p:cNvSpPr>
          <p:nvPr>
            <p:ph idx="1"/>
          </p:nvPr>
        </p:nvSpPr>
        <p:spPr>
          <a:xfrm>
            <a:off x="505690" y="855297"/>
            <a:ext cx="10928927" cy="5370011"/>
          </a:xfrm>
        </p:spPr>
        <p:txBody>
          <a:bodyPr/>
          <a:lstStyle/>
          <a:p>
            <a:pPr marL="0" indent="0">
              <a:buNone/>
            </a:pPr>
            <a:r>
              <a:rPr lang="en-US" u="sng"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Two Datasets </a:t>
            </a:r>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t>
            </a:r>
          </a:p>
          <a:p>
            <a:endParaRPr lang="en-US" dirty="0"/>
          </a:p>
          <a:p>
            <a:endParaRPr lang="en-US" dirty="0"/>
          </a:p>
          <a:p>
            <a:pPr marL="0" indent="0">
              <a:buNone/>
            </a:pPr>
            <a:r>
              <a:rPr lang="en-US" dirty="0"/>
              <a:t>                                 </a:t>
            </a:r>
          </a:p>
          <a:p>
            <a:endParaRPr lang="en-US" dirty="0"/>
          </a:p>
          <a:p>
            <a:pPr marL="0" indent="0">
              <a:buNone/>
            </a:pPr>
            <a:r>
              <a:rPr lang="en-US" u="sng"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GOAL </a:t>
            </a:r>
            <a:r>
              <a:rPr lang="en-U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 </a:t>
            </a:r>
          </a:p>
          <a:p>
            <a:pPr marL="0" indent="0" algn="just">
              <a:buNone/>
            </a:pPr>
            <a:r>
              <a:rPr lang="en-US" dirty="0">
                <a:solidFill>
                  <a:schemeClr val="accent2">
                    <a:lumMod val="75000"/>
                  </a:schemeClr>
                </a:solidFill>
                <a:latin typeface="Times New Roman" panose="02020603050405020304" pitchFamily="18" charset="0"/>
                <a:ea typeface="ADLaM Display" panose="02010000000000000000" pitchFamily="2" charset="0"/>
                <a:cs typeface="Times New Roman" panose="02020603050405020304" pitchFamily="18" charset="0"/>
              </a:rPr>
              <a:t> </a:t>
            </a:r>
            <a:r>
              <a:rPr lang="en-US" dirty="0">
                <a:solidFill>
                  <a:schemeClr val="tx1"/>
                </a:solidFill>
                <a:latin typeface="Times New Roman" panose="02020603050405020304" pitchFamily="18" charset="0"/>
                <a:ea typeface="ADLaM Display" panose="02010000000000000000" pitchFamily="2" charset="0"/>
                <a:cs typeface="Times New Roman" panose="02020603050405020304" pitchFamily="18" charset="0"/>
              </a:rPr>
              <a:t>We have to identify patterns &amp; insights from the dataset.Also,look out for insights/triggers that activated the users and subsequently engaged them.</a:t>
            </a:r>
          </a:p>
          <a:p>
            <a:pPr marL="0" indent="0">
              <a:buNone/>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Problem Statement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0" name="Graphic 9" descr="Document outline">
            <a:extLst>
              <a:ext uri="{FF2B5EF4-FFF2-40B4-BE49-F238E27FC236}">
                <a16:creationId xmlns:a16="http://schemas.microsoft.com/office/drawing/2014/main" id="{79BE069D-A631-3CD5-C6B9-874BE9D6B6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9045" y="1527175"/>
            <a:ext cx="914400" cy="914400"/>
          </a:xfrm>
          <a:prstGeom prst="rect">
            <a:avLst/>
          </a:prstGeom>
        </p:spPr>
      </p:pic>
      <p:pic>
        <p:nvPicPr>
          <p:cNvPr id="17" name="Graphic 16" descr="Document with solid fill">
            <a:extLst>
              <a:ext uri="{FF2B5EF4-FFF2-40B4-BE49-F238E27FC236}">
                <a16:creationId xmlns:a16="http://schemas.microsoft.com/office/drawing/2014/main" id="{4B4E7E78-525E-79B1-B636-A6DF15B0E8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0317" y="2545453"/>
            <a:ext cx="914400" cy="914400"/>
          </a:xfrm>
          <a:prstGeom prst="rect">
            <a:avLst/>
          </a:prstGeom>
        </p:spPr>
      </p:pic>
      <p:sp>
        <p:nvSpPr>
          <p:cNvPr id="18" name="TextBox 17">
            <a:extLst>
              <a:ext uri="{FF2B5EF4-FFF2-40B4-BE49-F238E27FC236}">
                <a16:creationId xmlns:a16="http://schemas.microsoft.com/office/drawing/2014/main" id="{9B648A85-1299-917F-1518-229317328233}"/>
              </a:ext>
            </a:extLst>
          </p:cNvPr>
          <p:cNvSpPr txBox="1"/>
          <p:nvPr/>
        </p:nvSpPr>
        <p:spPr>
          <a:xfrm>
            <a:off x="2097342" y="1831426"/>
            <a:ext cx="3729717"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Event Description Mapping.csv </a:t>
            </a:r>
          </a:p>
        </p:txBody>
      </p:sp>
      <p:sp>
        <p:nvSpPr>
          <p:cNvPr id="24" name="TextBox 23">
            <a:extLst>
              <a:ext uri="{FF2B5EF4-FFF2-40B4-BE49-F238E27FC236}">
                <a16:creationId xmlns:a16="http://schemas.microsoft.com/office/drawing/2014/main" id="{A99B92D9-B5B0-A056-D581-6350C1647142}"/>
              </a:ext>
            </a:extLst>
          </p:cNvPr>
          <p:cNvSpPr txBox="1"/>
          <p:nvPr/>
        </p:nvSpPr>
        <p:spPr>
          <a:xfrm>
            <a:off x="1998201" y="2866032"/>
            <a:ext cx="3550951" cy="369332"/>
          </a:xfrm>
          <a:prstGeom prst="rect">
            <a:avLst/>
          </a:prstGeom>
          <a:noFill/>
        </p:spPr>
        <p:txBody>
          <a:bodyPr wrap="square">
            <a:spAutoFit/>
          </a:bodyPr>
          <a:lstStyle/>
          <a:p>
            <a:r>
              <a:rPr lang="en-US" sz="1600" b="1" dirty="0">
                <a:solidFill>
                  <a:schemeClr val="accent4"/>
                </a:solidFill>
              </a:rPr>
              <a:t>  </a:t>
            </a:r>
            <a:r>
              <a:rPr lang="en-US" b="1" dirty="0">
                <a:latin typeface="Times New Roman" panose="02020603050405020304" pitchFamily="18" charset="0"/>
                <a:cs typeface="Times New Roman" panose="02020603050405020304" pitchFamily="18" charset="0"/>
              </a:rPr>
              <a:t>User – Event Raw Dataset.csv </a:t>
            </a:r>
          </a:p>
        </p:txBody>
      </p:sp>
      <p:cxnSp>
        <p:nvCxnSpPr>
          <p:cNvPr id="5" name="Straight Connector 4">
            <a:extLst>
              <a:ext uri="{FF2B5EF4-FFF2-40B4-BE49-F238E27FC236}">
                <a16:creationId xmlns:a16="http://schemas.microsoft.com/office/drawing/2014/main" id="{7A051DD7-55BA-4436-B1E7-22FE22649BBC}"/>
              </a:ext>
            </a:extLst>
          </p:cNvPr>
          <p:cNvCxnSpPr/>
          <p:nvPr/>
        </p:nvCxnSpPr>
        <p:spPr>
          <a:xfrm flipH="1">
            <a:off x="505690" y="358588"/>
            <a:ext cx="3537392"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60F1C81B-0DA6-4548-BD57-5B5C2EA559D4}"/>
              </a:ext>
            </a:extLst>
          </p:cNvPr>
          <p:cNvCxnSpPr/>
          <p:nvPr/>
        </p:nvCxnSpPr>
        <p:spPr>
          <a:xfrm>
            <a:off x="8014447" y="385482"/>
            <a:ext cx="372931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6" name="Text Placeholder 5">
            <a:extLst>
              <a:ext uri="{FF2B5EF4-FFF2-40B4-BE49-F238E27FC236}">
                <a16:creationId xmlns:a16="http://schemas.microsoft.com/office/drawing/2014/main" id="{3C0CBA74-8DC0-0DA1-AA74-9D0D14710AF5}"/>
              </a:ext>
            </a:extLst>
          </p:cNvPr>
          <p:cNvSpPr>
            <a:spLocks noGrp="1"/>
          </p:cNvSpPr>
          <p:nvPr>
            <p:ph type="body" idx="1"/>
          </p:nvPr>
        </p:nvSpPr>
        <p:spPr>
          <a:xfrm>
            <a:off x="351165" y="620985"/>
            <a:ext cx="5035221" cy="850449"/>
          </a:xfrm>
        </p:spPr>
        <p:txBody>
          <a:bodyPr/>
          <a:lstStyle/>
          <a:p>
            <a:r>
              <a:rPr lang="en-US" sz="2400" b="1" u="sng" dirty="0">
                <a:latin typeface="Abadi" panose="020B0604020104020204" pitchFamily="34" charset="0"/>
              </a:rPr>
              <a:t>User – Event Raw Dataset.csv</a:t>
            </a:r>
            <a:endParaRPr lang="en-US" u="sng" dirty="0"/>
          </a:p>
        </p:txBody>
      </p:sp>
      <p:sp>
        <p:nvSpPr>
          <p:cNvPr id="9" name="Text Placeholder 8">
            <a:extLst>
              <a:ext uri="{FF2B5EF4-FFF2-40B4-BE49-F238E27FC236}">
                <a16:creationId xmlns:a16="http://schemas.microsoft.com/office/drawing/2014/main" id="{EF69936B-EA34-9176-204F-A4D37D8C844A}"/>
              </a:ext>
            </a:extLst>
          </p:cNvPr>
          <p:cNvSpPr>
            <a:spLocks noGrp="1"/>
          </p:cNvSpPr>
          <p:nvPr>
            <p:ph type="body" sz="quarter" idx="3"/>
          </p:nvPr>
        </p:nvSpPr>
        <p:spPr>
          <a:xfrm>
            <a:off x="5642511" y="620985"/>
            <a:ext cx="5563153" cy="804756"/>
          </a:xfrm>
        </p:spPr>
        <p:txBody>
          <a:bodyPr/>
          <a:lstStyle/>
          <a:p>
            <a:r>
              <a:rPr lang="en-US" sz="2400" b="1" u="sng" dirty="0">
                <a:latin typeface="Abadi" panose="020B0604020104020204" pitchFamily="34" charset="0"/>
              </a:rPr>
              <a:t>Event Description Mapping.csv </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u="sng" dirty="0">
                <a:solidFill>
                  <a:srgbClr val="000000">
                    <a:lumMod val="75000"/>
                    <a:lumOff val="25000"/>
                  </a:srgbClr>
                </a:solidFill>
                <a:latin typeface="Century Gothic"/>
              </a:rPr>
              <a:t>Datasets Given</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pic>
        <p:nvPicPr>
          <p:cNvPr id="12" name="Picture 11">
            <a:extLst>
              <a:ext uri="{FF2B5EF4-FFF2-40B4-BE49-F238E27FC236}">
                <a16:creationId xmlns:a16="http://schemas.microsoft.com/office/drawing/2014/main" id="{F452E3CD-BF8E-4A07-9702-AC2E00387A40}"/>
              </a:ext>
            </a:extLst>
          </p:cNvPr>
          <p:cNvPicPr>
            <a:picLocks noChangeAspect="1"/>
          </p:cNvPicPr>
          <p:nvPr/>
        </p:nvPicPr>
        <p:blipFill>
          <a:blip r:embed="rId3"/>
          <a:stretch>
            <a:fillRect/>
          </a:stretch>
        </p:blipFill>
        <p:spPr>
          <a:xfrm>
            <a:off x="228600" y="1705085"/>
            <a:ext cx="4908176" cy="3992310"/>
          </a:xfrm>
          <a:prstGeom prst="rect">
            <a:avLst/>
          </a:prstGeom>
        </p:spPr>
      </p:pic>
      <p:pic>
        <p:nvPicPr>
          <p:cNvPr id="16" name="Picture 15">
            <a:extLst>
              <a:ext uri="{FF2B5EF4-FFF2-40B4-BE49-F238E27FC236}">
                <a16:creationId xmlns:a16="http://schemas.microsoft.com/office/drawing/2014/main" id="{50328EA4-03CB-4719-80B3-F1A54908C2F6}"/>
              </a:ext>
            </a:extLst>
          </p:cNvPr>
          <p:cNvPicPr>
            <a:picLocks noChangeAspect="1"/>
          </p:cNvPicPr>
          <p:nvPr/>
        </p:nvPicPr>
        <p:blipFill>
          <a:blip r:embed="rId4"/>
          <a:stretch>
            <a:fillRect/>
          </a:stretch>
        </p:blipFill>
        <p:spPr>
          <a:xfrm>
            <a:off x="5642510" y="1684857"/>
            <a:ext cx="6127825" cy="4012538"/>
          </a:xfrm>
          <a:prstGeom prst="rect">
            <a:avLst/>
          </a:prstGeom>
        </p:spPr>
      </p:pic>
      <p:cxnSp>
        <p:nvCxnSpPr>
          <p:cNvPr id="3" name="Straight Connector 2">
            <a:extLst>
              <a:ext uri="{FF2B5EF4-FFF2-40B4-BE49-F238E27FC236}">
                <a16:creationId xmlns:a16="http://schemas.microsoft.com/office/drawing/2014/main" id="{5BCD044C-05EF-4E7D-A327-0C15DE24917D}"/>
              </a:ext>
            </a:extLst>
          </p:cNvPr>
          <p:cNvCxnSpPr/>
          <p:nvPr/>
        </p:nvCxnSpPr>
        <p:spPr>
          <a:xfrm flipH="1">
            <a:off x="421341" y="364478"/>
            <a:ext cx="413273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0A098D2-8B29-4F98-B17B-B85A55B61925}"/>
              </a:ext>
            </a:extLst>
          </p:cNvPr>
          <p:cNvCxnSpPr/>
          <p:nvPr/>
        </p:nvCxnSpPr>
        <p:spPr>
          <a:xfrm>
            <a:off x="-170329" y="105783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05B3BD-C7CA-4B71-BE30-5501C30C5BDD}"/>
              </a:ext>
            </a:extLst>
          </p:cNvPr>
          <p:cNvCxnSpPr/>
          <p:nvPr/>
        </p:nvCxnSpPr>
        <p:spPr>
          <a:xfrm>
            <a:off x="7682753" y="364478"/>
            <a:ext cx="401618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128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u="sng" dirty="0">
                <a:solidFill>
                  <a:srgbClr val="000000">
                    <a:lumMod val="75000"/>
                    <a:lumOff val="25000"/>
                  </a:srgbClr>
                </a:solidFill>
                <a:latin typeface="Times New Roman" panose="02020603050405020304" pitchFamily="18" charset="0"/>
                <a:cs typeface="Times New Roman" panose="02020603050405020304" pitchFamily="18" charset="0"/>
              </a:rPr>
              <a:t>Tech-Stacks Components</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sp>
        <p:nvSpPr>
          <p:cNvPr id="2" name="Rectangle: Rounded Corners 1">
            <a:extLst>
              <a:ext uri="{FF2B5EF4-FFF2-40B4-BE49-F238E27FC236}">
                <a16:creationId xmlns:a16="http://schemas.microsoft.com/office/drawing/2014/main" id="{A5BC5B45-5295-4F98-849C-73B7291EBD15}"/>
              </a:ext>
            </a:extLst>
          </p:cNvPr>
          <p:cNvSpPr/>
          <p:nvPr/>
        </p:nvSpPr>
        <p:spPr>
          <a:xfrm>
            <a:off x="4876801" y="2545976"/>
            <a:ext cx="1927412" cy="11743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36" name="Graphic 35" descr="Internet outline">
            <a:extLst>
              <a:ext uri="{FF2B5EF4-FFF2-40B4-BE49-F238E27FC236}">
                <a16:creationId xmlns:a16="http://schemas.microsoft.com/office/drawing/2014/main" id="{CA675905-D084-44A3-8CDB-C9890C8A61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3307" y="2743200"/>
            <a:ext cx="914400" cy="914400"/>
          </a:xfrm>
          <a:prstGeom prst="rect">
            <a:avLst/>
          </a:prstGeom>
        </p:spPr>
      </p:pic>
      <p:sp>
        <p:nvSpPr>
          <p:cNvPr id="9" name="Rectangle 8">
            <a:extLst>
              <a:ext uri="{FF2B5EF4-FFF2-40B4-BE49-F238E27FC236}">
                <a16:creationId xmlns:a16="http://schemas.microsoft.com/office/drawing/2014/main" id="{B3DC3EE3-E641-4DF1-96C1-8BEA70D40E1D}"/>
              </a:ext>
            </a:extLst>
          </p:cNvPr>
          <p:cNvSpPr/>
          <p:nvPr/>
        </p:nvSpPr>
        <p:spPr>
          <a:xfrm>
            <a:off x="1604682" y="2868386"/>
            <a:ext cx="1918448" cy="5871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Python</a:t>
            </a:r>
          </a:p>
        </p:txBody>
      </p:sp>
      <p:grpSp>
        <p:nvGrpSpPr>
          <p:cNvPr id="37" name="Group 36" descr="Icons of bar chart and line graph.">
            <a:extLst>
              <a:ext uri="{FF2B5EF4-FFF2-40B4-BE49-F238E27FC236}">
                <a16:creationId xmlns:a16="http://schemas.microsoft.com/office/drawing/2014/main" id="{35D4FEBC-DB79-4565-BB34-EB4907F6589F}"/>
              </a:ext>
            </a:extLst>
          </p:cNvPr>
          <p:cNvGrpSpPr/>
          <p:nvPr/>
        </p:nvGrpSpPr>
        <p:grpSpPr>
          <a:xfrm>
            <a:off x="3016624" y="2959324"/>
            <a:ext cx="347679" cy="347679"/>
            <a:chOff x="4319588" y="2492375"/>
            <a:chExt cx="287338" cy="287338"/>
          </a:xfrm>
          <a:solidFill>
            <a:schemeClr val="tx1"/>
          </a:solidFill>
        </p:grpSpPr>
        <p:sp>
          <p:nvSpPr>
            <p:cNvPr id="38" name="Freeform 372">
              <a:extLst>
                <a:ext uri="{FF2B5EF4-FFF2-40B4-BE49-F238E27FC236}">
                  <a16:creationId xmlns:a16="http://schemas.microsoft.com/office/drawing/2014/main" id="{B3808124-A5A6-4041-A663-62A9C2A96E1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3" name="Freeform 373">
              <a:extLst>
                <a:ext uri="{FF2B5EF4-FFF2-40B4-BE49-F238E27FC236}">
                  <a16:creationId xmlns:a16="http://schemas.microsoft.com/office/drawing/2014/main" id="{4B48A56A-B03D-425A-92C7-62C2CF28DE7D}"/>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cxnSp>
        <p:nvCxnSpPr>
          <p:cNvPr id="12" name="Connector: Elbow 11">
            <a:extLst>
              <a:ext uri="{FF2B5EF4-FFF2-40B4-BE49-F238E27FC236}">
                <a16:creationId xmlns:a16="http://schemas.microsoft.com/office/drawing/2014/main" id="{8A7873AB-854A-40D1-9D99-D506CF300851}"/>
              </a:ext>
            </a:extLst>
          </p:cNvPr>
          <p:cNvCxnSpPr/>
          <p:nvPr/>
        </p:nvCxnSpPr>
        <p:spPr>
          <a:xfrm rot="10800000">
            <a:off x="3523130" y="1326776"/>
            <a:ext cx="1506071" cy="1219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27C47A1-DB66-46C2-BC2D-3136353211A9}"/>
              </a:ext>
            </a:extLst>
          </p:cNvPr>
          <p:cNvSpPr/>
          <p:nvPr/>
        </p:nvSpPr>
        <p:spPr>
          <a:xfrm>
            <a:off x="1604683" y="1066800"/>
            <a:ext cx="1918447"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NUMPY</a:t>
            </a:r>
          </a:p>
        </p:txBody>
      </p:sp>
      <p:sp>
        <p:nvSpPr>
          <p:cNvPr id="48" name="Freeform 4346" descr="Icon of box and whisker chart. ">
            <a:extLst>
              <a:ext uri="{FF2B5EF4-FFF2-40B4-BE49-F238E27FC236}">
                <a16:creationId xmlns:a16="http://schemas.microsoft.com/office/drawing/2014/main" id="{8CC7E498-5DC8-47AA-BA01-535659A1CC6A}"/>
              </a:ext>
            </a:extLst>
          </p:cNvPr>
          <p:cNvSpPr>
            <a:spLocks noEditPoints="1"/>
          </p:cNvSpPr>
          <p:nvPr/>
        </p:nvSpPr>
        <p:spPr bwMode="auto">
          <a:xfrm>
            <a:off x="3090276" y="1149812"/>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cxnSp>
        <p:nvCxnSpPr>
          <p:cNvPr id="54" name="Straight Arrow Connector 53">
            <a:extLst>
              <a:ext uri="{FF2B5EF4-FFF2-40B4-BE49-F238E27FC236}">
                <a16:creationId xmlns:a16="http://schemas.microsoft.com/office/drawing/2014/main" id="{35482514-88A4-47E8-AA08-C566C48D2BE7}"/>
              </a:ext>
            </a:extLst>
          </p:cNvPr>
          <p:cNvCxnSpPr>
            <a:stCxn id="2" idx="1"/>
          </p:cNvCxnSpPr>
          <p:nvPr/>
        </p:nvCxnSpPr>
        <p:spPr>
          <a:xfrm flipH="1" flipV="1">
            <a:off x="3523130" y="3133164"/>
            <a:ext cx="135367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19911E4B-D072-4BF6-8FA4-77A0F27EB1FF}"/>
              </a:ext>
            </a:extLst>
          </p:cNvPr>
          <p:cNvCxnSpPr/>
          <p:nvPr/>
        </p:nvCxnSpPr>
        <p:spPr>
          <a:xfrm rot="10800000" flipV="1">
            <a:off x="3639671" y="3720352"/>
            <a:ext cx="1389530" cy="12550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C499E52C-3C68-4873-8DC2-3C4B0CE87EAD}"/>
              </a:ext>
            </a:extLst>
          </p:cNvPr>
          <p:cNvSpPr/>
          <p:nvPr/>
        </p:nvSpPr>
        <p:spPr>
          <a:xfrm>
            <a:off x="1604682" y="4692049"/>
            <a:ext cx="2034987" cy="579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PANDAS</a:t>
            </a:r>
          </a:p>
        </p:txBody>
      </p:sp>
      <p:sp>
        <p:nvSpPr>
          <p:cNvPr id="59" name="Freeform 4360">
            <a:extLst>
              <a:ext uri="{FF2B5EF4-FFF2-40B4-BE49-F238E27FC236}">
                <a16:creationId xmlns:a16="http://schemas.microsoft.com/office/drawing/2014/main" id="{A641AD09-D6E9-4877-9ABD-1210F0D199D3}"/>
              </a:ext>
            </a:extLst>
          </p:cNvPr>
          <p:cNvSpPr>
            <a:spLocks noEditPoints="1"/>
          </p:cNvSpPr>
          <p:nvPr/>
        </p:nvSpPr>
        <p:spPr bwMode="auto">
          <a:xfrm>
            <a:off x="3172665" y="4879606"/>
            <a:ext cx="350465" cy="204559"/>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cxnSp>
        <p:nvCxnSpPr>
          <p:cNvPr id="64" name="Connector: Elbow 63">
            <a:extLst>
              <a:ext uri="{FF2B5EF4-FFF2-40B4-BE49-F238E27FC236}">
                <a16:creationId xmlns:a16="http://schemas.microsoft.com/office/drawing/2014/main" id="{F8FCB315-ABC6-4AEA-9AA6-40F7B9A3F68E}"/>
              </a:ext>
            </a:extLst>
          </p:cNvPr>
          <p:cNvCxnSpPr/>
          <p:nvPr/>
        </p:nvCxnSpPr>
        <p:spPr>
          <a:xfrm flipV="1">
            <a:off x="6732494" y="1326776"/>
            <a:ext cx="1819835" cy="1219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65" name="Rectangle 64">
            <a:extLst>
              <a:ext uri="{FF2B5EF4-FFF2-40B4-BE49-F238E27FC236}">
                <a16:creationId xmlns:a16="http://schemas.microsoft.com/office/drawing/2014/main" id="{5DB69546-6BEF-465C-A223-C1530347D864}"/>
              </a:ext>
            </a:extLst>
          </p:cNvPr>
          <p:cNvSpPr/>
          <p:nvPr/>
        </p:nvSpPr>
        <p:spPr>
          <a:xfrm>
            <a:off x="8552329" y="1100567"/>
            <a:ext cx="2510118"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MATPLOTLIB</a:t>
            </a:r>
          </a:p>
        </p:txBody>
      </p:sp>
      <p:pic>
        <p:nvPicPr>
          <p:cNvPr id="66" name="Graphic 65" descr="Bar chart with solid fill">
            <a:extLst>
              <a:ext uri="{FF2B5EF4-FFF2-40B4-BE49-F238E27FC236}">
                <a16:creationId xmlns:a16="http://schemas.microsoft.com/office/drawing/2014/main" id="{2DE461BA-8EB6-487F-B6CA-DEB1CA61B4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52329" y="1100567"/>
            <a:ext cx="508146" cy="508146"/>
          </a:xfrm>
          <a:prstGeom prst="rect">
            <a:avLst/>
          </a:prstGeom>
        </p:spPr>
      </p:pic>
      <p:cxnSp>
        <p:nvCxnSpPr>
          <p:cNvPr id="68" name="Straight Arrow Connector 67">
            <a:extLst>
              <a:ext uri="{FF2B5EF4-FFF2-40B4-BE49-F238E27FC236}">
                <a16:creationId xmlns:a16="http://schemas.microsoft.com/office/drawing/2014/main" id="{5F58D9F9-EBF4-4D14-9947-692841965ACD}"/>
              </a:ext>
            </a:extLst>
          </p:cNvPr>
          <p:cNvCxnSpPr>
            <a:stCxn id="2" idx="3"/>
          </p:cNvCxnSpPr>
          <p:nvPr/>
        </p:nvCxnSpPr>
        <p:spPr>
          <a:xfrm flipV="1">
            <a:off x="6804213" y="3133164"/>
            <a:ext cx="174811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ED626AB1-979B-4400-8519-006D3709FC72}"/>
              </a:ext>
            </a:extLst>
          </p:cNvPr>
          <p:cNvSpPr/>
          <p:nvPr/>
        </p:nvSpPr>
        <p:spPr>
          <a:xfrm>
            <a:off x="8552328" y="2868386"/>
            <a:ext cx="2447365" cy="5109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JUPYTER-NOTEBOOK</a:t>
            </a:r>
          </a:p>
        </p:txBody>
      </p:sp>
      <p:sp>
        <p:nvSpPr>
          <p:cNvPr id="70" name="Freeform 4665" descr="Icon of graph. ">
            <a:extLst>
              <a:ext uri="{FF2B5EF4-FFF2-40B4-BE49-F238E27FC236}">
                <a16:creationId xmlns:a16="http://schemas.microsoft.com/office/drawing/2014/main" id="{CC9C704D-1DF2-4AE3-B70F-808913887BE9}"/>
              </a:ext>
            </a:extLst>
          </p:cNvPr>
          <p:cNvSpPr>
            <a:spLocks/>
          </p:cNvSpPr>
          <p:nvPr/>
        </p:nvSpPr>
        <p:spPr bwMode="auto">
          <a:xfrm>
            <a:off x="8738053" y="2988141"/>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cxnSp>
        <p:nvCxnSpPr>
          <p:cNvPr id="72" name="Connector: Elbow 71">
            <a:extLst>
              <a:ext uri="{FF2B5EF4-FFF2-40B4-BE49-F238E27FC236}">
                <a16:creationId xmlns:a16="http://schemas.microsoft.com/office/drawing/2014/main" id="{5529B603-5CD9-4B1D-8AA2-7D6F7827E258}"/>
              </a:ext>
            </a:extLst>
          </p:cNvPr>
          <p:cNvCxnSpPr/>
          <p:nvPr/>
        </p:nvCxnSpPr>
        <p:spPr>
          <a:xfrm>
            <a:off x="6732494" y="3657600"/>
            <a:ext cx="1748118" cy="131781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3" name="Rectangle 72">
            <a:extLst>
              <a:ext uri="{FF2B5EF4-FFF2-40B4-BE49-F238E27FC236}">
                <a16:creationId xmlns:a16="http://schemas.microsoft.com/office/drawing/2014/main" id="{B9EA480A-E7C0-4644-A517-5EBB4379D04F}"/>
              </a:ext>
            </a:extLst>
          </p:cNvPr>
          <p:cNvSpPr/>
          <p:nvPr/>
        </p:nvSpPr>
        <p:spPr>
          <a:xfrm>
            <a:off x="8480612" y="4778187"/>
            <a:ext cx="2958353" cy="5109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GOOGLE-COLAB</a:t>
            </a:r>
          </a:p>
        </p:txBody>
      </p:sp>
      <p:sp>
        <p:nvSpPr>
          <p:cNvPr id="74" name="Freeform 1676" descr="Icon of check box. ">
            <a:extLst>
              <a:ext uri="{FF2B5EF4-FFF2-40B4-BE49-F238E27FC236}">
                <a16:creationId xmlns:a16="http://schemas.microsoft.com/office/drawing/2014/main" id="{28D3890B-000C-4CCC-B95F-FDE715E6971D}"/>
              </a:ext>
            </a:extLst>
          </p:cNvPr>
          <p:cNvSpPr>
            <a:spLocks noEditPoints="1"/>
          </p:cNvSpPr>
          <p:nvPr/>
        </p:nvSpPr>
        <p:spPr bwMode="auto">
          <a:xfrm>
            <a:off x="8633523" y="484374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cxnSp>
        <p:nvCxnSpPr>
          <p:cNvPr id="7" name="Straight Connector 6">
            <a:extLst>
              <a:ext uri="{FF2B5EF4-FFF2-40B4-BE49-F238E27FC236}">
                <a16:creationId xmlns:a16="http://schemas.microsoft.com/office/drawing/2014/main" id="{0DC3CC5C-7890-404C-B3AB-3EE764D0DCC3}"/>
              </a:ext>
            </a:extLst>
          </p:cNvPr>
          <p:cNvCxnSpPr/>
          <p:nvPr/>
        </p:nvCxnSpPr>
        <p:spPr>
          <a:xfrm flipH="1">
            <a:off x="228600" y="358588"/>
            <a:ext cx="329453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239FCB4-3198-4D8E-B837-46672E211BD6}"/>
              </a:ext>
            </a:extLst>
          </p:cNvPr>
          <p:cNvCxnSpPr/>
          <p:nvPr/>
        </p:nvCxnSpPr>
        <p:spPr>
          <a:xfrm>
            <a:off x="8480612" y="358588"/>
            <a:ext cx="332590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633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rPr>
              <a:t>STRATEGY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rgbClr val="FFC000"/>
                </a:solidFill>
                <a:latin typeface="Times New Roman" panose="02020603050405020304" pitchFamily="18" charset="0"/>
                <a:cs typeface="Times New Roman" panose="02020603050405020304" pitchFamily="18" charset="0"/>
              </a:rPr>
              <a:t>DATASETS LOADED</a:t>
            </a:r>
          </a:p>
        </p:txBody>
      </p:sp>
      <p:sp>
        <p:nvSpPr>
          <p:cNvPr id="47" name="Rectangle 46">
            <a:extLst>
              <a:ext uri="{FF2B5EF4-FFF2-40B4-BE49-F238E27FC236}">
                <a16:creationId xmlns:a16="http://schemas.microsoft.com/office/drawing/2014/main" id="{1751D31D-3535-411D-8BAC-95CCC90AB185}"/>
              </a:ext>
            </a:extLst>
          </p:cNvPr>
          <p:cNvSpPr/>
          <p:nvPr/>
        </p:nvSpPr>
        <p:spPr>
          <a:xfrm>
            <a:off x="3200400" y="2886560"/>
            <a:ext cx="1495870" cy="492443"/>
          </a:xfrm>
          <a:prstGeom prst="rect">
            <a:avLst/>
          </a:prstGeom>
        </p:spPr>
        <p:txBody>
          <a:bodyPr wrap="square" lIns="0" tIns="0" rIns="0" bIns="0">
            <a:spAutoFit/>
          </a:bodyPr>
          <a:lstStyle/>
          <a:p>
            <a:pPr algn="ctr"/>
            <a:r>
              <a:rPr lang="en-US" sz="1600" b="1" dirty="0">
                <a:solidFill>
                  <a:srgbClr val="FFC000"/>
                </a:solidFill>
                <a:latin typeface="Times New Roman" panose="02020603050405020304" pitchFamily="18" charset="0"/>
                <a:cs typeface="Times New Roman" panose="02020603050405020304" pitchFamily="18" charset="0"/>
              </a:rPr>
              <a:t>DATA INTEGRATION</a:t>
            </a:r>
          </a:p>
        </p:txBody>
      </p:sp>
      <p:sp>
        <p:nvSpPr>
          <p:cNvPr id="48" name="Rectangle 47">
            <a:extLst>
              <a:ext uri="{FF2B5EF4-FFF2-40B4-BE49-F238E27FC236}">
                <a16:creationId xmlns:a16="http://schemas.microsoft.com/office/drawing/2014/main" id="{FA4D735A-8F75-4E2A-8F1A-CC303B0718BA}"/>
              </a:ext>
            </a:extLst>
          </p:cNvPr>
          <p:cNvSpPr/>
          <p:nvPr/>
        </p:nvSpPr>
        <p:spPr>
          <a:xfrm>
            <a:off x="5288090" y="2886560"/>
            <a:ext cx="1615823" cy="492443"/>
          </a:xfrm>
          <a:prstGeom prst="rect">
            <a:avLst/>
          </a:prstGeom>
        </p:spPr>
        <p:txBody>
          <a:bodyPr wrap="square" lIns="0" tIns="0" rIns="0" bIns="0">
            <a:spAutoFit/>
          </a:bodyPr>
          <a:lstStyle/>
          <a:p>
            <a:pPr algn="ctr"/>
            <a:r>
              <a:rPr lang="en-US" sz="1600" b="1" dirty="0">
                <a:solidFill>
                  <a:srgbClr val="FFC000"/>
                </a:solidFill>
                <a:latin typeface="Times New Roman" panose="02020603050405020304" pitchFamily="18" charset="0"/>
                <a:cs typeface="Times New Roman" panose="02020603050405020304" pitchFamily="18" charset="0"/>
              </a:rPr>
              <a:t>EXPLORATORYDATA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rgbClr val="FFC000"/>
                </a:solidFill>
                <a:latin typeface="Times New Roman" panose="02020603050405020304" pitchFamily="18" charset="0"/>
                <a:cs typeface="Times New Roman" panose="02020603050405020304" pitchFamily="18" charset="0"/>
              </a:rPr>
              <a:t>DATASET INSIGHTS</a:t>
            </a:r>
          </a:p>
        </p:txBody>
      </p:sp>
      <p:sp>
        <p:nvSpPr>
          <p:cNvPr id="50" name="Rectangle 49">
            <a:extLst>
              <a:ext uri="{FF2B5EF4-FFF2-40B4-BE49-F238E27FC236}">
                <a16:creationId xmlns:a16="http://schemas.microsoft.com/office/drawing/2014/main" id="{D668C4B5-BCEC-465A-ADA5-6A054B15F7A3}"/>
              </a:ext>
            </a:extLst>
          </p:cNvPr>
          <p:cNvSpPr/>
          <p:nvPr/>
        </p:nvSpPr>
        <p:spPr>
          <a:xfrm>
            <a:off x="9774086" y="3652972"/>
            <a:ext cx="1495870" cy="2492990"/>
          </a:xfrm>
          <a:prstGeom prst="rect">
            <a:avLst/>
          </a:prstGeom>
        </p:spPr>
        <p:txBody>
          <a:bodyPr wrap="square" lIns="0" tIns="0" rIns="0" bIns="0">
            <a:spAutoFit/>
          </a:bodyPr>
          <a:lstStyle/>
          <a:p>
            <a:pPr algn="ctr"/>
            <a:r>
              <a:rPr lang="en-US" b="0" i="0" dirty="0">
                <a:solidFill>
                  <a:srgbClr val="374151"/>
                </a:solidFill>
                <a:effectLst/>
                <a:latin typeface="Söhne"/>
              </a:rPr>
              <a:t>Extracted valuable findings, which encompassed user behavior patterns and preferences related to app sections.</a:t>
            </a:r>
            <a:endParaRPr lang="en-US" sz="1600" b="1" dirty="0">
              <a:solidFill>
                <a:schemeClr val="bg1"/>
              </a:solidFill>
            </a:endParaRP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74626"/>
          </a:xfrm>
          <a:prstGeom prst="rect">
            <a:avLst/>
          </a:prstGeom>
        </p:spPr>
        <p:txBody>
          <a:bodyPr wrap="square" lIns="0" tIns="0" rIns="0" bIns="0" anchor="t">
            <a:spAutoFit/>
          </a:bodyPr>
          <a:lstStyle/>
          <a:p>
            <a:pPr algn="ctr">
              <a:lnSpc>
                <a:spcPts val="1900"/>
              </a:lnSpc>
            </a:pPr>
            <a:r>
              <a:rPr lang="en-US" sz="1600" dirty="0">
                <a:latin typeface="Times New Roman" panose="02020603050405020304" pitchFamily="18" charset="0"/>
                <a:cs typeface="Times New Roman" panose="02020603050405020304" pitchFamily="18" charset="0"/>
              </a:rPr>
              <a:t>Read data from  CSV datasets files and loaded into a pandas library Data-Frame.</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2680221"/>
          </a:xfrm>
          <a:prstGeom prst="rect">
            <a:avLst/>
          </a:prstGeom>
        </p:spPr>
        <p:txBody>
          <a:bodyPr wrap="square" lIns="0" tIns="0" rIns="0" bIns="0" anchor="t">
            <a:spAutoFit/>
          </a:bodyPr>
          <a:lstStyle/>
          <a:p>
            <a:pPr algn="ctr">
              <a:lnSpc>
                <a:spcPts val="1900"/>
              </a:lnSpc>
            </a:pPr>
            <a:r>
              <a:rPr lang="en-US" b="0" i="0" dirty="0">
                <a:solidFill>
                  <a:srgbClr val="374151"/>
                </a:solidFill>
                <a:effectLst/>
                <a:latin typeface="Söhne"/>
              </a:rPr>
              <a:t>By merging data from both data frames, we have created a cohesive dataset that facilitates a holistic analysis and the generation of insights spanning both datasets.</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61939"/>
          </a:xfrm>
          <a:prstGeom prst="rect">
            <a:avLst/>
          </a:prstGeom>
        </p:spPr>
        <p:txBody>
          <a:bodyPr wrap="square" lIns="0" tIns="0" rIns="0" bIns="0" anchor="t">
            <a:spAutoFit/>
          </a:bodyPr>
          <a:lstStyle/>
          <a:p>
            <a:pPr algn="ctr">
              <a:lnSpc>
                <a:spcPts val="1900"/>
              </a:lnSpc>
            </a:pPr>
            <a:r>
              <a:rPr lang="en-US" b="0" i="0" dirty="0">
                <a:solidFill>
                  <a:srgbClr val="374151"/>
                </a:solidFill>
                <a:effectLst/>
                <a:latin typeface="Söhne"/>
              </a:rPr>
              <a:t>Gaining insights from data by using statistical summaries and visual representations.</a:t>
            </a:r>
            <a:endParaRPr lang="en-US" dirty="0">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2420086"/>
          </a:xfrm>
          <a:prstGeom prst="rect">
            <a:avLst/>
          </a:prstGeom>
        </p:spPr>
        <p:txBody>
          <a:bodyPr wrap="square" lIns="0" tIns="0" rIns="0" bIns="0" anchor="t">
            <a:spAutoFit/>
          </a:bodyPr>
          <a:lstStyle/>
          <a:p>
            <a:pPr marL="285750" indent="-285750">
              <a:lnSpc>
                <a:spcPts val="19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Plotted Bar chart</a:t>
            </a:r>
          </a:p>
          <a:p>
            <a:pPr marL="285750" indent="-285750">
              <a:lnSpc>
                <a:spcPts val="19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Time-Data analysis</a:t>
            </a:r>
          </a:p>
          <a:p>
            <a:pPr marL="285750" indent="-285750">
              <a:lnSpc>
                <a:spcPts val="19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Analyze User Behavior</a:t>
            </a:r>
          </a:p>
          <a:p>
            <a:pPr marL="285750" indent="-285750">
              <a:lnSpc>
                <a:spcPts val="19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10 Active top users</a:t>
            </a:r>
          </a:p>
          <a:p>
            <a:pPr algn="ctr">
              <a:lnSpc>
                <a:spcPts val="1900"/>
              </a:lnSpc>
            </a:pPr>
            <a:endParaRPr lang="en-US" sz="1400" dirty="0">
              <a:solidFill>
                <a:schemeClr val="bg1"/>
              </a:solidFill>
              <a:cs typeface="Segoe UI" panose="020B0502040204020203" pitchFamily="34" charset="0"/>
            </a:endParaRPr>
          </a:p>
          <a:p>
            <a:pPr marL="285750" indent="-285750" algn="ctr">
              <a:lnSpc>
                <a:spcPts val="1900"/>
              </a:lnSpc>
              <a:buFont typeface="Arial" panose="020B0604020202020204" pitchFamily="34" charset="0"/>
              <a:buChar char="•"/>
            </a:pP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rgbClr val="C00000"/>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rgbClr val="C00000"/>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Rectangle 2">
            <a:extLst>
              <a:ext uri="{FF2B5EF4-FFF2-40B4-BE49-F238E27FC236}">
                <a16:creationId xmlns:a16="http://schemas.microsoft.com/office/drawing/2014/main" id="{D4BC831D-4A18-3701-60C2-31AB53250CFC}"/>
              </a:ext>
            </a:extLst>
          </p:cNvPr>
          <p:cNvSpPr/>
          <p:nvPr/>
        </p:nvSpPr>
        <p:spPr>
          <a:xfrm>
            <a:off x="9774086" y="2886560"/>
            <a:ext cx="1495870" cy="492443"/>
          </a:xfrm>
          <a:prstGeom prst="rect">
            <a:avLst/>
          </a:prstGeom>
        </p:spPr>
        <p:txBody>
          <a:bodyPr wrap="square" lIns="0" tIns="0" rIns="0" bIns="0">
            <a:spAutoFit/>
          </a:bodyPr>
          <a:lstStyle/>
          <a:p>
            <a:pPr algn="ctr"/>
            <a:r>
              <a:rPr lang="en-US" sz="1600" b="1" dirty="0">
                <a:solidFill>
                  <a:srgbClr val="FFC000"/>
                </a:solidFill>
                <a:latin typeface="Times New Roman" panose="02020603050405020304" pitchFamily="18" charset="0"/>
                <a:cs typeface="Times New Roman" panose="02020603050405020304" pitchFamily="18" charset="0"/>
              </a:rPr>
              <a:t>CONCLUSION</a:t>
            </a:r>
          </a:p>
          <a:p>
            <a:pPr algn="ctr"/>
            <a:r>
              <a:rPr lang="en-US" sz="1600" b="1" dirty="0">
                <a:solidFill>
                  <a:srgbClr val="FFC000"/>
                </a:solidFill>
                <a:latin typeface="Times New Roman" panose="02020603050405020304" pitchFamily="18" charset="0"/>
                <a:cs typeface="Times New Roman" panose="02020603050405020304" pitchFamily="18" charset="0"/>
              </a:rPr>
              <a:t>OR RESULTS</a:t>
            </a:r>
          </a:p>
        </p:txBody>
      </p:sp>
      <p:cxnSp>
        <p:nvCxnSpPr>
          <p:cNvPr id="6" name="Straight Connector 5">
            <a:extLst>
              <a:ext uri="{FF2B5EF4-FFF2-40B4-BE49-F238E27FC236}">
                <a16:creationId xmlns:a16="http://schemas.microsoft.com/office/drawing/2014/main" id="{2A769383-684B-4CB0-8FE3-A57E87EF824F}"/>
              </a:ext>
            </a:extLst>
          </p:cNvPr>
          <p:cNvCxnSpPr/>
          <p:nvPr/>
        </p:nvCxnSpPr>
        <p:spPr>
          <a:xfrm flipH="1">
            <a:off x="886383" y="376518"/>
            <a:ext cx="418727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803929AB-403C-4264-9988-3D4D65395673}"/>
              </a:ext>
            </a:extLst>
          </p:cNvPr>
          <p:cNvCxnSpPr>
            <a:cxnSpLocks/>
          </p:cNvCxnSpPr>
          <p:nvPr/>
        </p:nvCxnSpPr>
        <p:spPr>
          <a:xfrm>
            <a:off x="7118344" y="376518"/>
            <a:ext cx="4335755" cy="0"/>
          </a:xfrm>
          <a:prstGeom prst="line">
            <a:avLst/>
          </a:prstGeom>
        </p:spPr>
        <p:style>
          <a:lnRef idx="1">
            <a:schemeClr val="dk1"/>
          </a:lnRef>
          <a:fillRef idx="0">
            <a:schemeClr val="dk1"/>
          </a:fillRef>
          <a:effectRef idx="0">
            <a:schemeClr val="dk1"/>
          </a:effectRef>
          <a:fontRef idx="minor">
            <a:schemeClr val="tx1"/>
          </a:fontRef>
        </p:style>
      </p:cxnSp>
      <p:sp>
        <p:nvSpPr>
          <p:cNvPr id="15" name="Arrow: Right 14">
            <a:extLst>
              <a:ext uri="{FF2B5EF4-FFF2-40B4-BE49-F238E27FC236}">
                <a16:creationId xmlns:a16="http://schemas.microsoft.com/office/drawing/2014/main" id="{22BA9033-D455-46F1-9488-DF852A7F450C}"/>
              </a:ext>
            </a:extLst>
          </p:cNvPr>
          <p:cNvSpPr/>
          <p:nvPr/>
        </p:nvSpPr>
        <p:spPr>
          <a:xfrm>
            <a:off x="2448204" y="2487341"/>
            <a:ext cx="868737" cy="1743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Arrow: Right 15">
            <a:extLst>
              <a:ext uri="{FF2B5EF4-FFF2-40B4-BE49-F238E27FC236}">
                <a16:creationId xmlns:a16="http://schemas.microsoft.com/office/drawing/2014/main" id="{371F01F5-CE21-4E7A-A6D0-3F9221B7DD78}"/>
              </a:ext>
            </a:extLst>
          </p:cNvPr>
          <p:cNvSpPr/>
          <p:nvPr/>
        </p:nvSpPr>
        <p:spPr>
          <a:xfrm>
            <a:off x="4464424" y="2501076"/>
            <a:ext cx="1111623" cy="1605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Arrow: Right 16">
            <a:extLst>
              <a:ext uri="{FF2B5EF4-FFF2-40B4-BE49-F238E27FC236}">
                <a16:creationId xmlns:a16="http://schemas.microsoft.com/office/drawing/2014/main" id="{50EF1A5A-98FC-47DB-B4DC-BE5677926763}"/>
              </a:ext>
            </a:extLst>
          </p:cNvPr>
          <p:cNvSpPr/>
          <p:nvPr/>
        </p:nvSpPr>
        <p:spPr>
          <a:xfrm>
            <a:off x="6601489" y="2527378"/>
            <a:ext cx="1265457" cy="1511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Arrow: Right 17">
            <a:extLst>
              <a:ext uri="{FF2B5EF4-FFF2-40B4-BE49-F238E27FC236}">
                <a16:creationId xmlns:a16="http://schemas.microsoft.com/office/drawing/2014/main" id="{8A723BB3-6552-419E-878C-266524D7BC54}"/>
              </a:ext>
            </a:extLst>
          </p:cNvPr>
          <p:cNvSpPr/>
          <p:nvPr/>
        </p:nvSpPr>
        <p:spPr>
          <a:xfrm>
            <a:off x="8738362" y="2476494"/>
            <a:ext cx="1225228" cy="1774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256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Data Analysis-A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12" name="Content Placeholder 11">
            <a:extLst>
              <a:ext uri="{FF2B5EF4-FFF2-40B4-BE49-F238E27FC236}">
                <a16:creationId xmlns:a16="http://schemas.microsoft.com/office/drawing/2014/main" id="{FFBCD689-269B-1A61-7384-C8072E1E188C}"/>
              </a:ext>
            </a:extLst>
          </p:cNvPr>
          <p:cNvSpPr>
            <a:spLocks noGrp="1"/>
          </p:cNvSpPr>
          <p:nvPr>
            <p:ph idx="1"/>
          </p:nvPr>
        </p:nvSpPr>
        <p:spPr>
          <a:xfrm>
            <a:off x="838200" y="966097"/>
            <a:ext cx="10515600" cy="5210866"/>
          </a:xfrm>
        </p:spPr>
        <p:txBody>
          <a:bodyPr>
            <a:normAutofit lnSpcReduction="10000"/>
          </a:bodyPr>
          <a:lstStyle/>
          <a:p>
            <a:pPr>
              <a:buFont typeface="Wingdings" panose="05000000000000000000" pitchFamily="2" charset="2"/>
              <a:buChar char="Ø"/>
            </a:pPr>
            <a:r>
              <a:rPr lang="en-US" sz="1600" b="1" dirty="0">
                <a:solidFill>
                  <a:srgbClr val="000000"/>
                </a:solidFill>
                <a:effectLst/>
                <a:highlight>
                  <a:srgbClr val="C0C0C0"/>
                </a:highlight>
                <a:latin typeface="Courier New" panose="02070309020205020404" pitchFamily="49" charset="0"/>
              </a:rPr>
              <a:t>df_user.describe</a:t>
            </a:r>
            <a:r>
              <a:rPr lang="en-US" sz="1600" b="1" dirty="0">
                <a:solidFill>
                  <a:srgbClr val="00B050"/>
                </a:solidFill>
                <a:effectLst/>
                <a:highlight>
                  <a:srgbClr val="C0C0C0"/>
                </a:highlight>
                <a:latin typeface="Courier New" panose="02070309020205020404" pitchFamily="49" charset="0"/>
              </a:rPr>
              <a:t>()</a:t>
            </a: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chemeClr val="tx1"/>
              </a:solidFill>
              <a:latin typeface="Courier New" panose="02070309020205020404" pitchFamily="49" charset="0"/>
            </a:endParaRPr>
          </a:p>
          <a:p>
            <a:pPr>
              <a:buFont typeface="Wingdings" panose="05000000000000000000" pitchFamily="2" charset="2"/>
              <a:buChar char="ü"/>
            </a:pPr>
            <a:r>
              <a:rPr lang="en-US" sz="1600" b="1" dirty="0">
                <a:solidFill>
                  <a:schemeClr val="tx1"/>
                </a:solidFill>
                <a:latin typeface="Courier New" panose="02070309020205020404" pitchFamily="49" charset="0"/>
              </a:rPr>
              <a:t>Total distinct Events: 17</a:t>
            </a:r>
          </a:p>
          <a:p>
            <a:pPr>
              <a:buFont typeface="Wingdings" panose="05000000000000000000" pitchFamily="2" charset="2"/>
              <a:buChar char="ü"/>
            </a:pPr>
            <a:r>
              <a:rPr lang="en-US" sz="1600" b="1" dirty="0">
                <a:solidFill>
                  <a:schemeClr val="tx1"/>
                </a:solidFill>
                <a:latin typeface="Courier New" panose="02070309020205020404" pitchFamily="49" charset="0"/>
              </a:rPr>
              <a:t>Total distinct Users : 543</a:t>
            </a:r>
          </a:p>
          <a:p>
            <a:pPr>
              <a:buFont typeface="Wingdings" panose="05000000000000000000" pitchFamily="2" charset="2"/>
              <a:buChar char="ü"/>
            </a:pPr>
            <a:r>
              <a:rPr lang="en-US" sz="1600" b="1" dirty="0">
                <a:solidFill>
                  <a:schemeClr val="tx1"/>
                </a:solidFill>
                <a:latin typeface="Courier New" panose="02070309020205020404" pitchFamily="49" charset="0"/>
              </a:rPr>
              <a:t>Total distinct Projects : 914</a:t>
            </a:r>
          </a:p>
          <a:p>
            <a:pPr>
              <a:buFont typeface="Wingdings" panose="05000000000000000000" pitchFamily="2" charset="2"/>
              <a:buChar char="ü"/>
            </a:pPr>
            <a:r>
              <a:rPr lang="en-US" sz="1600" b="1" dirty="0">
                <a:solidFill>
                  <a:schemeClr val="tx1"/>
                </a:solidFill>
                <a:latin typeface="Courier New" panose="02070309020205020404" pitchFamily="49" charset="0"/>
              </a:rPr>
              <a:t>Total distinct Organizations : 386</a:t>
            </a:r>
          </a:p>
          <a:p>
            <a:pPr>
              <a:buFont typeface="Wingdings" panose="05000000000000000000" pitchFamily="2" charset="2"/>
              <a:buChar char="ü"/>
            </a:pPr>
            <a:r>
              <a:rPr lang="en-US" sz="1600" b="1" dirty="0">
                <a:solidFill>
                  <a:schemeClr val="tx1"/>
                </a:solidFill>
                <a:latin typeface="Courier New" panose="02070309020205020404" pitchFamily="49" charset="0"/>
              </a:rPr>
              <a:t>Most active user : USR509149973276 (which appears 9594 times)</a:t>
            </a:r>
          </a:p>
          <a:p>
            <a:pPr>
              <a:buFont typeface="Wingdings" panose="05000000000000000000" pitchFamily="2" charset="2"/>
              <a:buChar char="ü"/>
            </a:pPr>
            <a:r>
              <a:rPr lang="en-US" sz="1600" b="1" dirty="0">
                <a:solidFill>
                  <a:schemeClr val="tx1"/>
                </a:solidFill>
                <a:latin typeface="Courier New" panose="02070309020205020404" pitchFamily="49" charset="0"/>
              </a:rPr>
              <a:t>The most frequently opened page(Material List) which has been opened 10114 times by clicking on material_profile_material_load button.</a:t>
            </a:r>
          </a:p>
        </p:txBody>
      </p:sp>
      <p:pic>
        <p:nvPicPr>
          <p:cNvPr id="3" name="Picture 2">
            <a:extLst>
              <a:ext uri="{FF2B5EF4-FFF2-40B4-BE49-F238E27FC236}">
                <a16:creationId xmlns:a16="http://schemas.microsoft.com/office/drawing/2014/main" id="{13A00765-3B5F-41B1-A791-C053E89480A7}"/>
              </a:ext>
            </a:extLst>
          </p:cNvPr>
          <p:cNvPicPr>
            <a:picLocks noChangeAspect="1"/>
          </p:cNvPicPr>
          <p:nvPr/>
        </p:nvPicPr>
        <p:blipFill>
          <a:blip r:embed="rId3"/>
          <a:stretch>
            <a:fillRect/>
          </a:stretch>
        </p:blipFill>
        <p:spPr>
          <a:xfrm>
            <a:off x="838200" y="1595645"/>
            <a:ext cx="8131245" cy="1676545"/>
          </a:xfrm>
          <a:prstGeom prst="rect">
            <a:avLst/>
          </a:prstGeom>
        </p:spPr>
      </p:pic>
      <p:cxnSp>
        <p:nvCxnSpPr>
          <p:cNvPr id="4" name="Straight Connector 3">
            <a:extLst>
              <a:ext uri="{FF2B5EF4-FFF2-40B4-BE49-F238E27FC236}">
                <a16:creationId xmlns:a16="http://schemas.microsoft.com/office/drawing/2014/main" id="{39D90377-4B42-4AA1-BCC7-99247B2B44BC}"/>
              </a:ext>
            </a:extLst>
          </p:cNvPr>
          <p:cNvCxnSpPr>
            <a:cxnSpLocks/>
          </p:cNvCxnSpPr>
          <p:nvPr/>
        </p:nvCxnSpPr>
        <p:spPr>
          <a:xfrm flipH="1">
            <a:off x="376518" y="403412"/>
            <a:ext cx="411480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D0FAB1E3-A723-4C9C-9E9D-A1C45FE92363}"/>
              </a:ext>
            </a:extLst>
          </p:cNvPr>
          <p:cNvCxnSpPr>
            <a:cxnSpLocks/>
          </p:cNvCxnSpPr>
          <p:nvPr/>
        </p:nvCxnSpPr>
        <p:spPr>
          <a:xfrm>
            <a:off x="7602071" y="403412"/>
            <a:ext cx="423134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376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u="sng" dirty="0">
                <a:solidFill>
                  <a:srgbClr val="000000">
                    <a:lumMod val="75000"/>
                    <a:lumOff val="25000"/>
                  </a:srgbClr>
                </a:solidFill>
                <a:latin typeface="Times New Roman" panose="02020603050405020304" pitchFamily="18" charset="0"/>
                <a:cs typeface="Times New Roman" panose="02020603050405020304" pitchFamily="18" charset="0"/>
              </a:rPr>
              <a:t>Data Analysis-B</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sp>
        <p:nvSpPr>
          <p:cNvPr id="12" name="Content Placeholder 11">
            <a:extLst>
              <a:ext uri="{FF2B5EF4-FFF2-40B4-BE49-F238E27FC236}">
                <a16:creationId xmlns:a16="http://schemas.microsoft.com/office/drawing/2014/main" id="{FFBCD689-269B-1A61-7384-C8072E1E188C}"/>
              </a:ext>
            </a:extLst>
          </p:cNvPr>
          <p:cNvSpPr>
            <a:spLocks noGrp="1"/>
          </p:cNvSpPr>
          <p:nvPr>
            <p:ph idx="1"/>
          </p:nvPr>
        </p:nvSpPr>
        <p:spPr>
          <a:xfrm>
            <a:off x="838200" y="966096"/>
            <a:ext cx="10515600" cy="5610195"/>
          </a:xfrm>
        </p:spPr>
        <p:txBody>
          <a:bodyPr>
            <a:normAutofit fontScale="85000" lnSpcReduction="20000"/>
          </a:bodyPr>
          <a:lstStyle/>
          <a:p>
            <a:pPr>
              <a:buFont typeface="Wingdings" panose="05000000000000000000" pitchFamily="2" charset="2"/>
              <a:buChar char="Ø"/>
            </a:pPr>
            <a:r>
              <a:rPr lang="en-US" sz="1600" b="1" dirty="0">
                <a:solidFill>
                  <a:srgbClr val="000000"/>
                </a:solidFill>
                <a:effectLst/>
                <a:highlight>
                  <a:srgbClr val="C0C0C0"/>
                </a:highlight>
                <a:latin typeface="Courier New" panose="02070309020205020404" pitchFamily="49" charset="0"/>
              </a:rPr>
              <a:t>df_user.groupby</a:t>
            </a:r>
            <a:r>
              <a:rPr lang="en-US" sz="1600" b="1" dirty="0">
                <a:solidFill>
                  <a:schemeClr val="accent5"/>
                </a:solidFill>
                <a:effectLst/>
                <a:highlight>
                  <a:srgbClr val="C0C0C0"/>
                </a:highlight>
                <a:latin typeface="Courier New" panose="02070309020205020404" pitchFamily="49" charset="0"/>
              </a:rPr>
              <a:t>(</a:t>
            </a:r>
            <a:r>
              <a:rPr lang="en-US" sz="1600" b="1" dirty="0">
                <a:solidFill>
                  <a:srgbClr val="00B050"/>
                </a:solidFill>
                <a:effectLst/>
                <a:highlight>
                  <a:srgbClr val="C0C0C0"/>
                </a:highlight>
                <a:latin typeface="Courier New" panose="02070309020205020404" pitchFamily="49" charset="0"/>
              </a:rPr>
              <a:t>[</a:t>
            </a:r>
            <a:r>
              <a:rPr lang="en-US" sz="1600" b="1" dirty="0">
                <a:solidFill>
                  <a:schemeClr val="accent1"/>
                </a:solidFill>
                <a:effectLst/>
                <a:highlight>
                  <a:srgbClr val="C0C0C0"/>
                </a:highlight>
                <a:latin typeface="Courier New" panose="02070309020205020404" pitchFamily="49" charset="0"/>
              </a:rPr>
              <a:t>"project_id"</a:t>
            </a:r>
            <a:r>
              <a:rPr lang="en-US" sz="1600" b="1" dirty="0">
                <a:solidFill>
                  <a:srgbClr val="00B050"/>
                </a:solidFill>
                <a:effectLst/>
                <a:highlight>
                  <a:srgbClr val="C0C0C0"/>
                </a:highlight>
                <a:latin typeface="Courier New" panose="02070309020205020404" pitchFamily="49" charset="0"/>
              </a:rPr>
              <a:t>]</a:t>
            </a:r>
            <a:r>
              <a:rPr lang="en-US" sz="1600" b="1" dirty="0">
                <a:solidFill>
                  <a:srgbClr val="000000"/>
                </a:solidFill>
                <a:effectLst/>
                <a:highlight>
                  <a:srgbClr val="C0C0C0"/>
                </a:highlight>
                <a:latin typeface="Courier New" panose="02070309020205020404" pitchFamily="49" charset="0"/>
              </a:rPr>
              <a:t>, as_index = </a:t>
            </a:r>
            <a:r>
              <a:rPr lang="en-US" sz="1600" b="1" dirty="0">
                <a:solidFill>
                  <a:schemeClr val="accent5"/>
                </a:solidFill>
                <a:effectLst/>
                <a:highlight>
                  <a:srgbClr val="C0C0C0"/>
                </a:highlight>
                <a:latin typeface="Courier New" panose="02070309020205020404" pitchFamily="49" charset="0"/>
              </a:rPr>
              <a:t>False)</a:t>
            </a:r>
            <a:r>
              <a:rPr lang="en-US" sz="1600" b="1" dirty="0">
                <a:effectLst/>
                <a:highlight>
                  <a:srgbClr val="C0C0C0"/>
                </a:highlight>
                <a:latin typeface="Courier New" panose="02070309020205020404" pitchFamily="49" charset="0"/>
              </a:rPr>
              <a:t>.</a:t>
            </a:r>
            <a:r>
              <a:rPr lang="en-US" sz="1600" b="1" dirty="0">
                <a:solidFill>
                  <a:srgbClr val="000000"/>
                </a:solidFill>
                <a:effectLst/>
                <a:highlight>
                  <a:srgbClr val="C0C0C0"/>
                </a:highlight>
                <a:latin typeface="Courier New" panose="02070309020205020404" pitchFamily="49" charset="0"/>
              </a:rPr>
              <a:t>user_id.count</a:t>
            </a:r>
            <a:r>
              <a:rPr lang="en-US" sz="1600" b="1" dirty="0">
                <a:solidFill>
                  <a:schemeClr val="accent5"/>
                </a:solidFill>
                <a:effectLst/>
                <a:highlight>
                  <a:srgbClr val="C0C0C0"/>
                </a:highlight>
                <a:latin typeface="Courier New" panose="02070309020205020404" pitchFamily="49" charset="0"/>
              </a:rPr>
              <a:t>()</a:t>
            </a: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a:buFont typeface="Wingdings" panose="05000000000000000000" pitchFamily="2" charset="2"/>
              <a:buChar char="ü"/>
            </a:pPr>
            <a:endParaRPr lang="en-US" sz="1600" b="1" dirty="0">
              <a:solidFill>
                <a:srgbClr val="00B050"/>
              </a:solidFill>
              <a:latin typeface="Courier New" panose="02070309020205020404" pitchFamily="49" charset="0"/>
            </a:endParaRPr>
          </a:p>
          <a:p>
            <a:pPr>
              <a:buFont typeface="Wingdings" panose="05000000000000000000" pitchFamily="2" charset="2"/>
              <a:buChar char="ü"/>
            </a:pPr>
            <a:endParaRPr lang="en-US" sz="1600" b="1" dirty="0">
              <a:solidFill>
                <a:srgbClr val="00B050"/>
              </a:solidFill>
              <a:latin typeface="Courier New" panose="02070309020205020404" pitchFamily="49" charset="0"/>
            </a:endParaRPr>
          </a:p>
          <a:p>
            <a:pPr>
              <a:buFont typeface="Wingdings" panose="05000000000000000000" pitchFamily="2" charset="2"/>
              <a:buChar char="ü"/>
            </a:pPr>
            <a:endParaRPr lang="en-US" sz="1600" b="1" dirty="0">
              <a:solidFill>
                <a:srgbClr val="00B050"/>
              </a:solidFill>
              <a:latin typeface="Courier New" panose="02070309020205020404" pitchFamily="49" charset="0"/>
            </a:endParaRPr>
          </a:p>
          <a:p>
            <a:pPr marL="0" indent="0">
              <a:buNone/>
            </a:pPr>
            <a:endParaRPr lang="en-US" sz="1600" b="1" dirty="0">
              <a:solidFill>
                <a:srgbClr val="00B050"/>
              </a:solidFill>
              <a:latin typeface="Courier New" panose="02070309020205020404" pitchFamily="49" charset="0"/>
            </a:endParaRPr>
          </a:p>
          <a:p>
            <a:pPr marL="0" indent="0">
              <a:buNone/>
            </a:pPr>
            <a:endParaRPr lang="en-US" sz="1600" b="1" dirty="0">
              <a:solidFill>
                <a:srgbClr val="00B050"/>
              </a:solidFill>
              <a:latin typeface="Courier New" panose="02070309020205020404" pitchFamily="49" charset="0"/>
            </a:endParaRPr>
          </a:p>
          <a:p>
            <a:pPr marL="0" indent="0">
              <a:buNone/>
            </a:pPr>
            <a:endParaRPr lang="en-US" sz="1600" b="1" dirty="0">
              <a:solidFill>
                <a:srgbClr val="00B050"/>
              </a:solidFill>
              <a:latin typeface="Courier New" panose="02070309020205020404" pitchFamily="49" charset="0"/>
            </a:endParaRPr>
          </a:p>
          <a:p>
            <a:pPr>
              <a:buFont typeface="Wingdings" panose="05000000000000000000" pitchFamily="2" charset="2"/>
              <a:buChar char="ü"/>
            </a:pPr>
            <a:r>
              <a:rPr lang="en-US" sz="1600" b="1" dirty="0">
                <a:solidFill>
                  <a:schemeClr val="tx1"/>
                </a:solidFill>
                <a:latin typeface="Courier New" panose="02070309020205020404" pitchFamily="49" charset="0"/>
              </a:rPr>
              <a:t>It counting all users entries associated with each project, so if a user appears multiple times for the same project, each appearance is counted. </a:t>
            </a:r>
          </a:p>
          <a:p>
            <a:pPr>
              <a:buFont typeface="Wingdings" panose="05000000000000000000" pitchFamily="2" charset="2"/>
              <a:buChar char="ü"/>
            </a:pPr>
            <a:r>
              <a:rPr lang="en-US" sz="1600" b="1" dirty="0">
                <a:solidFill>
                  <a:schemeClr val="tx1"/>
                </a:solidFill>
                <a:latin typeface="Courier New" panose="02070309020205020404" pitchFamily="49" charset="0"/>
              </a:rPr>
              <a:t>Project ID with the maximum users: PRJ256203650640</a:t>
            </a:r>
          </a:p>
          <a:p>
            <a:pPr>
              <a:buFont typeface="Wingdings" panose="05000000000000000000" pitchFamily="2" charset="2"/>
              <a:buChar char="ü"/>
            </a:pPr>
            <a:r>
              <a:rPr lang="en-US" sz="1600" b="1" dirty="0">
                <a:solidFill>
                  <a:schemeClr val="tx1"/>
                </a:solidFill>
                <a:latin typeface="Courier New" panose="02070309020205020404" pitchFamily="49" charset="0"/>
              </a:rPr>
              <a:t>No of users associated with this project : 12820</a:t>
            </a:r>
          </a:p>
        </p:txBody>
      </p:sp>
      <p:pic>
        <p:nvPicPr>
          <p:cNvPr id="4" name="Picture 3">
            <a:extLst>
              <a:ext uri="{FF2B5EF4-FFF2-40B4-BE49-F238E27FC236}">
                <a16:creationId xmlns:a16="http://schemas.microsoft.com/office/drawing/2014/main" id="{D96C6FD2-54EC-4FCC-BB65-28F3F1C7BA8C}"/>
              </a:ext>
            </a:extLst>
          </p:cNvPr>
          <p:cNvPicPr>
            <a:picLocks noChangeAspect="1"/>
          </p:cNvPicPr>
          <p:nvPr/>
        </p:nvPicPr>
        <p:blipFill>
          <a:blip r:embed="rId3"/>
          <a:stretch>
            <a:fillRect/>
          </a:stretch>
        </p:blipFill>
        <p:spPr>
          <a:xfrm>
            <a:off x="1858204" y="1570144"/>
            <a:ext cx="2865368" cy="3562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9CDCC7AD-60B3-4673-B60E-711196EC14C5}"/>
              </a:ext>
            </a:extLst>
          </p:cNvPr>
          <p:cNvPicPr>
            <a:picLocks noChangeAspect="1"/>
          </p:cNvPicPr>
          <p:nvPr/>
        </p:nvPicPr>
        <p:blipFill rotWithShape="1">
          <a:blip r:embed="rId4"/>
          <a:srcRect l="10853"/>
          <a:stretch/>
        </p:blipFill>
        <p:spPr>
          <a:xfrm>
            <a:off x="6382870" y="1515035"/>
            <a:ext cx="3092824" cy="3827929"/>
          </a:xfrm>
          <a:prstGeom prst="rect">
            <a:avLst/>
          </a:prstGeom>
        </p:spPr>
      </p:pic>
      <p:cxnSp>
        <p:nvCxnSpPr>
          <p:cNvPr id="3" name="Straight Connector 2">
            <a:extLst>
              <a:ext uri="{FF2B5EF4-FFF2-40B4-BE49-F238E27FC236}">
                <a16:creationId xmlns:a16="http://schemas.microsoft.com/office/drawing/2014/main" id="{8D0D2AF7-BA1F-4747-BD33-51495FF960E8}"/>
              </a:ext>
            </a:extLst>
          </p:cNvPr>
          <p:cNvCxnSpPr>
            <a:cxnSpLocks/>
          </p:cNvCxnSpPr>
          <p:nvPr/>
        </p:nvCxnSpPr>
        <p:spPr>
          <a:xfrm flipH="1">
            <a:off x="690282" y="394447"/>
            <a:ext cx="403329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F897BD0-A316-4940-9E4F-B30D4E5FDF1B}"/>
              </a:ext>
            </a:extLst>
          </p:cNvPr>
          <p:cNvCxnSpPr/>
          <p:nvPr/>
        </p:nvCxnSpPr>
        <p:spPr>
          <a:xfrm>
            <a:off x="7602071" y="394447"/>
            <a:ext cx="375172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243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sng"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rPr>
              <a:t>Data Analysis-C</a:t>
            </a:r>
            <a:endParaRPr kumimoji="0" lang="en-US" sz="2800" b="0" i="0" u="sng"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FFBCD689-269B-1A61-7384-C8072E1E188C}"/>
              </a:ext>
            </a:extLst>
          </p:cNvPr>
          <p:cNvSpPr>
            <a:spLocks noGrp="1"/>
          </p:cNvSpPr>
          <p:nvPr>
            <p:ph idx="1"/>
          </p:nvPr>
        </p:nvSpPr>
        <p:spPr>
          <a:xfrm>
            <a:off x="838200" y="966097"/>
            <a:ext cx="10515600" cy="5210866"/>
          </a:xfrm>
        </p:spPr>
        <p:txBody>
          <a:bodyPr>
            <a:normAutofit fontScale="92500" lnSpcReduction="20000"/>
          </a:bodyPr>
          <a:lstStyle/>
          <a:p>
            <a:pPr>
              <a:buFont typeface="Wingdings" panose="05000000000000000000" pitchFamily="2" charset="2"/>
              <a:buChar char="Ø"/>
            </a:pPr>
            <a:r>
              <a:rPr lang="en-US" sz="1600" b="1" dirty="0">
                <a:solidFill>
                  <a:schemeClr val="tx1">
                    <a:lumMod val="85000"/>
                    <a:lumOff val="15000"/>
                  </a:schemeClr>
                </a:solidFill>
                <a:effectLst/>
                <a:highlight>
                  <a:srgbClr val="C0C0C0"/>
                </a:highlight>
                <a:latin typeface="Courier New" panose="02070309020205020404" pitchFamily="49" charset="0"/>
              </a:rPr>
              <a:t>df_user.groupby</a:t>
            </a:r>
            <a:r>
              <a:rPr lang="en-US" sz="1600" b="1" dirty="0">
                <a:solidFill>
                  <a:schemeClr val="accent5"/>
                </a:solidFill>
                <a:effectLst/>
                <a:highlight>
                  <a:srgbClr val="C0C0C0"/>
                </a:highlight>
                <a:latin typeface="Courier New" panose="02070309020205020404" pitchFamily="49" charset="0"/>
              </a:rPr>
              <a:t>(</a:t>
            </a:r>
            <a:r>
              <a:rPr lang="en-US" sz="1600" b="1" dirty="0">
                <a:solidFill>
                  <a:srgbClr val="00B050"/>
                </a:solidFill>
                <a:effectLst/>
                <a:highlight>
                  <a:srgbClr val="C0C0C0"/>
                </a:highlight>
                <a:latin typeface="Courier New" panose="02070309020205020404" pitchFamily="49" charset="0"/>
              </a:rPr>
              <a:t>[</a:t>
            </a:r>
            <a:r>
              <a:rPr lang="en-US" sz="1600" b="1" dirty="0">
                <a:solidFill>
                  <a:schemeClr val="accent1"/>
                </a:solidFill>
                <a:effectLst/>
                <a:highlight>
                  <a:srgbClr val="C0C0C0"/>
                </a:highlight>
                <a:latin typeface="Courier New" panose="02070309020205020404" pitchFamily="49" charset="0"/>
              </a:rPr>
              <a:t>"user_id"</a:t>
            </a:r>
            <a:r>
              <a:rPr lang="en-US" sz="1600" b="1" dirty="0">
                <a:solidFill>
                  <a:srgbClr val="00B050"/>
                </a:solidFill>
                <a:effectLst/>
                <a:highlight>
                  <a:srgbClr val="C0C0C0"/>
                </a:highlight>
                <a:latin typeface="Courier New" panose="02070309020205020404" pitchFamily="49" charset="0"/>
              </a:rPr>
              <a:t>]</a:t>
            </a:r>
            <a:r>
              <a:rPr lang="en-US" sz="1600" b="1" dirty="0">
                <a:solidFill>
                  <a:schemeClr val="accent5"/>
                </a:solidFill>
                <a:effectLst/>
                <a:highlight>
                  <a:srgbClr val="C0C0C0"/>
                </a:highlight>
                <a:latin typeface="Courier New" panose="02070309020205020404" pitchFamily="49" charset="0"/>
              </a:rPr>
              <a:t>)</a:t>
            </a:r>
            <a:r>
              <a:rPr lang="en-US" sz="1600" b="1" dirty="0">
                <a:solidFill>
                  <a:schemeClr val="tx1">
                    <a:lumMod val="85000"/>
                    <a:lumOff val="15000"/>
                  </a:schemeClr>
                </a:solidFill>
                <a:effectLst/>
                <a:highlight>
                  <a:srgbClr val="C0C0C0"/>
                </a:highlight>
                <a:latin typeface="Courier New" panose="02070309020205020404" pitchFamily="49" charset="0"/>
              </a:rPr>
              <a:t>.project_id.count</a:t>
            </a:r>
            <a:r>
              <a:rPr lang="en-US" sz="1600" b="1" dirty="0">
                <a:solidFill>
                  <a:schemeClr val="accent5"/>
                </a:solidFill>
                <a:effectLst/>
                <a:highlight>
                  <a:srgbClr val="C0C0C0"/>
                </a:highlight>
                <a:latin typeface="Courier New" panose="02070309020205020404" pitchFamily="49" charset="0"/>
              </a:rPr>
              <a:t>()</a:t>
            </a:r>
          </a:p>
          <a:p>
            <a:pPr>
              <a:buFont typeface="Wingdings" panose="05000000000000000000" pitchFamily="2" charset="2"/>
              <a:buChar char="Ø"/>
            </a:pPr>
            <a:r>
              <a:rPr lang="en-US" sz="1600" b="1" dirty="0">
                <a:solidFill>
                  <a:schemeClr val="tx1">
                    <a:lumMod val="85000"/>
                    <a:lumOff val="15000"/>
                  </a:schemeClr>
                </a:solidFill>
                <a:effectLst/>
                <a:highlight>
                  <a:srgbClr val="C0C0C0"/>
                </a:highlight>
                <a:latin typeface="Courier New" panose="02070309020205020404" pitchFamily="49" charset="0"/>
              </a:rPr>
              <a:t>result = df_user.groupby</a:t>
            </a:r>
            <a:r>
              <a:rPr lang="en-US" sz="1600" b="1" dirty="0">
                <a:solidFill>
                  <a:schemeClr val="accent5"/>
                </a:solidFill>
                <a:effectLst/>
                <a:highlight>
                  <a:srgbClr val="C0C0C0"/>
                </a:highlight>
                <a:latin typeface="Courier New" panose="02070309020205020404" pitchFamily="49" charset="0"/>
              </a:rPr>
              <a:t>(</a:t>
            </a:r>
            <a:r>
              <a:rPr lang="en-US" sz="1600" b="1" dirty="0">
                <a:solidFill>
                  <a:srgbClr val="00B050"/>
                </a:solidFill>
                <a:effectLst/>
                <a:highlight>
                  <a:srgbClr val="C0C0C0"/>
                </a:highlight>
                <a:latin typeface="Courier New" panose="02070309020205020404" pitchFamily="49" charset="0"/>
              </a:rPr>
              <a:t>[</a:t>
            </a:r>
            <a:r>
              <a:rPr lang="en-US" sz="1600" b="1" dirty="0">
                <a:solidFill>
                  <a:schemeClr val="tx1">
                    <a:lumMod val="85000"/>
                    <a:lumOff val="15000"/>
                  </a:schemeClr>
                </a:solidFill>
                <a:effectLst/>
                <a:highlight>
                  <a:srgbClr val="C0C0C0"/>
                </a:highlight>
                <a:latin typeface="Courier New" panose="02070309020205020404" pitchFamily="49" charset="0"/>
              </a:rPr>
              <a:t>"</a:t>
            </a:r>
            <a:r>
              <a:rPr lang="en-US" sz="1600" b="1" dirty="0">
                <a:solidFill>
                  <a:schemeClr val="accent1"/>
                </a:solidFill>
                <a:effectLst/>
                <a:highlight>
                  <a:srgbClr val="C0C0C0"/>
                </a:highlight>
                <a:latin typeface="Courier New" panose="02070309020205020404" pitchFamily="49" charset="0"/>
              </a:rPr>
              <a:t>user_id</a:t>
            </a:r>
            <a:r>
              <a:rPr lang="en-US" sz="1600" b="1" dirty="0">
                <a:solidFill>
                  <a:schemeClr val="tx1">
                    <a:lumMod val="85000"/>
                    <a:lumOff val="15000"/>
                  </a:schemeClr>
                </a:solidFill>
                <a:effectLst/>
                <a:highlight>
                  <a:srgbClr val="C0C0C0"/>
                </a:highlight>
                <a:latin typeface="Courier New" panose="02070309020205020404" pitchFamily="49" charset="0"/>
              </a:rPr>
              <a:t>"</a:t>
            </a:r>
            <a:r>
              <a:rPr lang="en-US" sz="1600" b="1" dirty="0">
                <a:solidFill>
                  <a:srgbClr val="00B050"/>
                </a:solidFill>
                <a:effectLst/>
                <a:highlight>
                  <a:srgbClr val="C0C0C0"/>
                </a:highlight>
                <a:latin typeface="Courier New" panose="02070309020205020404" pitchFamily="49" charset="0"/>
              </a:rPr>
              <a:t>]</a:t>
            </a:r>
            <a:r>
              <a:rPr lang="en-US" sz="1600" b="1" dirty="0">
                <a:solidFill>
                  <a:schemeClr val="accent5"/>
                </a:solidFill>
                <a:effectLst/>
                <a:highlight>
                  <a:srgbClr val="C0C0C0"/>
                </a:highlight>
                <a:latin typeface="Courier New" panose="02070309020205020404" pitchFamily="49" charset="0"/>
              </a:rPr>
              <a:t>)</a:t>
            </a:r>
            <a:r>
              <a:rPr lang="en-US" sz="1600" b="1" dirty="0">
                <a:solidFill>
                  <a:schemeClr val="tx1">
                    <a:lumMod val="85000"/>
                    <a:lumOff val="15000"/>
                  </a:schemeClr>
                </a:solidFill>
                <a:effectLst/>
                <a:highlight>
                  <a:srgbClr val="C0C0C0"/>
                </a:highlight>
                <a:latin typeface="Courier New" panose="02070309020205020404" pitchFamily="49" charset="0"/>
              </a:rPr>
              <a:t>.project_id.nunique</a:t>
            </a:r>
            <a:r>
              <a:rPr lang="en-US" sz="1600" b="1" dirty="0">
                <a:solidFill>
                  <a:schemeClr val="accent5"/>
                </a:solidFill>
                <a:effectLst/>
                <a:highlight>
                  <a:srgbClr val="C0C0C0"/>
                </a:highlight>
                <a:latin typeface="Courier New" panose="02070309020205020404" pitchFamily="49" charset="0"/>
              </a:rPr>
              <a:t>()</a:t>
            </a:r>
          </a:p>
          <a:p>
            <a:pPr>
              <a:buFont typeface="Wingdings" panose="05000000000000000000" pitchFamily="2" charset="2"/>
              <a:buChar char="Ø"/>
            </a:pPr>
            <a:r>
              <a:rPr lang="en-US" sz="1600" b="1" dirty="0">
                <a:solidFill>
                  <a:schemeClr val="tx1">
                    <a:lumMod val="85000"/>
                    <a:lumOff val="15000"/>
                  </a:schemeClr>
                </a:solidFill>
                <a:effectLst/>
                <a:highlight>
                  <a:srgbClr val="C0C0C0"/>
                </a:highlight>
                <a:latin typeface="Courier New" panose="02070309020205020404" pitchFamily="49" charset="0"/>
              </a:rPr>
              <a:t>max_projects_user = result</a:t>
            </a:r>
            <a:r>
              <a:rPr lang="en-US" sz="1600" b="1" dirty="0">
                <a:solidFill>
                  <a:srgbClr val="00B050"/>
                </a:solidFill>
                <a:effectLst/>
                <a:highlight>
                  <a:srgbClr val="C0C0C0"/>
                </a:highlight>
                <a:latin typeface="Courier New" panose="02070309020205020404" pitchFamily="49" charset="0"/>
              </a:rPr>
              <a:t>[</a:t>
            </a:r>
            <a:r>
              <a:rPr lang="en-US" sz="1600" b="1" dirty="0">
                <a:solidFill>
                  <a:schemeClr val="tx1">
                    <a:lumMod val="85000"/>
                    <a:lumOff val="15000"/>
                  </a:schemeClr>
                </a:solidFill>
                <a:effectLst/>
                <a:highlight>
                  <a:srgbClr val="C0C0C0"/>
                </a:highlight>
                <a:latin typeface="Courier New" panose="02070309020205020404" pitchFamily="49" charset="0"/>
              </a:rPr>
              <a:t>result == result.max</a:t>
            </a:r>
            <a:r>
              <a:rPr lang="en-US" sz="1600" b="1" dirty="0">
                <a:solidFill>
                  <a:schemeClr val="accent5"/>
                </a:solidFill>
                <a:effectLst/>
                <a:highlight>
                  <a:srgbClr val="C0C0C0"/>
                </a:highlight>
                <a:latin typeface="Courier New" panose="02070309020205020404" pitchFamily="49" charset="0"/>
              </a:rPr>
              <a:t>()</a:t>
            </a:r>
            <a:r>
              <a:rPr lang="en-US" sz="1600" b="1" dirty="0">
                <a:solidFill>
                  <a:srgbClr val="00B050"/>
                </a:solidFill>
                <a:effectLst/>
                <a:highlight>
                  <a:srgbClr val="C0C0C0"/>
                </a:highlight>
                <a:latin typeface="Courier New" panose="02070309020205020404" pitchFamily="49" charset="0"/>
              </a:rPr>
              <a:t>]</a:t>
            </a:r>
          </a:p>
          <a:p>
            <a:pPr>
              <a:buFont typeface="Wingdings" panose="05000000000000000000" pitchFamily="2" charset="2"/>
              <a:buChar char="Ø"/>
            </a:pPr>
            <a:endParaRPr lang="en-US" sz="1600" b="1" dirty="0">
              <a:solidFill>
                <a:schemeClr val="tx1">
                  <a:lumMod val="85000"/>
                  <a:lumOff val="15000"/>
                </a:schemeClr>
              </a:solidFill>
              <a:effectLst/>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a:buFont typeface="Wingdings" panose="05000000000000000000" pitchFamily="2" charset="2"/>
              <a:buChar char="ü"/>
            </a:pPr>
            <a:endParaRPr lang="en-US" sz="1600" b="1" dirty="0">
              <a:solidFill>
                <a:srgbClr val="00B050"/>
              </a:solidFill>
              <a:latin typeface="Courier New" panose="02070309020205020404" pitchFamily="49" charset="0"/>
            </a:endParaRPr>
          </a:p>
          <a:p>
            <a:pPr>
              <a:buFont typeface="Wingdings" panose="05000000000000000000" pitchFamily="2" charset="2"/>
              <a:buChar char="ü"/>
            </a:pPr>
            <a:endParaRPr lang="en-US" sz="1600" b="1" dirty="0">
              <a:solidFill>
                <a:srgbClr val="00B050"/>
              </a:solidFill>
              <a:latin typeface="Courier New" panose="02070309020205020404" pitchFamily="49" charset="0"/>
            </a:endParaRPr>
          </a:p>
          <a:p>
            <a:pPr marL="0" indent="0">
              <a:buNone/>
            </a:pPr>
            <a:endParaRPr lang="en-US" sz="1800" b="1" dirty="0">
              <a:solidFill>
                <a:srgbClr val="00B050"/>
              </a:solidFill>
              <a:latin typeface="Courier New" panose="02070309020205020404" pitchFamily="49" charset="0"/>
            </a:endParaRPr>
          </a:p>
          <a:p>
            <a:pPr algn="l">
              <a:buFont typeface="Arial" panose="020B0604020202020204" pitchFamily="34" charset="0"/>
              <a:buChar char="•"/>
            </a:pPr>
            <a:r>
              <a:rPr lang="en-US" sz="1800" b="1" i="0" dirty="0">
                <a:solidFill>
                  <a:srgbClr val="374151"/>
                </a:solidFill>
                <a:effectLst/>
                <a:latin typeface="Söhne"/>
              </a:rPr>
              <a:t>The total occurrences of each project were counted for every user in the dataset.</a:t>
            </a:r>
          </a:p>
          <a:p>
            <a:pPr algn="l">
              <a:buFont typeface="Arial" panose="020B0604020202020204" pitchFamily="34" charset="0"/>
              <a:buChar char="•"/>
            </a:pPr>
            <a:r>
              <a:rPr lang="en-US" sz="1800" b="1" i="0" dirty="0">
                <a:solidFill>
                  <a:srgbClr val="374151"/>
                </a:solidFill>
                <a:effectLst/>
                <a:latin typeface="Söhne"/>
              </a:rPr>
              <a:t>Among all the users, USR289696600578 stands out as they are associated with the highest number of unique projects, totaling 29 in their portfolio.</a:t>
            </a:r>
          </a:p>
          <a:p>
            <a:pPr algn="l">
              <a:buFont typeface="Arial" panose="020B0604020202020204" pitchFamily="34" charset="0"/>
              <a:buChar char="•"/>
            </a:pPr>
            <a:r>
              <a:rPr lang="en-US" sz="1800" b="1" i="0" dirty="0">
                <a:solidFill>
                  <a:srgbClr val="374151"/>
                </a:solidFill>
                <a:effectLst/>
                <a:latin typeface="Söhne"/>
              </a:rPr>
              <a:t>This information is essential as it allows us to tailor our results to meet the specific requirements of the organization, aligning our findings with their project-related needs and objectives.</a:t>
            </a:r>
          </a:p>
        </p:txBody>
      </p:sp>
      <p:pic>
        <p:nvPicPr>
          <p:cNvPr id="13" name="Picture 12">
            <a:extLst>
              <a:ext uri="{FF2B5EF4-FFF2-40B4-BE49-F238E27FC236}">
                <a16:creationId xmlns:a16="http://schemas.microsoft.com/office/drawing/2014/main" id="{6317180E-AA73-4D33-B829-13DBD9AB674F}"/>
              </a:ext>
            </a:extLst>
          </p:cNvPr>
          <p:cNvPicPr>
            <a:picLocks noChangeAspect="1"/>
          </p:cNvPicPr>
          <p:nvPr/>
        </p:nvPicPr>
        <p:blipFill>
          <a:blip r:embed="rId3"/>
          <a:stretch>
            <a:fillRect/>
          </a:stretch>
        </p:blipFill>
        <p:spPr>
          <a:xfrm>
            <a:off x="1481994" y="1992050"/>
            <a:ext cx="3673158" cy="23395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DB2B7165-7E17-4032-B0EE-FAA478A76BDD}"/>
              </a:ext>
            </a:extLst>
          </p:cNvPr>
          <p:cNvPicPr>
            <a:picLocks noChangeAspect="1"/>
          </p:cNvPicPr>
          <p:nvPr/>
        </p:nvPicPr>
        <p:blipFill>
          <a:blip r:embed="rId4"/>
          <a:stretch>
            <a:fillRect/>
          </a:stretch>
        </p:blipFill>
        <p:spPr>
          <a:xfrm>
            <a:off x="7957992" y="681037"/>
            <a:ext cx="3156817" cy="3813505"/>
          </a:xfrm>
          <a:prstGeom prst="rect">
            <a:avLst/>
          </a:prstGeom>
        </p:spPr>
      </p:pic>
      <p:cxnSp>
        <p:nvCxnSpPr>
          <p:cNvPr id="3" name="Straight Connector 2">
            <a:extLst>
              <a:ext uri="{FF2B5EF4-FFF2-40B4-BE49-F238E27FC236}">
                <a16:creationId xmlns:a16="http://schemas.microsoft.com/office/drawing/2014/main" id="{D60E74D7-DF73-4BF4-B9E7-C4EA69285836}"/>
              </a:ext>
            </a:extLst>
          </p:cNvPr>
          <p:cNvCxnSpPr>
            <a:cxnSpLocks/>
          </p:cNvCxnSpPr>
          <p:nvPr/>
        </p:nvCxnSpPr>
        <p:spPr>
          <a:xfrm flipH="1">
            <a:off x="636495" y="385482"/>
            <a:ext cx="3971364"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C470431E-A65D-42ED-89FC-3001A20ED0B1}"/>
              </a:ext>
            </a:extLst>
          </p:cNvPr>
          <p:cNvCxnSpPr/>
          <p:nvPr/>
        </p:nvCxnSpPr>
        <p:spPr>
          <a:xfrm>
            <a:off x="7637929" y="385482"/>
            <a:ext cx="389964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434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u="sng" dirty="0">
                <a:solidFill>
                  <a:srgbClr val="000000">
                    <a:lumMod val="75000"/>
                    <a:lumOff val="25000"/>
                  </a:srgbClr>
                </a:solidFill>
                <a:latin typeface="Times New Roman" panose="02020603050405020304" pitchFamily="18" charset="0"/>
                <a:cs typeface="Times New Roman" panose="02020603050405020304" pitchFamily="18" charset="0"/>
              </a:rPr>
              <a:t>Time-Data Analysis</a:t>
            </a:r>
            <a:br>
              <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b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sp>
        <p:nvSpPr>
          <p:cNvPr id="12" name="Content Placeholder 11">
            <a:extLst>
              <a:ext uri="{FF2B5EF4-FFF2-40B4-BE49-F238E27FC236}">
                <a16:creationId xmlns:a16="http://schemas.microsoft.com/office/drawing/2014/main" id="{FFBCD689-269B-1A61-7384-C8072E1E188C}"/>
              </a:ext>
            </a:extLst>
          </p:cNvPr>
          <p:cNvSpPr>
            <a:spLocks noGrp="1"/>
          </p:cNvSpPr>
          <p:nvPr>
            <p:ph idx="1"/>
          </p:nvPr>
        </p:nvSpPr>
        <p:spPr>
          <a:xfrm>
            <a:off x="838200" y="966097"/>
            <a:ext cx="10515600" cy="5210866"/>
          </a:xfrm>
        </p:spPr>
        <p:txBody>
          <a:bodyPr>
            <a:normAutofit/>
          </a:bodyPr>
          <a:lstStyle/>
          <a:p>
            <a:pPr>
              <a:buFont typeface="Wingdings" panose="05000000000000000000" pitchFamily="2" charset="2"/>
              <a:buChar char="Ø"/>
            </a:pPr>
            <a:r>
              <a:rPr lang="en-US" sz="1600" b="1" dirty="0">
                <a:effectLst/>
                <a:highlight>
                  <a:srgbClr val="C0C0C0"/>
                </a:highlight>
                <a:latin typeface="Courier New" panose="02070309020205020404" pitchFamily="49" charset="0"/>
              </a:rPr>
              <a:t>merged_df</a:t>
            </a:r>
            <a:r>
              <a:rPr lang="en-US" sz="1600" b="1" dirty="0">
                <a:solidFill>
                  <a:srgbClr val="00B050"/>
                </a:solidFill>
                <a:effectLst/>
                <a:highlight>
                  <a:srgbClr val="C0C0C0"/>
                </a:highlight>
                <a:latin typeface="Courier New" panose="02070309020205020404" pitchFamily="49" charset="0"/>
              </a:rPr>
              <a:t>[</a:t>
            </a:r>
            <a:r>
              <a:rPr lang="en-US" sz="1600" b="1" dirty="0">
                <a:solidFill>
                  <a:schemeClr val="accent1"/>
                </a:solidFill>
                <a:effectLst/>
                <a:highlight>
                  <a:srgbClr val="C0C0C0"/>
                </a:highlight>
                <a:latin typeface="Courier New" panose="02070309020205020404" pitchFamily="49" charset="0"/>
              </a:rPr>
              <a:t>'created_at_time'</a:t>
            </a:r>
            <a:r>
              <a:rPr lang="en-US" sz="1600" b="1" dirty="0">
                <a:solidFill>
                  <a:srgbClr val="00B050"/>
                </a:solidFill>
                <a:effectLst/>
                <a:highlight>
                  <a:srgbClr val="C0C0C0"/>
                </a:highlight>
                <a:latin typeface="Courier New" panose="02070309020205020404" pitchFamily="49" charset="0"/>
              </a:rPr>
              <a:t>]</a:t>
            </a:r>
            <a:r>
              <a:rPr lang="en-US" sz="1600" b="1" dirty="0">
                <a:solidFill>
                  <a:schemeClr val="accent1"/>
                </a:solidFill>
                <a:effectLst/>
                <a:highlight>
                  <a:srgbClr val="C0C0C0"/>
                </a:highlight>
                <a:latin typeface="Courier New" panose="02070309020205020404" pitchFamily="49" charset="0"/>
              </a:rPr>
              <a:t> </a:t>
            </a:r>
            <a:r>
              <a:rPr lang="en-US" sz="1600" b="1" dirty="0">
                <a:effectLst/>
                <a:highlight>
                  <a:srgbClr val="C0C0C0"/>
                </a:highlight>
                <a:latin typeface="Courier New" panose="02070309020205020404" pitchFamily="49" charset="0"/>
              </a:rPr>
              <a:t>= pd.to_datetime</a:t>
            </a:r>
            <a:r>
              <a:rPr lang="en-US" sz="1600" b="1" dirty="0">
                <a:solidFill>
                  <a:schemeClr val="accent5"/>
                </a:solidFill>
                <a:effectLst/>
                <a:highlight>
                  <a:srgbClr val="C0C0C0"/>
                </a:highlight>
                <a:latin typeface="Courier New" panose="02070309020205020404" pitchFamily="49" charset="0"/>
              </a:rPr>
              <a:t>(</a:t>
            </a:r>
            <a:r>
              <a:rPr lang="en-US" sz="1600" b="1" dirty="0">
                <a:effectLst/>
                <a:highlight>
                  <a:srgbClr val="C0C0C0"/>
                </a:highlight>
                <a:latin typeface="Courier New" panose="02070309020205020404" pitchFamily="49" charset="0"/>
              </a:rPr>
              <a:t>merged_df</a:t>
            </a:r>
            <a:r>
              <a:rPr lang="en-US" sz="1600" b="1" dirty="0">
                <a:solidFill>
                  <a:srgbClr val="00B050"/>
                </a:solidFill>
                <a:effectLst/>
                <a:highlight>
                  <a:srgbClr val="C0C0C0"/>
                </a:highlight>
                <a:latin typeface="Courier New" panose="02070309020205020404" pitchFamily="49" charset="0"/>
              </a:rPr>
              <a:t>[</a:t>
            </a:r>
            <a:r>
              <a:rPr lang="en-US" sz="1600" b="1" dirty="0">
                <a:solidFill>
                  <a:schemeClr val="accent1"/>
                </a:solidFill>
                <a:effectLst/>
                <a:highlight>
                  <a:srgbClr val="C0C0C0"/>
                </a:highlight>
                <a:latin typeface="Courier New" panose="02070309020205020404" pitchFamily="49" charset="0"/>
              </a:rPr>
              <a:t>'created_at_time’</a:t>
            </a:r>
            <a:r>
              <a:rPr lang="en-US" sz="1600" b="1" dirty="0">
                <a:solidFill>
                  <a:srgbClr val="00B050"/>
                </a:solidFill>
                <a:effectLst/>
                <a:highlight>
                  <a:srgbClr val="C0C0C0"/>
                </a:highlight>
                <a:latin typeface="Courier New" panose="02070309020205020404" pitchFamily="49" charset="0"/>
              </a:rPr>
              <a:t>]</a:t>
            </a:r>
            <a:r>
              <a:rPr lang="en-US" sz="1600" b="1" dirty="0">
                <a:solidFill>
                  <a:schemeClr val="accent5"/>
                </a:solidFill>
                <a:effectLst/>
                <a:highlight>
                  <a:srgbClr val="C0C0C0"/>
                </a:highlight>
                <a:latin typeface="Courier New" panose="02070309020205020404" pitchFamily="49" charset="0"/>
              </a:rPr>
              <a:t>)</a:t>
            </a:r>
          </a:p>
          <a:p>
            <a:pPr>
              <a:buFont typeface="Wingdings" panose="05000000000000000000" pitchFamily="2" charset="2"/>
              <a:buChar char="Ø"/>
            </a:pPr>
            <a:r>
              <a:rPr lang="en-US" sz="1600" b="1" dirty="0">
                <a:effectLst/>
                <a:highlight>
                  <a:srgbClr val="C0C0C0"/>
                </a:highlight>
                <a:latin typeface="Courier New" panose="02070309020205020404" pitchFamily="49" charset="0"/>
              </a:rPr>
              <a:t>merged_df</a:t>
            </a:r>
            <a:r>
              <a:rPr lang="en-US" sz="1600" b="1" dirty="0">
                <a:solidFill>
                  <a:srgbClr val="00B050"/>
                </a:solidFill>
                <a:effectLst/>
                <a:highlight>
                  <a:srgbClr val="C0C0C0"/>
                </a:highlight>
                <a:latin typeface="Courier New" panose="02070309020205020404" pitchFamily="49" charset="0"/>
              </a:rPr>
              <a:t>[</a:t>
            </a:r>
            <a:r>
              <a:rPr lang="en-US" sz="1600" b="1" dirty="0">
                <a:solidFill>
                  <a:schemeClr val="accent1"/>
                </a:solidFill>
                <a:effectLst/>
                <a:highlight>
                  <a:srgbClr val="C0C0C0"/>
                </a:highlight>
                <a:latin typeface="Courier New" panose="02070309020205020404" pitchFamily="49" charset="0"/>
              </a:rPr>
              <a:t>'date'</a:t>
            </a:r>
            <a:r>
              <a:rPr lang="en-US" sz="1600" b="1" dirty="0">
                <a:solidFill>
                  <a:srgbClr val="00B050"/>
                </a:solidFill>
                <a:effectLst/>
                <a:highlight>
                  <a:srgbClr val="C0C0C0"/>
                </a:highlight>
                <a:latin typeface="Courier New" panose="02070309020205020404" pitchFamily="49" charset="0"/>
              </a:rPr>
              <a:t>]</a:t>
            </a:r>
            <a:r>
              <a:rPr lang="en-US" sz="1600" b="1" dirty="0">
                <a:effectLst/>
                <a:highlight>
                  <a:srgbClr val="C0C0C0"/>
                </a:highlight>
                <a:latin typeface="Courier New" panose="02070309020205020404" pitchFamily="49" charset="0"/>
              </a:rPr>
              <a:t> = merged_df</a:t>
            </a:r>
            <a:r>
              <a:rPr lang="en-US" sz="1600" b="1" dirty="0">
                <a:solidFill>
                  <a:srgbClr val="00B050"/>
                </a:solidFill>
                <a:effectLst/>
                <a:highlight>
                  <a:srgbClr val="C0C0C0"/>
                </a:highlight>
                <a:latin typeface="Courier New" panose="02070309020205020404" pitchFamily="49" charset="0"/>
              </a:rPr>
              <a:t>[</a:t>
            </a:r>
            <a:r>
              <a:rPr lang="en-US" sz="1600" b="1" dirty="0">
                <a:solidFill>
                  <a:schemeClr val="accent1"/>
                </a:solidFill>
                <a:effectLst/>
                <a:highlight>
                  <a:srgbClr val="C0C0C0"/>
                </a:highlight>
                <a:latin typeface="Courier New" panose="02070309020205020404" pitchFamily="49" charset="0"/>
              </a:rPr>
              <a:t>'created_at_time'</a:t>
            </a:r>
            <a:r>
              <a:rPr lang="en-US" sz="1600" b="1" dirty="0">
                <a:solidFill>
                  <a:srgbClr val="00B050"/>
                </a:solidFill>
                <a:effectLst/>
                <a:highlight>
                  <a:srgbClr val="C0C0C0"/>
                </a:highlight>
                <a:latin typeface="Courier New" panose="02070309020205020404" pitchFamily="49" charset="0"/>
              </a:rPr>
              <a:t>]</a:t>
            </a:r>
            <a:r>
              <a:rPr lang="en-US" sz="1600" b="1" dirty="0">
                <a:effectLst/>
                <a:highlight>
                  <a:srgbClr val="C0C0C0"/>
                </a:highlight>
                <a:latin typeface="Courier New" panose="02070309020205020404" pitchFamily="49" charset="0"/>
              </a:rPr>
              <a:t>.dt.date</a:t>
            </a:r>
          </a:p>
          <a:p>
            <a:pPr>
              <a:buFont typeface="Wingdings" panose="05000000000000000000" pitchFamily="2" charset="2"/>
              <a:buChar char="Ø"/>
            </a:pPr>
            <a:r>
              <a:rPr lang="en-US" sz="1600" b="1" dirty="0">
                <a:effectLst/>
                <a:highlight>
                  <a:srgbClr val="C0C0C0"/>
                </a:highlight>
                <a:latin typeface="Courier New" panose="02070309020205020404" pitchFamily="49" charset="0"/>
              </a:rPr>
              <a:t>date_event_counts = merged_df</a:t>
            </a:r>
            <a:r>
              <a:rPr lang="en-US" sz="1600" b="1" dirty="0">
                <a:solidFill>
                  <a:srgbClr val="00B050"/>
                </a:solidFill>
                <a:effectLst/>
                <a:highlight>
                  <a:srgbClr val="C0C0C0"/>
                </a:highlight>
                <a:latin typeface="Courier New" panose="02070309020205020404" pitchFamily="49" charset="0"/>
              </a:rPr>
              <a:t>[</a:t>
            </a:r>
            <a:r>
              <a:rPr lang="en-US" sz="1600" b="1" dirty="0">
                <a:solidFill>
                  <a:schemeClr val="accent1"/>
                </a:solidFill>
                <a:effectLst/>
                <a:highlight>
                  <a:srgbClr val="C0C0C0"/>
                </a:highlight>
                <a:latin typeface="Courier New" panose="02070309020205020404" pitchFamily="49" charset="0"/>
              </a:rPr>
              <a:t>'date'</a:t>
            </a:r>
            <a:r>
              <a:rPr lang="en-US" sz="1600" b="1" dirty="0">
                <a:solidFill>
                  <a:srgbClr val="00B050"/>
                </a:solidFill>
                <a:effectLst/>
                <a:highlight>
                  <a:srgbClr val="C0C0C0"/>
                </a:highlight>
                <a:latin typeface="Courier New" panose="02070309020205020404" pitchFamily="49" charset="0"/>
              </a:rPr>
              <a:t>]</a:t>
            </a:r>
            <a:r>
              <a:rPr lang="en-US" sz="1600" b="1" dirty="0">
                <a:effectLst/>
                <a:highlight>
                  <a:srgbClr val="C0C0C0"/>
                </a:highlight>
                <a:latin typeface="Courier New" panose="02070309020205020404" pitchFamily="49" charset="0"/>
              </a:rPr>
              <a:t>.value_counts</a:t>
            </a:r>
            <a:r>
              <a:rPr lang="en-US" sz="1600" b="1" dirty="0">
                <a:solidFill>
                  <a:schemeClr val="accent5"/>
                </a:solidFill>
                <a:effectLst/>
                <a:highlight>
                  <a:srgbClr val="C0C0C0"/>
                </a:highlight>
                <a:latin typeface="Courier New" panose="02070309020205020404" pitchFamily="49" charset="0"/>
              </a:rPr>
              <a:t>()</a:t>
            </a:r>
            <a:r>
              <a:rPr lang="en-US" sz="1600" b="1" dirty="0">
                <a:effectLst/>
                <a:highlight>
                  <a:srgbClr val="C0C0C0"/>
                </a:highlight>
                <a:latin typeface="Courier New" panose="02070309020205020404" pitchFamily="49" charset="0"/>
              </a:rPr>
              <a:t>.sort_index</a:t>
            </a:r>
            <a:r>
              <a:rPr lang="en-US" sz="1600" b="1" dirty="0">
                <a:solidFill>
                  <a:schemeClr val="accent5"/>
                </a:solidFill>
                <a:effectLst/>
                <a:highlight>
                  <a:srgbClr val="C0C0C0"/>
                </a:highlight>
                <a:latin typeface="Courier New" panose="02070309020205020404" pitchFamily="49" charset="0"/>
              </a:rPr>
              <a:t>()</a:t>
            </a: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1600" b="1" dirty="0">
              <a:solidFill>
                <a:srgbClr val="00B050"/>
              </a:solidFill>
              <a:highlight>
                <a:srgbClr val="C0C0C0"/>
              </a:highlight>
              <a:latin typeface="Courier New" panose="02070309020205020404" pitchFamily="49" charset="0"/>
            </a:endParaRPr>
          </a:p>
          <a:p>
            <a:pPr marL="0" indent="0">
              <a:buNone/>
            </a:pPr>
            <a:endParaRPr lang="en-US" sz="2000" b="1" dirty="0">
              <a:solidFill>
                <a:srgbClr val="00B050"/>
              </a:solidFill>
              <a:highlight>
                <a:srgbClr val="C0C0C0"/>
              </a:highlight>
              <a:latin typeface="Courier New" panose="02070309020205020404" pitchFamily="49" charset="0"/>
            </a:endParaRPr>
          </a:p>
          <a:p>
            <a:pPr algn="l">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The dataset spans a total of 415 unique days.</a:t>
            </a:r>
          </a:p>
          <a:p>
            <a:pPr algn="l">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Notably, 2022-06-07 stands out as the day with the highest event count in the dataset, totaling 396 events on that specific date.</a:t>
            </a:r>
          </a:p>
          <a:p>
            <a:pPr algn="l">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This information is valuable for grasping the temporal patterns of events and activities within the dataset, shedding light on how events are distributed across various dates and enhancing our understanding of the temporal dynamics of the data</a:t>
            </a:r>
            <a:r>
              <a:rPr lang="en-US" sz="2000" b="0" i="0" dirty="0">
                <a:solidFill>
                  <a:srgbClr val="374151"/>
                </a:solidFill>
                <a:effectLst/>
                <a:latin typeface="Söhne"/>
              </a:rPr>
              <a:t>.</a:t>
            </a:r>
          </a:p>
        </p:txBody>
      </p:sp>
      <p:pic>
        <p:nvPicPr>
          <p:cNvPr id="5" name="Picture 4">
            <a:extLst>
              <a:ext uri="{FF2B5EF4-FFF2-40B4-BE49-F238E27FC236}">
                <a16:creationId xmlns:a16="http://schemas.microsoft.com/office/drawing/2014/main" id="{442D5685-4E29-4278-90B5-11764450D8A3}"/>
              </a:ext>
            </a:extLst>
          </p:cNvPr>
          <p:cNvPicPr>
            <a:picLocks noChangeAspect="1"/>
          </p:cNvPicPr>
          <p:nvPr/>
        </p:nvPicPr>
        <p:blipFill rotWithShape="1">
          <a:blip r:embed="rId3"/>
          <a:srcRect l="7918" t="-1" b="3268"/>
          <a:stretch/>
        </p:blipFill>
        <p:spPr>
          <a:xfrm>
            <a:off x="8280399" y="2214144"/>
            <a:ext cx="2891118" cy="21156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3" name="Straight Connector 2">
            <a:extLst>
              <a:ext uri="{FF2B5EF4-FFF2-40B4-BE49-F238E27FC236}">
                <a16:creationId xmlns:a16="http://schemas.microsoft.com/office/drawing/2014/main" id="{7516A8EA-136D-4A43-AA6C-A1DBEBD80793}"/>
              </a:ext>
            </a:extLst>
          </p:cNvPr>
          <p:cNvCxnSpPr/>
          <p:nvPr/>
        </p:nvCxnSpPr>
        <p:spPr>
          <a:xfrm flipH="1">
            <a:off x="421341" y="385482"/>
            <a:ext cx="3890683"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0E55AD71-DA59-415A-A939-12C1F44BA3CA}"/>
              </a:ext>
            </a:extLst>
          </p:cNvPr>
          <p:cNvCxnSpPr/>
          <p:nvPr/>
        </p:nvCxnSpPr>
        <p:spPr>
          <a:xfrm>
            <a:off x="7808259" y="385482"/>
            <a:ext cx="342451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6569358"/>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Explore</Template>
  <TotalTime>237</TotalTime>
  <Words>1118</Words>
  <Application>Microsoft Office PowerPoint</Application>
  <PresentationFormat>Widescreen</PresentationFormat>
  <Paragraphs>189</Paragraphs>
  <Slides>15</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Abadi</vt:lpstr>
      <vt:lpstr>ADLaM Display</vt:lpstr>
      <vt:lpstr>Arial</vt:lpstr>
      <vt:lpstr>Avenir Next LT Pro</vt:lpstr>
      <vt:lpstr>AvenirNext LT Pro Medium</vt:lpstr>
      <vt:lpstr>Calibri</vt:lpstr>
      <vt:lpstr>Century Gothic</vt:lpstr>
      <vt:lpstr>Courier New</vt:lpstr>
      <vt:lpstr>Posterama</vt:lpstr>
      <vt:lpstr>Segoe UI Light</vt:lpstr>
      <vt:lpstr>Söhne</vt:lpstr>
      <vt:lpstr>Times New Roman</vt:lpstr>
      <vt:lpstr>Wingdings</vt:lpstr>
      <vt:lpstr>ExploreVTI</vt:lpstr>
      <vt:lpstr>PowerPoint Presentation</vt:lpstr>
      <vt:lpstr>Project analysis slide 2</vt:lpstr>
      <vt:lpstr>Project analysis slide 2</vt:lpstr>
      <vt:lpstr>Project analysis slide 2</vt:lpstr>
      <vt:lpstr>Project analysis slide 3</vt:lpstr>
      <vt:lpstr>Project analysis slide 4</vt:lpstr>
      <vt:lpstr>Project analysis slide 4</vt:lpstr>
      <vt:lpstr>Project analysis slide 4</vt:lpstr>
      <vt:lpstr>Project analysis slide 4</vt:lpstr>
      <vt:lpstr>Project analysis slide 4</vt:lpstr>
      <vt:lpstr>Project analysis slide 4</vt:lpstr>
      <vt:lpstr>Project analysis slide 6</vt:lpstr>
      <vt:lpstr>Project analysis slide 8</vt:lpstr>
      <vt:lpstr>Project analysis slide 8</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Shrivastav</dc:creator>
  <cp:lastModifiedBy>Shruti Shrivastav</cp:lastModifiedBy>
  <cp:revision>23</cp:revision>
  <dcterms:created xsi:type="dcterms:W3CDTF">2023-11-05T06:50:29Z</dcterms:created>
  <dcterms:modified xsi:type="dcterms:W3CDTF">2023-11-05T11:00:00Z</dcterms:modified>
</cp:coreProperties>
</file>