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76" r:id="rId3"/>
    <p:sldId id="289" r:id="rId4"/>
    <p:sldId id="288" r:id="rId5"/>
    <p:sldId id="277" r:id="rId6"/>
    <p:sldId id="278" r:id="rId7"/>
    <p:sldId id="290" r:id="rId8"/>
    <p:sldId id="291" r:id="rId9"/>
    <p:sldId id="292" r:id="rId10"/>
    <p:sldId id="293" r:id="rId11"/>
    <p:sldId id="294" r:id="rId12"/>
    <p:sldId id="280" r:id="rId13"/>
    <p:sldId id="283" r:id="rId14"/>
    <p:sldId id="295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A755-BA53-4716-B6F2-E9FCE8E418FD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A9792-B7D5-4ECF-9EE6-386DEA3E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4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94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90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07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11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21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8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9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05-Nov-23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05-Nov-23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0F6649-B7E6-4E90-AEC4-64EB0C732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635" y="439271"/>
            <a:ext cx="11340353" cy="5746376"/>
          </a:xfrm>
        </p:spPr>
        <p:txBody>
          <a:bodyPr>
            <a:normAutofit/>
          </a:bodyPr>
          <a:lstStyle/>
          <a:p>
            <a:pPr algn="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ANALYST INTERN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-Shruti Shrivastav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103AD-9A40-4B4D-9B75-71FC1BFB4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6" y="289111"/>
            <a:ext cx="1775012" cy="6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72945" y="522898"/>
            <a:ext cx="35190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Org and Project level Insights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098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org_project_summary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merged_df.groupby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(['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org_id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', 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project_id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'])['event'].count()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plotted bar chart using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Matplotlib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Overview of how many events occurred for each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organization-project pair.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It helps you understand event activity related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to different projects within each organization.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Highest event activity </a:t>
            </a:r>
            <a:b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material_profile_material_load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No.of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occurrences : 10114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83854-0384-467D-C839-F5FE15B1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62" y="1481867"/>
            <a:ext cx="4693365" cy="4785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30AA7-556D-CF0B-665B-D612B6FD10C6}"/>
              </a:ext>
            </a:extLst>
          </p:cNvPr>
          <p:cNvCxnSpPr>
            <a:cxnSpLocks/>
          </p:cNvCxnSpPr>
          <p:nvPr/>
        </p:nvCxnSpPr>
        <p:spPr>
          <a:xfrm>
            <a:off x="938356" y="2523836"/>
            <a:ext cx="623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6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72945" y="522898"/>
            <a:ext cx="35190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Top-10 most active users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098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user_id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"event"</a:t>
            </a:r>
            <a:r>
              <a:rPr lang="en-US" sz="16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.count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reset_index</a:t>
            </a:r>
            <a:r>
              <a:rPr lang="en-US" sz="16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user_event_counts.sort_values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by=</a:t>
            </a:r>
            <a:r>
              <a:rPr lang="en-US" sz="1600" b="1" dirty="0">
                <a:solidFill>
                  <a:schemeClr val="accent1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"event"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, ascending=False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top_10_users =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user_event_counts.head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chemeClr val="accent5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                                    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E46E1-05C6-47E6-80D2-A30C6F06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09" y="2427273"/>
            <a:ext cx="2667231" cy="3330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0043C4-BD7F-4445-A20B-F304E686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628" y="2189472"/>
            <a:ext cx="4663844" cy="40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5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0085C-28C9-98D8-1F96-29B54B0B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296"/>
            <a:ext cx="10515600" cy="54798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 Dataset contain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415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day’s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of unique Events 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of unique Users 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of unique Projects 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of unique Companies 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most frequent loaded page(event):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material_profile_material_load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active User ID 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USR509149973276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ID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PRJ256203650640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 maximum no of active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ID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USR289696600578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associated with maximum no of projects in given datasets.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2022-06-07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had the most events in given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Date-wise event counts have been calculated to track the distribution of events over each day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I have examined user behavior by focusing on specific event descriptions such as 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Successfully creating a new project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" and 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Successfully creating a task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“.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Extracted top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users list.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“ We can get more insights from given datasets according to company’s requirements ”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5379" y="522898"/>
            <a:ext cx="494662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9466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Given Data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 ASPECTS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 ASPECTS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97600" y="2104573"/>
            <a:ext cx="58058" cy="2384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281195"/>
            <a:ext cx="4162870" cy="24006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dataset provides clear mappings between events, their descriptions, and sections, making it easy to understand the context of each event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descriptions of events are informative, helping to understand what each event signifies in the context of the organization's activities.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 is structured and organized, making it suitable for analysis and visualization.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595966" y="2341218"/>
            <a:ext cx="4162870" cy="18774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is no information about the completeness of the data. Missing or incomplete data can skew the analysis and lead to incorrect conclusion.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While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user_ids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are provided, there is no detailed information about user behavior patterns, preferences, or demographics. Understanding user behavior is essential for user experience analysis and system optimization.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Source Code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2677-49B7-38AF-2278-506A94DB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Git-hub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:-</a:t>
            </a:r>
            <a:r>
              <a:rPr lang="en-US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https://github.com/The-Shruti/Shruti_Shrivastav_Assignment_Powerplay/blob/main/Shruti_Shrivastav_Powerplay.ipynb</a:t>
            </a:r>
          </a:p>
        </p:txBody>
      </p:sp>
    </p:spTree>
    <p:extLst>
      <p:ext uri="{BB962C8B-B14F-4D97-AF65-F5344CB8AC3E}">
        <p14:creationId xmlns:p14="http://schemas.microsoft.com/office/powerpoint/2010/main" val="191636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5003"/>
            <a:ext cx="9144000" cy="11079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Thank You !</a:t>
            </a:r>
            <a:endParaRPr lang="en-US" sz="7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582679-9D07-4C8E-879F-7D2EF56E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855297"/>
            <a:ext cx="10928927" cy="537001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Two datasets given</a:t>
            </a:r>
            <a:r>
              <a: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:-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Goal </a:t>
            </a:r>
            <a:r>
              <a: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:-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 have to identify patterns &amp; insights from the </a:t>
            </a:r>
            <a:r>
              <a:rPr lang="en-US" sz="24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dataset.Also,look</a:t>
            </a:r>
            <a:r>
              <a:rPr lang="en-U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out for insights/triggers that activated the users and subsequently engaged them.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79BE069D-A631-3CD5-C6B9-874BE9D6B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279" y="1543503"/>
            <a:ext cx="914400" cy="914400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4B4E7E78-525E-79B1-B636-A6DF15B0E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4522" y="158335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648A85-1299-917F-1518-229317328233}"/>
              </a:ext>
            </a:extLst>
          </p:cNvPr>
          <p:cNvSpPr txBox="1"/>
          <p:nvPr/>
        </p:nvSpPr>
        <p:spPr>
          <a:xfrm>
            <a:off x="3436401" y="2501635"/>
            <a:ext cx="2804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Event Description Mapping.csv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9B92D9-B5B0-A056-D581-6350C1647142}"/>
              </a:ext>
            </a:extLst>
          </p:cNvPr>
          <p:cNvSpPr txBox="1"/>
          <p:nvPr/>
        </p:nvSpPr>
        <p:spPr>
          <a:xfrm>
            <a:off x="6687127" y="2497759"/>
            <a:ext cx="2961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  </a:t>
            </a:r>
            <a:r>
              <a:rPr lang="en-US" sz="1600" b="1" dirty="0">
                <a:latin typeface="Abadi" panose="020B0604020104020204" pitchFamily="34" charset="0"/>
              </a:rPr>
              <a:t>User – Event Raw Dataset.csv 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0CBA74-8DC0-0DA1-AA74-9D0D1471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65" y="620985"/>
            <a:ext cx="5035221" cy="850449"/>
          </a:xfrm>
        </p:spPr>
        <p:txBody>
          <a:bodyPr/>
          <a:lstStyle/>
          <a:p>
            <a:r>
              <a:rPr lang="en-US" sz="2400" b="1" u="sng" dirty="0">
                <a:latin typeface="Abadi" panose="020B0604020104020204" pitchFamily="34" charset="0"/>
              </a:rPr>
              <a:t>User – Event Raw Dataset.csv</a:t>
            </a:r>
            <a:endParaRPr lang="en-US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9936B-EA34-9176-204F-A4D37D8C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2511" y="620985"/>
            <a:ext cx="5563153" cy="804756"/>
          </a:xfrm>
        </p:spPr>
        <p:txBody>
          <a:bodyPr/>
          <a:lstStyle/>
          <a:p>
            <a:r>
              <a:rPr lang="en-US" sz="2400" b="1" u="sng" dirty="0">
                <a:latin typeface="Abadi" panose="020B0604020104020204" pitchFamily="34" charset="0"/>
              </a:rPr>
              <a:t>Event Description Mapping.csv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Datasets Preview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452E3CD-BF8E-4A07-9702-AC2E0038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05085"/>
            <a:ext cx="4908176" cy="39923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328EA4-03CB-4719-80B3-F1A54908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510" y="1684857"/>
            <a:ext cx="6127825" cy="40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Tools &amp; Tech-Stacks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BC5B45-5295-4F98-849C-73B7291EBD15}"/>
              </a:ext>
            </a:extLst>
          </p:cNvPr>
          <p:cNvSpPr/>
          <p:nvPr/>
        </p:nvSpPr>
        <p:spPr>
          <a:xfrm>
            <a:off x="4876801" y="2545976"/>
            <a:ext cx="1927412" cy="1174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Internet outline">
            <a:extLst>
              <a:ext uri="{FF2B5EF4-FFF2-40B4-BE49-F238E27FC236}">
                <a16:creationId xmlns:a16="http://schemas.microsoft.com/office/drawing/2014/main" id="{CA675905-D084-44A3-8CDB-C9890C8A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3307" y="274320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DC3EE3-E641-4DF1-96C1-8BEA70D40E1D}"/>
              </a:ext>
            </a:extLst>
          </p:cNvPr>
          <p:cNvSpPr/>
          <p:nvPr/>
        </p:nvSpPr>
        <p:spPr>
          <a:xfrm>
            <a:off x="1604682" y="2868386"/>
            <a:ext cx="1918448" cy="58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grpSp>
        <p:nvGrpSpPr>
          <p:cNvPr id="37" name="Group 36" descr="Icons of bar chart and line graph.">
            <a:extLst>
              <a:ext uri="{FF2B5EF4-FFF2-40B4-BE49-F238E27FC236}">
                <a16:creationId xmlns:a16="http://schemas.microsoft.com/office/drawing/2014/main" id="{35D4FEBC-DB79-4565-BB34-EB4907F6589F}"/>
              </a:ext>
            </a:extLst>
          </p:cNvPr>
          <p:cNvGrpSpPr/>
          <p:nvPr/>
        </p:nvGrpSpPr>
        <p:grpSpPr>
          <a:xfrm>
            <a:off x="3016624" y="2959324"/>
            <a:ext cx="347679" cy="347679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38" name="Freeform 372">
              <a:extLst>
                <a:ext uri="{FF2B5EF4-FFF2-40B4-BE49-F238E27FC236}">
                  <a16:creationId xmlns:a16="http://schemas.microsoft.com/office/drawing/2014/main" id="{B3808124-A5A6-4041-A663-62A9C2A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3" name="Freeform 373">
              <a:extLst>
                <a:ext uri="{FF2B5EF4-FFF2-40B4-BE49-F238E27FC236}">
                  <a16:creationId xmlns:a16="http://schemas.microsoft.com/office/drawing/2014/main" id="{4B48A56A-B03D-425A-92C7-62C2CF28D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7873AB-854A-40D1-9D99-D506CF300851}"/>
              </a:ext>
            </a:extLst>
          </p:cNvPr>
          <p:cNvCxnSpPr/>
          <p:nvPr/>
        </p:nvCxnSpPr>
        <p:spPr>
          <a:xfrm rot="10800000">
            <a:off x="3523130" y="1326776"/>
            <a:ext cx="1506071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7C47A1-DB66-46C2-BC2D-3136353211A9}"/>
              </a:ext>
            </a:extLst>
          </p:cNvPr>
          <p:cNvSpPr/>
          <p:nvPr/>
        </p:nvSpPr>
        <p:spPr>
          <a:xfrm>
            <a:off x="1604683" y="1066800"/>
            <a:ext cx="1918447" cy="510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NUMPY</a:t>
            </a:r>
          </a:p>
        </p:txBody>
      </p:sp>
      <p:sp>
        <p:nvSpPr>
          <p:cNvPr id="48" name="Freeform 4346" descr="Icon of box and whisker chart. ">
            <a:extLst>
              <a:ext uri="{FF2B5EF4-FFF2-40B4-BE49-F238E27FC236}">
                <a16:creationId xmlns:a16="http://schemas.microsoft.com/office/drawing/2014/main" id="{8CC7E498-5DC8-47AA-BA01-535659A1CC6A}"/>
              </a:ext>
            </a:extLst>
          </p:cNvPr>
          <p:cNvSpPr>
            <a:spLocks noEditPoints="1"/>
          </p:cNvSpPr>
          <p:nvPr/>
        </p:nvSpPr>
        <p:spPr bwMode="auto">
          <a:xfrm>
            <a:off x="3090276" y="1149812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482514-88A4-47E8-AA08-C566C48D2BE7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23130" y="3133164"/>
            <a:ext cx="1353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9911E4B-D072-4BF6-8FA4-77A0F27EB1FF}"/>
              </a:ext>
            </a:extLst>
          </p:cNvPr>
          <p:cNvCxnSpPr/>
          <p:nvPr/>
        </p:nvCxnSpPr>
        <p:spPr>
          <a:xfrm rot="10800000" flipV="1">
            <a:off x="3639671" y="3720352"/>
            <a:ext cx="1389530" cy="1255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499E52C-3C68-4873-8DC2-3C4B0CE87EAD}"/>
              </a:ext>
            </a:extLst>
          </p:cNvPr>
          <p:cNvSpPr/>
          <p:nvPr/>
        </p:nvSpPr>
        <p:spPr>
          <a:xfrm>
            <a:off x="1604682" y="4692049"/>
            <a:ext cx="2034987" cy="57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59" name="Freeform 4360">
            <a:extLst>
              <a:ext uri="{FF2B5EF4-FFF2-40B4-BE49-F238E27FC236}">
                <a16:creationId xmlns:a16="http://schemas.microsoft.com/office/drawing/2014/main" id="{A641AD09-D6E9-4877-9ABD-1210F0D199D3}"/>
              </a:ext>
            </a:extLst>
          </p:cNvPr>
          <p:cNvSpPr>
            <a:spLocks noEditPoints="1"/>
          </p:cNvSpPr>
          <p:nvPr/>
        </p:nvSpPr>
        <p:spPr bwMode="auto">
          <a:xfrm>
            <a:off x="3172665" y="4879606"/>
            <a:ext cx="350465" cy="204559"/>
          </a:xfrm>
          <a:custGeom>
            <a:avLst/>
            <a:gdLst>
              <a:gd name="T0" fmla="*/ 160 w 362"/>
              <a:gd name="T1" fmla="*/ 252 h 369"/>
              <a:gd name="T2" fmla="*/ 135 w 362"/>
              <a:gd name="T3" fmla="*/ 238 h 369"/>
              <a:gd name="T4" fmla="*/ 118 w 362"/>
              <a:gd name="T5" fmla="*/ 218 h 369"/>
              <a:gd name="T6" fmla="*/ 109 w 362"/>
              <a:gd name="T7" fmla="*/ 190 h 369"/>
              <a:gd name="T8" fmla="*/ 113 w 362"/>
              <a:gd name="T9" fmla="*/ 162 h 369"/>
              <a:gd name="T10" fmla="*/ 125 w 362"/>
              <a:gd name="T11" fmla="*/ 138 h 369"/>
              <a:gd name="T12" fmla="*/ 147 w 362"/>
              <a:gd name="T13" fmla="*/ 121 h 369"/>
              <a:gd name="T14" fmla="*/ 174 w 362"/>
              <a:gd name="T15" fmla="*/ 112 h 369"/>
              <a:gd name="T16" fmla="*/ 202 w 362"/>
              <a:gd name="T17" fmla="*/ 114 h 369"/>
              <a:gd name="T18" fmla="*/ 226 w 362"/>
              <a:gd name="T19" fmla="*/ 128 h 369"/>
              <a:gd name="T20" fmla="*/ 244 w 362"/>
              <a:gd name="T21" fmla="*/ 149 h 369"/>
              <a:gd name="T22" fmla="*/ 252 w 362"/>
              <a:gd name="T23" fmla="*/ 176 h 369"/>
              <a:gd name="T24" fmla="*/ 250 w 362"/>
              <a:gd name="T25" fmla="*/ 205 h 369"/>
              <a:gd name="T26" fmla="*/ 236 w 362"/>
              <a:gd name="T27" fmla="*/ 229 h 369"/>
              <a:gd name="T28" fmla="*/ 215 w 362"/>
              <a:gd name="T29" fmla="*/ 247 h 369"/>
              <a:gd name="T30" fmla="*/ 189 w 362"/>
              <a:gd name="T31" fmla="*/ 254 h 369"/>
              <a:gd name="T32" fmla="*/ 328 w 362"/>
              <a:gd name="T33" fmla="*/ 195 h 369"/>
              <a:gd name="T34" fmla="*/ 354 w 362"/>
              <a:gd name="T35" fmla="*/ 144 h 369"/>
              <a:gd name="T36" fmla="*/ 361 w 362"/>
              <a:gd name="T37" fmla="*/ 136 h 369"/>
              <a:gd name="T38" fmla="*/ 360 w 362"/>
              <a:gd name="T39" fmla="*/ 124 h 369"/>
              <a:gd name="T40" fmla="*/ 316 w 362"/>
              <a:gd name="T41" fmla="*/ 53 h 369"/>
              <a:gd name="T42" fmla="*/ 304 w 362"/>
              <a:gd name="T43" fmla="*/ 52 h 369"/>
              <a:gd name="T44" fmla="*/ 256 w 362"/>
              <a:gd name="T45" fmla="*/ 56 h 369"/>
              <a:gd name="T46" fmla="*/ 236 w 362"/>
              <a:gd name="T47" fmla="*/ 10 h 369"/>
              <a:gd name="T48" fmla="*/ 229 w 362"/>
              <a:gd name="T49" fmla="*/ 2 h 369"/>
              <a:gd name="T50" fmla="*/ 146 w 362"/>
              <a:gd name="T51" fmla="*/ 0 h 369"/>
              <a:gd name="T52" fmla="*/ 135 w 362"/>
              <a:gd name="T53" fmla="*/ 3 h 369"/>
              <a:gd name="T54" fmla="*/ 131 w 362"/>
              <a:gd name="T55" fmla="*/ 14 h 369"/>
              <a:gd name="T56" fmla="*/ 99 w 362"/>
              <a:gd name="T57" fmla="*/ 63 h 369"/>
              <a:gd name="T58" fmla="*/ 55 w 362"/>
              <a:gd name="T59" fmla="*/ 51 h 369"/>
              <a:gd name="T60" fmla="*/ 44 w 362"/>
              <a:gd name="T61" fmla="*/ 54 h 369"/>
              <a:gd name="T62" fmla="*/ 1 w 362"/>
              <a:gd name="T63" fmla="*/ 126 h 369"/>
              <a:gd name="T64" fmla="*/ 2 w 362"/>
              <a:gd name="T65" fmla="*/ 139 h 369"/>
              <a:gd name="T66" fmla="*/ 36 w 362"/>
              <a:gd name="T67" fmla="*/ 160 h 369"/>
              <a:gd name="T68" fmla="*/ 36 w 362"/>
              <a:gd name="T69" fmla="*/ 207 h 369"/>
              <a:gd name="T70" fmla="*/ 1 w 362"/>
              <a:gd name="T71" fmla="*/ 230 h 369"/>
              <a:gd name="T72" fmla="*/ 1 w 362"/>
              <a:gd name="T73" fmla="*/ 240 h 369"/>
              <a:gd name="T74" fmla="*/ 44 w 362"/>
              <a:gd name="T75" fmla="*/ 313 h 369"/>
              <a:gd name="T76" fmla="*/ 60 w 362"/>
              <a:gd name="T77" fmla="*/ 314 h 369"/>
              <a:gd name="T78" fmla="*/ 120 w 362"/>
              <a:gd name="T79" fmla="*/ 316 h 369"/>
              <a:gd name="T80" fmla="*/ 132 w 362"/>
              <a:gd name="T81" fmla="*/ 359 h 369"/>
              <a:gd name="T82" fmla="*/ 140 w 362"/>
              <a:gd name="T83" fmla="*/ 368 h 369"/>
              <a:gd name="T84" fmla="*/ 225 w 362"/>
              <a:gd name="T85" fmla="*/ 368 h 369"/>
              <a:gd name="T86" fmla="*/ 233 w 362"/>
              <a:gd name="T87" fmla="*/ 361 h 369"/>
              <a:gd name="T88" fmla="*/ 237 w 362"/>
              <a:gd name="T89" fmla="*/ 321 h 369"/>
              <a:gd name="T90" fmla="*/ 274 w 362"/>
              <a:gd name="T91" fmla="*/ 298 h 369"/>
              <a:gd name="T92" fmla="*/ 310 w 362"/>
              <a:gd name="T93" fmla="*/ 316 h 369"/>
              <a:gd name="T94" fmla="*/ 360 w 362"/>
              <a:gd name="T95" fmla="*/ 243 h 369"/>
              <a:gd name="T96" fmla="*/ 362 w 362"/>
              <a:gd name="T97" fmla="*/ 232 h 369"/>
              <a:gd name="T98" fmla="*/ 354 w 362"/>
              <a:gd name="T99" fmla="*/ 223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369">
                <a:moveTo>
                  <a:pt x="181" y="255"/>
                </a:moveTo>
                <a:lnTo>
                  <a:pt x="174" y="254"/>
                </a:lnTo>
                <a:lnTo>
                  <a:pt x="166" y="253"/>
                </a:lnTo>
                <a:lnTo>
                  <a:pt x="160" y="252"/>
                </a:lnTo>
                <a:lnTo>
                  <a:pt x="153" y="249"/>
                </a:lnTo>
                <a:lnTo>
                  <a:pt x="147" y="247"/>
                </a:lnTo>
                <a:lnTo>
                  <a:pt x="141" y="243"/>
                </a:lnTo>
                <a:lnTo>
                  <a:pt x="135" y="238"/>
                </a:lnTo>
                <a:lnTo>
                  <a:pt x="131" y="234"/>
                </a:lnTo>
                <a:lnTo>
                  <a:pt x="125" y="229"/>
                </a:lnTo>
                <a:lnTo>
                  <a:pt x="122" y="223"/>
                </a:lnTo>
                <a:lnTo>
                  <a:pt x="118" y="218"/>
                </a:lnTo>
                <a:lnTo>
                  <a:pt x="115" y="212"/>
                </a:lnTo>
                <a:lnTo>
                  <a:pt x="113" y="205"/>
                </a:lnTo>
                <a:lnTo>
                  <a:pt x="110" y="198"/>
                </a:lnTo>
                <a:lnTo>
                  <a:pt x="109" y="190"/>
                </a:lnTo>
                <a:lnTo>
                  <a:pt x="109" y="183"/>
                </a:lnTo>
                <a:lnTo>
                  <a:pt x="109" y="176"/>
                </a:lnTo>
                <a:lnTo>
                  <a:pt x="110" y="169"/>
                </a:lnTo>
                <a:lnTo>
                  <a:pt x="113" y="162"/>
                </a:lnTo>
                <a:lnTo>
                  <a:pt x="115" y="156"/>
                </a:lnTo>
                <a:lnTo>
                  <a:pt x="118" y="149"/>
                </a:lnTo>
                <a:lnTo>
                  <a:pt x="122" y="143"/>
                </a:lnTo>
                <a:lnTo>
                  <a:pt x="125" y="138"/>
                </a:lnTo>
                <a:lnTo>
                  <a:pt x="131" y="132"/>
                </a:lnTo>
                <a:lnTo>
                  <a:pt x="135" y="128"/>
                </a:lnTo>
                <a:lnTo>
                  <a:pt x="141" y="124"/>
                </a:lnTo>
                <a:lnTo>
                  <a:pt x="147" y="121"/>
                </a:lnTo>
                <a:lnTo>
                  <a:pt x="153" y="117"/>
                </a:lnTo>
                <a:lnTo>
                  <a:pt x="160" y="114"/>
                </a:lnTo>
                <a:lnTo>
                  <a:pt x="166" y="113"/>
                </a:lnTo>
                <a:lnTo>
                  <a:pt x="174" y="112"/>
                </a:lnTo>
                <a:lnTo>
                  <a:pt x="181" y="111"/>
                </a:lnTo>
                <a:lnTo>
                  <a:pt x="189" y="112"/>
                </a:lnTo>
                <a:lnTo>
                  <a:pt x="195" y="113"/>
                </a:lnTo>
                <a:lnTo>
                  <a:pt x="202" y="114"/>
                </a:lnTo>
                <a:lnTo>
                  <a:pt x="209" y="117"/>
                </a:lnTo>
                <a:lnTo>
                  <a:pt x="215" y="121"/>
                </a:lnTo>
                <a:lnTo>
                  <a:pt x="221" y="124"/>
                </a:lnTo>
                <a:lnTo>
                  <a:pt x="226" y="128"/>
                </a:lnTo>
                <a:lnTo>
                  <a:pt x="231" y="132"/>
                </a:lnTo>
                <a:lnTo>
                  <a:pt x="236" y="138"/>
                </a:lnTo>
                <a:lnTo>
                  <a:pt x="240" y="143"/>
                </a:lnTo>
                <a:lnTo>
                  <a:pt x="244" y="149"/>
                </a:lnTo>
                <a:lnTo>
                  <a:pt x="247" y="156"/>
                </a:lnTo>
                <a:lnTo>
                  <a:pt x="250" y="162"/>
                </a:lnTo>
                <a:lnTo>
                  <a:pt x="251" y="169"/>
                </a:lnTo>
                <a:lnTo>
                  <a:pt x="252" y="176"/>
                </a:lnTo>
                <a:lnTo>
                  <a:pt x="253" y="183"/>
                </a:lnTo>
                <a:lnTo>
                  <a:pt x="252" y="190"/>
                </a:lnTo>
                <a:lnTo>
                  <a:pt x="251" y="198"/>
                </a:lnTo>
                <a:lnTo>
                  <a:pt x="250" y="205"/>
                </a:lnTo>
                <a:lnTo>
                  <a:pt x="247" y="212"/>
                </a:lnTo>
                <a:lnTo>
                  <a:pt x="244" y="218"/>
                </a:lnTo>
                <a:lnTo>
                  <a:pt x="240" y="223"/>
                </a:lnTo>
                <a:lnTo>
                  <a:pt x="236" y="229"/>
                </a:lnTo>
                <a:lnTo>
                  <a:pt x="231" y="234"/>
                </a:lnTo>
                <a:lnTo>
                  <a:pt x="226" y="238"/>
                </a:lnTo>
                <a:lnTo>
                  <a:pt x="221" y="243"/>
                </a:lnTo>
                <a:lnTo>
                  <a:pt x="215" y="247"/>
                </a:lnTo>
                <a:lnTo>
                  <a:pt x="209" y="249"/>
                </a:lnTo>
                <a:lnTo>
                  <a:pt x="202" y="252"/>
                </a:lnTo>
                <a:lnTo>
                  <a:pt x="195" y="253"/>
                </a:lnTo>
                <a:lnTo>
                  <a:pt x="189" y="254"/>
                </a:lnTo>
                <a:lnTo>
                  <a:pt x="181" y="255"/>
                </a:lnTo>
                <a:close/>
                <a:moveTo>
                  <a:pt x="354" y="223"/>
                </a:moveTo>
                <a:lnTo>
                  <a:pt x="327" y="207"/>
                </a:lnTo>
                <a:lnTo>
                  <a:pt x="328" y="195"/>
                </a:lnTo>
                <a:lnTo>
                  <a:pt x="328" y="183"/>
                </a:lnTo>
                <a:lnTo>
                  <a:pt x="328" y="172"/>
                </a:lnTo>
                <a:lnTo>
                  <a:pt x="327" y="160"/>
                </a:lnTo>
                <a:lnTo>
                  <a:pt x="354" y="144"/>
                </a:lnTo>
                <a:lnTo>
                  <a:pt x="357" y="143"/>
                </a:lnTo>
                <a:lnTo>
                  <a:pt x="359" y="141"/>
                </a:lnTo>
                <a:lnTo>
                  <a:pt x="360" y="139"/>
                </a:lnTo>
                <a:lnTo>
                  <a:pt x="361" y="136"/>
                </a:lnTo>
                <a:lnTo>
                  <a:pt x="362" y="132"/>
                </a:lnTo>
                <a:lnTo>
                  <a:pt x="362" y="129"/>
                </a:lnTo>
                <a:lnTo>
                  <a:pt x="361" y="126"/>
                </a:lnTo>
                <a:lnTo>
                  <a:pt x="360" y="124"/>
                </a:lnTo>
                <a:lnTo>
                  <a:pt x="322" y="59"/>
                </a:lnTo>
                <a:lnTo>
                  <a:pt x="320" y="56"/>
                </a:lnTo>
                <a:lnTo>
                  <a:pt x="318" y="54"/>
                </a:lnTo>
                <a:lnTo>
                  <a:pt x="316" y="53"/>
                </a:lnTo>
                <a:lnTo>
                  <a:pt x="313" y="51"/>
                </a:lnTo>
                <a:lnTo>
                  <a:pt x="309" y="51"/>
                </a:lnTo>
                <a:lnTo>
                  <a:pt x="307" y="51"/>
                </a:lnTo>
                <a:lnTo>
                  <a:pt x="304" y="52"/>
                </a:lnTo>
                <a:lnTo>
                  <a:pt x="301" y="53"/>
                </a:lnTo>
                <a:lnTo>
                  <a:pt x="274" y="69"/>
                </a:lnTo>
                <a:lnTo>
                  <a:pt x="266" y="63"/>
                </a:lnTo>
                <a:lnTo>
                  <a:pt x="256" y="56"/>
                </a:lnTo>
                <a:lnTo>
                  <a:pt x="246" y="51"/>
                </a:lnTo>
                <a:lnTo>
                  <a:pt x="237" y="47"/>
                </a:lnTo>
                <a:lnTo>
                  <a:pt x="237" y="14"/>
                </a:lnTo>
                <a:lnTo>
                  <a:pt x="236" y="10"/>
                </a:lnTo>
                <a:lnTo>
                  <a:pt x="236" y="8"/>
                </a:lnTo>
                <a:lnTo>
                  <a:pt x="233" y="5"/>
                </a:lnTo>
                <a:lnTo>
                  <a:pt x="232" y="3"/>
                </a:lnTo>
                <a:lnTo>
                  <a:pt x="229" y="2"/>
                </a:lnTo>
                <a:lnTo>
                  <a:pt x="227" y="1"/>
                </a:lnTo>
                <a:lnTo>
                  <a:pt x="224" y="0"/>
                </a:lnTo>
                <a:lnTo>
                  <a:pt x="222" y="0"/>
                </a:lnTo>
                <a:lnTo>
                  <a:pt x="146" y="0"/>
                </a:lnTo>
                <a:lnTo>
                  <a:pt x="143" y="0"/>
                </a:lnTo>
                <a:lnTo>
                  <a:pt x="140" y="1"/>
                </a:lnTo>
                <a:lnTo>
                  <a:pt x="137" y="2"/>
                </a:lnTo>
                <a:lnTo>
                  <a:pt x="135" y="3"/>
                </a:lnTo>
                <a:lnTo>
                  <a:pt x="134" y="5"/>
                </a:lnTo>
                <a:lnTo>
                  <a:pt x="132" y="8"/>
                </a:lnTo>
                <a:lnTo>
                  <a:pt x="132" y="10"/>
                </a:lnTo>
                <a:lnTo>
                  <a:pt x="131" y="14"/>
                </a:lnTo>
                <a:lnTo>
                  <a:pt x="131" y="47"/>
                </a:lnTo>
                <a:lnTo>
                  <a:pt x="120" y="52"/>
                </a:lnTo>
                <a:lnTo>
                  <a:pt x="109" y="57"/>
                </a:lnTo>
                <a:lnTo>
                  <a:pt x="99" y="63"/>
                </a:lnTo>
                <a:lnTo>
                  <a:pt x="90" y="69"/>
                </a:lnTo>
                <a:lnTo>
                  <a:pt x="61" y="53"/>
                </a:lnTo>
                <a:lnTo>
                  <a:pt x="58" y="52"/>
                </a:lnTo>
                <a:lnTo>
                  <a:pt x="55" y="51"/>
                </a:lnTo>
                <a:lnTo>
                  <a:pt x="53" y="51"/>
                </a:lnTo>
                <a:lnTo>
                  <a:pt x="49" y="51"/>
                </a:lnTo>
                <a:lnTo>
                  <a:pt x="47" y="52"/>
                </a:lnTo>
                <a:lnTo>
                  <a:pt x="44" y="54"/>
                </a:lnTo>
                <a:lnTo>
                  <a:pt x="42" y="56"/>
                </a:lnTo>
                <a:lnTo>
                  <a:pt x="41" y="59"/>
                </a:lnTo>
                <a:lnTo>
                  <a:pt x="2" y="124"/>
                </a:lnTo>
                <a:lnTo>
                  <a:pt x="1" y="126"/>
                </a:lnTo>
                <a:lnTo>
                  <a:pt x="0" y="129"/>
                </a:lnTo>
                <a:lnTo>
                  <a:pt x="0" y="132"/>
                </a:lnTo>
                <a:lnTo>
                  <a:pt x="1" y="136"/>
                </a:lnTo>
                <a:lnTo>
                  <a:pt x="2" y="139"/>
                </a:lnTo>
                <a:lnTo>
                  <a:pt x="3" y="141"/>
                </a:lnTo>
                <a:lnTo>
                  <a:pt x="6" y="143"/>
                </a:lnTo>
                <a:lnTo>
                  <a:pt x="8" y="144"/>
                </a:lnTo>
                <a:lnTo>
                  <a:pt x="36" y="160"/>
                </a:lnTo>
                <a:lnTo>
                  <a:pt x="34" y="172"/>
                </a:lnTo>
                <a:lnTo>
                  <a:pt x="34" y="183"/>
                </a:lnTo>
                <a:lnTo>
                  <a:pt x="34" y="195"/>
                </a:lnTo>
                <a:lnTo>
                  <a:pt x="36" y="207"/>
                </a:lnTo>
                <a:lnTo>
                  <a:pt x="8" y="223"/>
                </a:lnTo>
                <a:lnTo>
                  <a:pt x="6" y="224"/>
                </a:lnTo>
                <a:lnTo>
                  <a:pt x="3" y="227"/>
                </a:lnTo>
                <a:lnTo>
                  <a:pt x="1" y="230"/>
                </a:lnTo>
                <a:lnTo>
                  <a:pt x="0" y="233"/>
                </a:lnTo>
                <a:lnTo>
                  <a:pt x="0" y="235"/>
                </a:lnTo>
                <a:lnTo>
                  <a:pt x="0" y="237"/>
                </a:lnTo>
                <a:lnTo>
                  <a:pt x="1" y="240"/>
                </a:lnTo>
                <a:lnTo>
                  <a:pt x="2" y="243"/>
                </a:lnTo>
                <a:lnTo>
                  <a:pt x="40" y="309"/>
                </a:lnTo>
                <a:lnTo>
                  <a:pt x="42" y="311"/>
                </a:lnTo>
                <a:lnTo>
                  <a:pt x="44" y="313"/>
                </a:lnTo>
                <a:lnTo>
                  <a:pt x="46" y="314"/>
                </a:lnTo>
                <a:lnTo>
                  <a:pt x="48" y="315"/>
                </a:lnTo>
                <a:lnTo>
                  <a:pt x="55" y="316"/>
                </a:lnTo>
                <a:lnTo>
                  <a:pt x="60" y="314"/>
                </a:lnTo>
                <a:lnTo>
                  <a:pt x="90" y="297"/>
                </a:lnTo>
                <a:lnTo>
                  <a:pt x="99" y="304"/>
                </a:lnTo>
                <a:lnTo>
                  <a:pt x="109" y="310"/>
                </a:lnTo>
                <a:lnTo>
                  <a:pt x="120" y="316"/>
                </a:lnTo>
                <a:lnTo>
                  <a:pt x="131" y="321"/>
                </a:lnTo>
                <a:lnTo>
                  <a:pt x="131" y="354"/>
                </a:lnTo>
                <a:lnTo>
                  <a:pt x="132" y="356"/>
                </a:lnTo>
                <a:lnTo>
                  <a:pt x="132" y="359"/>
                </a:lnTo>
                <a:lnTo>
                  <a:pt x="134" y="361"/>
                </a:lnTo>
                <a:lnTo>
                  <a:pt x="135" y="363"/>
                </a:lnTo>
                <a:lnTo>
                  <a:pt x="137" y="366"/>
                </a:lnTo>
                <a:lnTo>
                  <a:pt x="140" y="368"/>
                </a:lnTo>
                <a:lnTo>
                  <a:pt x="143" y="368"/>
                </a:lnTo>
                <a:lnTo>
                  <a:pt x="146" y="369"/>
                </a:lnTo>
                <a:lnTo>
                  <a:pt x="222" y="369"/>
                </a:lnTo>
                <a:lnTo>
                  <a:pt x="225" y="368"/>
                </a:lnTo>
                <a:lnTo>
                  <a:pt x="227" y="368"/>
                </a:lnTo>
                <a:lnTo>
                  <a:pt x="229" y="366"/>
                </a:lnTo>
                <a:lnTo>
                  <a:pt x="232" y="363"/>
                </a:lnTo>
                <a:lnTo>
                  <a:pt x="233" y="361"/>
                </a:lnTo>
                <a:lnTo>
                  <a:pt x="236" y="359"/>
                </a:lnTo>
                <a:lnTo>
                  <a:pt x="236" y="356"/>
                </a:lnTo>
                <a:lnTo>
                  <a:pt x="237" y="354"/>
                </a:lnTo>
                <a:lnTo>
                  <a:pt x="237" y="321"/>
                </a:lnTo>
                <a:lnTo>
                  <a:pt x="246" y="316"/>
                </a:lnTo>
                <a:lnTo>
                  <a:pt x="256" y="311"/>
                </a:lnTo>
                <a:lnTo>
                  <a:pt x="266" y="305"/>
                </a:lnTo>
                <a:lnTo>
                  <a:pt x="274" y="298"/>
                </a:lnTo>
                <a:lnTo>
                  <a:pt x="302" y="313"/>
                </a:lnTo>
                <a:lnTo>
                  <a:pt x="305" y="315"/>
                </a:lnTo>
                <a:lnTo>
                  <a:pt x="307" y="315"/>
                </a:lnTo>
                <a:lnTo>
                  <a:pt x="310" y="316"/>
                </a:lnTo>
                <a:lnTo>
                  <a:pt x="314" y="316"/>
                </a:lnTo>
                <a:lnTo>
                  <a:pt x="319" y="313"/>
                </a:lnTo>
                <a:lnTo>
                  <a:pt x="322" y="309"/>
                </a:lnTo>
                <a:lnTo>
                  <a:pt x="360" y="243"/>
                </a:lnTo>
                <a:lnTo>
                  <a:pt x="362" y="240"/>
                </a:lnTo>
                <a:lnTo>
                  <a:pt x="362" y="237"/>
                </a:lnTo>
                <a:lnTo>
                  <a:pt x="362" y="234"/>
                </a:lnTo>
                <a:lnTo>
                  <a:pt x="362" y="232"/>
                </a:lnTo>
                <a:lnTo>
                  <a:pt x="361" y="229"/>
                </a:lnTo>
                <a:lnTo>
                  <a:pt x="359" y="227"/>
                </a:lnTo>
                <a:lnTo>
                  <a:pt x="357" y="224"/>
                </a:lnTo>
                <a:lnTo>
                  <a:pt x="354" y="2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8FCB315-ABC6-4AEA-9AA6-40F7B9A3F68E}"/>
              </a:ext>
            </a:extLst>
          </p:cNvPr>
          <p:cNvCxnSpPr/>
          <p:nvPr/>
        </p:nvCxnSpPr>
        <p:spPr>
          <a:xfrm flipV="1">
            <a:off x="6732494" y="1326776"/>
            <a:ext cx="1819835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DB69546-6BEF-465C-A223-C1530347D864}"/>
              </a:ext>
            </a:extLst>
          </p:cNvPr>
          <p:cNvSpPr/>
          <p:nvPr/>
        </p:nvSpPr>
        <p:spPr>
          <a:xfrm>
            <a:off x="8552329" y="1100567"/>
            <a:ext cx="2510118" cy="510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pic>
        <p:nvPicPr>
          <p:cNvPr id="66" name="Graphic 65" descr="Bar chart with solid fill">
            <a:extLst>
              <a:ext uri="{FF2B5EF4-FFF2-40B4-BE49-F238E27FC236}">
                <a16:creationId xmlns:a16="http://schemas.microsoft.com/office/drawing/2014/main" id="{2DE461BA-8EB6-487F-B6CA-DEB1CA61B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2329" y="1100567"/>
            <a:ext cx="508146" cy="50814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58D9F9-EBF4-4D14-9947-692841965ACD}"/>
              </a:ext>
            </a:extLst>
          </p:cNvPr>
          <p:cNvCxnSpPr>
            <a:stCxn id="2" idx="3"/>
          </p:cNvCxnSpPr>
          <p:nvPr/>
        </p:nvCxnSpPr>
        <p:spPr>
          <a:xfrm flipV="1">
            <a:off x="6804213" y="3133164"/>
            <a:ext cx="1748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D626AB1-979B-4400-8519-006D3709FC72}"/>
              </a:ext>
            </a:extLst>
          </p:cNvPr>
          <p:cNvSpPr/>
          <p:nvPr/>
        </p:nvSpPr>
        <p:spPr>
          <a:xfrm>
            <a:off x="8552328" y="2868386"/>
            <a:ext cx="2447365" cy="510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JUPYTER-NOTEBOOK</a:t>
            </a:r>
          </a:p>
        </p:txBody>
      </p:sp>
      <p:sp>
        <p:nvSpPr>
          <p:cNvPr id="70" name="Freeform 4665" descr="Icon of graph. ">
            <a:extLst>
              <a:ext uri="{FF2B5EF4-FFF2-40B4-BE49-F238E27FC236}">
                <a16:creationId xmlns:a16="http://schemas.microsoft.com/office/drawing/2014/main" id="{CC9C704D-1DF2-4AE3-B70F-808913887BE9}"/>
              </a:ext>
            </a:extLst>
          </p:cNvPr>
          <p:cNvSpPr>
            <a:spLocks/>
          </p:cNvSpPr>
          <p:nvPr/>
        </p:nvSpPr>
        <p:spPr bwMode="auto">
          <a:xfrm>
            <a:off x="8738053" y="298814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529B603-5CD9-4B1D-8AA2-7D6F7827E258}"/>
              </a:ext>
            </a:extLst>
          </p:cNvPr>
          <p:cNvCxnSpPr/>
          <p:nvPr/>
        </p:nvCxnSpPr>
        <p:spPr>
          <a:xfrm>
            <a:off x="6732494" y="3657600"/>
            <a:ext cx="1748118" cy="1317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9EA480A-E7C0-4644-A517-5EBB4379D04F}"/>
              </a:ext>
            </a:extLst>
          </p:cNvPr>
          <p:cNvSpPr/>
          <p:nvPr/>
        </p:nvSpPr>
        <p:spPr>
          <a:xfrm>
            <a:off x="8480612" y="4778187"/>
            <a:ext cx="2958353" cy="51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GOOGLE-COLAB</a:t>
            </a:r>
          </a:p>
        </p:txBody>
      </p:sp>
      <p:sp>
        <p:nvSpPr>
          <p:cNvPr id="74" name="Freeform 1676" descr="Icon of check box. ">
            <a:extLst>
              <a:ext uri="{FF2B5EF4-FFF2-40B4-BE49-F238E27FC236}">
                <a16:creationId xmlns:a16="http://schemas.microsoft.com/office/drawing/2014/main" id="{28D3890B-000C-4CCC-B95F-FDE715E6971D}"/>
              </a:ext>
            </a:extLst>
          </p:cNvPr>
          <p:cNvSpPr>
            <a:spLocks noEditPoints="1"/>
          </p:cNvSpPr>
          <p:nvPr/>
        </p:nvSpPr>
        <p:spPr bwMode="auto">
          <a:xfrm>
            <a:off x="8633523" y="484374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3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7828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DATASETS LOADED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00400" y="2886560"/>
            <a:ext cx="14146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INTEGRATION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88090" y="2886560"/>
            <a:ext cx="16158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EXPLORATORYDATA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 INSIGHTS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74086" y="3652972"/>
            <a:ext cx="1495870" cy="1323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Obtained valuable insights, including user behavior patterns, and app section preferences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Read data from  CSV files(Datasets) and loaded into a pandas Data-Frame.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Combined data from both data-frames to provide a unified view, which enabling comprehensive analysis and insights across both datasets.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Understanding data through statistical summaries and visualizations.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Plotted Bar chart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Time-series analysis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Analyze User Behavior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Top active users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C831D-4A18-3701-60C2-31AB53250CFC}"/>
              </a:ext>
            </a:extLst>
          </p:cNvPr>
          <p:cNvSpPr/>
          <p:nvPr/>
        </p:nvSpPr>
        <p:spPr>
          <a:xfrm>
            <a:off x="9774086" y="2886560"/>
            <a:ext cx="149587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OR RESULTS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df_user.describe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Total distinct Events: 17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Total distinct Users : 543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Total distinct Projects : 914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Total distinct Organizations : 386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Most active user : USR509149973276 (which appears 9594 times)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The most frequently opened page(Material List) which has been opened 10114 times by clicking on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material_profile_material_load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button.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00765-3B5F-41B1-A791-C053E8948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5645"/>
            <a:ext cx="813124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Statistics-2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6"/>
            <a:ext cx="10515600" cy="56101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project_id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as_index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False)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user_id.count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It counting all users entries associated with each project, so if a user appears multiple times for the same project, each appearance is counted.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Project ID with the maximum users: PRJ256203650640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No of users associated with this project : 12820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C6FD2-54EC-4FCC-BB65-28F3F1C7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04" y="1570144"/>
            <a:ext cx="2865368" cy="3562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DCC7AD-60B3-4673-B60E-711196EC1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53"/>
          <a:stretch/>
        </p:blipFill>
        <p:spPr>
          <a:xfrm>
            <a:off x="6382870" y="1515035"/>
            <a:ext cx="3092824" cy="38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Statistics-3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user_id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project_id.count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result =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df_user.groupby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user_id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project_id.nunique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max_projects_user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result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result ==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result.max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Counted total occurrences of project for each user.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User which is associated with the maximum unique projects: USR289696600578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Total no of unique projects : 29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We can find any results according to organization’s requirements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C81D38-E020-6CD2-33CE-7C2346F8CBED}"/>
              </a:ext>
            </a:extLst>
          </p:cNvPr>
          <p:cNvCxnSpPr>
            <a:cxnSpLocks/>
          </p:cNvCxnSpPr>
          <p:nvPr/>
        </p:nvCxnSpPr>
        <p:spPr>
          <a:xfrm>
            <a:off x="969818" y="2440709"/>
            <a:ext cx="7705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317180E-AA73-4D33-B829-13DBD9AB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4" y="1992050"/>
            <a:ext cx="3673158" cy="2339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2B7165-7E17-4032-B0EE-FAA478A76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350" y="681037"/>
            <a:ext cx="3156817" cy="38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Time-Series Analysis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CD689-269B-1A61-7384-C8072E1E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created_at_time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created_at_time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’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'date'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created_at_time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dt.date</a:t>
            </a:r>
            <a:endParaRPr lang="en-US" sz="1600" b="1" dirty="0"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date_event_counts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merged_df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chemeClr val="accent1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'date'</a:t>
            </a:r>
            <a:r>
              <a:rPr lang="en-US" sz="1600" b="1" dirty="0">
                <a:solidFill>
                  <a:srgbClr val="00B05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value_counts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  <a:r>
              <a:rPr lang="en-US" sz="16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sort_index</a:t>
            </a:r>
            <a:r>
              <a:rPr lang="en-US" sz="1600" b="1" dirty="0">
                <a:solidFill>
                  <a:schemeClr val="accent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Total no of unique days in given dataset : 415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2022-06-07 had the most events in given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Total no of events on 2022-06-07 : 396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It helps to understand the temporal behavior of events or activities.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It will helps us to gain insights into how events are distributed across different dates, providing valuable information about the temporal aspects of data.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0A4E03-8BE6-3F99-EF06-77598E184353}"/>
              </a:ext>
            </a:extLst>
          </p:cNvPr>
          <p:cNvCxnSpPr>
            <a:cxnSpLocks/>
          </p:cNvCxnSpPr>
          <p:nvPr/>
        </p:nvCxnSpPr>
        <p:spPr>
          <a:xfrm>
            <a:off x="997527" y="3271981"/>
            <a:ext cx="7961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2D5685-4E29-4278-90B5-11764450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88" y="2178416"/>
            <a:ext cx="3139712" cy="2187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65693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168</TotalTime>
  <Words>1056</Words>
  <Application>Microsoft Office PowerPoint</Application>
  <PresentationFormat>Widescreen</PresentationFormat>
  <Paragraphs>195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Abadi</vt:lpstr>
      <vt:lpstr>ADLaM Display</vt:lpstr>
      <vt:lpstr>Arial</vt:lpstr>
      <vt:lpstr>Avenir Next LT Pro</vt:lpstr>
      <vt:lpstr>AvenirNext LT Pro Medium</vt:lpstr>
      <vt:lpstr>Calibri</vt:lpstr>
      <vt:lpstr>Century Gothic</vt:lpstr>
      <vt:lpstr>Courier New</vt:lpstr>
      <vt:lpstr>Posterama</vt:lpstr>
      <vt:lpstr>Segoe UI Light</vt:lpstr>
      <vt:lpstr>Times New Roman</vt:lpstr>
      <vt:lpstr>Wingdings</vt:lpstr>
      <vt:lpstr>ExploreVTI</vt:lpstr>
      <vt:lpstr>PowerPoint Presentation</vt:lpstr>
      <vt:lpstr>Project analysis slide 2</vt:lpstr>
      <vt:lpstr>Project analysis slide 2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6</vt:lpstr>
      <vt:lpstr>Project analysis slide 8</vt:lpstr>
      <vt:lpstr>Project analysis slide 8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Shrivastav</dc:creator>
  <cp:lastModifiedBy>Shruti Shrivastav</cp:lastModifiedBy>
  <cp:revision>15</cp:revision>
  <dcterms:created xsi:type="dcterms:W3CDTF">2023-11-05T06:50:29Z</dcterms:created>
  <dcterms:modified xsi:type="dcterms:W3CDTF">2023-11-05T09:39:13Z</dcterms:modified>
</cp:coreProperties>
</file>