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5" r:id="rId2"/>
    <p:sldId id="257" r:id="rId3"/>
    <p:sldId id="266" r:id="rId4"/>
    <p:sldId id="268" r:id="rId5"/>
    <p:sldId id="263" r:id="rId6"/>
    <p:sldId id="258" r:id="rId7"/>
    <p:sldId id="269" r:id="rId8"/>
    <p:sldId id="270" r:id="rId9"/>
    <p:sldId id="291" r:id="rId10"/>
    <p:sldId id="259" r:id="rId11"/>
    <p:sldId id="292" r:id="rId12"/>
    <p:sldId id="260" r:id="rId13"/>
    <p:sldId id="271" r:id="rId14"/>
    <p:sldId id="276" r:id="rId15"/>
    <p:sldId id="277" r:id="rId16"/>
    <p:sldId id="272" r:id="rId17"/>
    <p:sldId id="273" r:id="rId18"/>
    <p:sldId id="275" r:id="rId19"/>
    <p:sldId id="278" r:id="rId20"/>
    <p:sldId id="274" r:id="rId21"/>
    <p:sldId id="279" r:id="rId22"/>
    <p:sldId id="280" r:id="rId23"/>
    <p:sldId id="285" r:id="rId24"/>
    <p:sldId id="286" r:id="rId25"/>
    <p:sldId id="287" r:id="rId26"/>
    <p:sldId id="288" r:id="rId27"/>
    <p:sldId id="283" r:id="rId28"/>
    <p:sldId id="289" r:id="rId29"/>
    <p:sldId id="290" r:id="rId30"/>
    <p:sldId id="261" r:id="rId31"/>
    <p:sldId id="264" r:id="rId32"/>
    <p:sldId id="26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82" d="100"/>
          <a:sy n="82" d="100"/>
        </p:scale>
        <p:origin x="1459"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B3FF4-4693-47ED-8EAF-2D893E4A04EA}" type="datetimeFigureOut">
              <a:rPr lang="en-IN" smtClean="0"/>
              <a:t>22-02-2022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F72CB-F5D0-439B-90BD-1CDBBD3F37D2}" type="slidenum">
              <a:rPr lang="en-IN" smtClean="0"/>
              <a:t>‹#›</a:t>
            </a:fld>
            <a:endParaRPr lang="en-IN"/>
          </a:p>
        </p:txBody>
      </p:sp>
    </p:spTree>
    <p:extLst>
      <p:ext uri="{BB962C8B-B14F-4D97-AF65-F5344CB8AC3E}">
        <p14:creationId xmlns:p14="http://schemas.microsoft.com/office/powerpoint/2010/main" val="355615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9F72CB-F5D0-439B-90BD-1CDBBD3F37D2}" type="slidenum">
              <a:rPr lang="en-IN" smtClean="0"/>
              <a:t>16</a:t>
            </a:fld>
            <a:endParaRPr lang="en-IN"/>
          </a:p>
        </p:txBody>
      </p:sp>
    </p:spTree>
    <p:extLst>
      <p:ext uri="{BB962C8B-B14F-4D97-AF65-F5344CB8AC3E}">
        <p14:creationId xmlns:p14="http://schemas.microsoft.com/office/powerpoint/2010/main" val="259492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9F72CB-F5D0-439B-90BD-1CDBBD3F37D2}" type="slidenum">
              <a:rPr lang="en-IN" smtClean="0"/>
              <a:t>31</a:t>
            </a:fld>
            <a:endParaRPr lang="en-IN"/>
          </a:p>
        </p:txBody>
      </p:sp>
    </p:spTree>
    <p:extLst>
      <p:ext uri="{BB962C8B-B14F-4D97-AF65-F5344CB8AC3E}">
        <p14:creationId xmlns:p14="http://schemas.microsoft.com/office/powerpoint/2010/main" val="319794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E746FD-F37B-4FA1-87C4-281BCE02EFCF}"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E746FD-F37B-4FA1-87C4-281BCE02EFCF}"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E746FD-F37B-4FA1-87C4-281BCE02EFCF}"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E746FD-F37B-4FA1-87C4-281BCE02EFCF}"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746FD-F37B-4FA1-87C4-281BCE02EFCF}"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E746FD-F37B-4FA1-87C4-281BCE02EFCF}"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E746FD-F37B-4FA1-87C4-281BCE02EFCF}"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E746FD-F37B-4FA1-87C4-281BCE02EFCF}"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746FD-F37B-4FA1-87C4-281BCE02EFCF}"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E746FD-F37B-4FA1-87C4-281BCE02EFCF}"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E746FD-F37B-4FA1-87C4-281BCE02EFCF}"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16EEF-D41A-48DB-BB8B-02A8BFE15F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746FD-F37B-4FA1-87C4-281BCE02EFCF}" type="datetimeFigureOut">
              <a:rPr lang="en-US" smtClean="0"/>
              <a:pPr/>
              <a:t>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16EEF-D41A-48DB-BB8B-02A8BFE15F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publicdomainpictures.net/view-image.php?image=244042&amp;picture=hour-glass&amp;jazyk=RU"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ink.springer.com/chapter/10.1007/978-3-030-76167-7_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ieeexplore.ieee.org/document/8805181" TargetMode="External"/><Relationship Id="rId4" Type="http://schemas.openxmlformats.org/officeDocument/2006/relationships/hyperlink" Target="https://link.springer.com/article/10.1007%2Fs10346-019-01274-9"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link.springer.com/article/10.1007%2Fs10579-018-9427-x" TargetMode="External"/><Relationship Id="rId2" Type="http://schemas.openxmlformats.org/officeDocument/2006/relationships/hyperlink" Target="https://link.springer.com/article/10.1007%2Fs40747-021-00295-z" TargetMode="External"/><Relationship Id="rId1" Type="http://schemas.openxmlformats.org/officeDocument/2006/relationships/slideLayout" Target="../slideLayouts/slideLayout6.xml"/><Relationship Id="rId5" Type="http://schemas.openxmlformats.org/officeDocument/2006/relationships/hyperlink" Target="https://ieeexplore.ieee.org/document/8270472" TargetMode="External"/><Relationship Id="rId4" Type="http://schemas.openxmlformats.org/officeDocument/2006/relationships/hyperlink" Target="https://ieeexplore.ieee.org/document/838929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hyperlink" Target="http://brewminate.com/historical-techniques-of-lie-det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35298"/>
            <a:ext cx="7931224" cy="1417638"/>
          </a:xfrm>
        </p:spPr>
        <p:txBody>
          <a:bodyPr>
            <a:noAutofit/>
          </a:bodyPr>
          <a:lstStyle/>
          <a:p>
            <a:r>
              <a:rPr lang="en-IN" sz="2400" b="1" dirty="0">
                <a:effectLst/>
                <a:latin typeface="Segoe UI" panose="020B0502040204020203" pitchFamily="34" charset="0"/>
                <a:ea typeface="Calibri" panose="020F0502020204030204" pitchFamily="34" charset="0"/>
                <a:cs typeface="Segoe UI" panose="020B0502040204020203" pitchFamily="34" charset="0"/>
              </a:rPr>
              <a:t>E.D.N.U.S</a:t>
            </a:r>
            <a:r>
              <a:rPr lang="en-IN" sz="2400" dirty="0">
                <a:effectLst/>
                <a:latin typeface="Segoe UI" panose="020B0502040204020203" pitchFamily="34" charset="0"/>
                <a:ea typeface="Calibri" panose="020F0502020204030204" pitchFamily="34" charset="0"/>
                <a:cs typeface="Segoe UI" panose="020B0502040204020203" pitchFamily="34" charset="0"/>
              </a:rPr>
              <a:t>: </a:t>
            </a:r>
            <a:r>
              <a:rPr lang="en-IN" sz="2400" b="1" dirty="0">
                <a:effectLst/>
                <a:latin typeface="Segoe UI" panose="020B0502040204020203" pitchFamily="34" charset="0"/>
                <a:ea typeface="Calibri" panose="020F0502020204030204" pitchFamily="34" charset="0"/>
                <a:cs typeface="Segoe UI" panose="020B0502040204020203" pitchFamily="34" charset="0"/>
              </a:rPr>
              <a:t>E</a:t>
            </a:r>
            <a:r>
              <a:rPr lang="en-IN" sz="2400" dirty="0">
                <a:effectLst/>
                <a:latin typeface="Segoe UI" panose="020B0502040204020203" pitchFamily="34" charset="0"/>
                <a:ea typeface="Calibri" panose="020F0502020204030204" pitchFamily="34" charset="0"/>
                <a:cs typeface="Segoe UI" panose="020B0502040204020203" pitchFamily="34" charset="0"/>
              </a:rPr>
              <a:t>motion </a:t>
            </a:r>
            <a:r>
              <a:rPr lang="en-IN" sz="2400" b="1" dirty="0">
                <a:effectLst/>
                <a:latin typeface="Segoe UI" panose="020B0502040204020203" pitchFamily="34" charset="0"/>
                <a:ea typeface="Calibri" panose="020F0502020204030204" pitchFamily="34" charset="0"/>
                <a:cs typeface="Segoe UI" panose="020B0502040204020203" pitchFamily="34" charset="0"/>
              </a:rPr>
              <a:t>D</a:t>
            </a:r>
            <a:r>
              <a:rPr lang="en-IN" sz="2400" dirty="0">
                <a:effectLst/>
                <a:latin typeface="Segoe UI" panose="020B0502040204020203" pitchFamily="34" charset="0"/>
                <a:ea typeface="Calibri" panose="020F0502020204030204" pitchFamily="34" charset="0"/>
                <a:cs typeface="Segoe UI" panose="020B0502040204020203" pitchFamily="34" charset="0"/>
              </a:rPr>
              <a:t>etection for Individuals with </a:t>
            </a:r>
            <a:r>
              <a:rPr lang="en-IN" sz="2400" b="1" dirty="0">
                <a:effectLst/>
                <a:latin typeface="Segoe UI" panose="020B0502040204020203" pitchFamily="34" charset="0"/>
                <a:ea typeface="Calibri" panose="020F0502020204030204" pitchFamily="34" charset="0"/>
                <a:cs typeface="Segoe UI" panose="020B0502040204020203" pitchFamily="34" charset="0"/>
              </a:rPr>
              <a:t>N</a:t>
            </a:r>
            <a:r>
              <a:rPr lang="en-IN" sz="2400" dirty="0">
                <a:effectLst/>
                <a:latin typeface="Segoe UI" panose="020B0502040204020203" pitchFamily="34" charset="0"/>
                <a:ea typeface="Calibri" panose="020F0502020204030204" pitchFamily="34" charset="0"/>
                <a:cs typeface="Segoe UI" panose="020B0502040204020203" pitchFamily="34" charset="0"/>
              </a:rPr>
              <a:t>eurological Disorders </a:t>
            </a:r>
            <a:r>
              <a:rPr lang="en-IN" sz="2400" b="1" dirty="0">
                <a:effectLst/>
                <a:latin typeface="Segoe UI" panose="020B0502040204020203" pitchFamily="34" charset="0"/>
                <a:ea typeface="Calibri" panose="020F0502020204030204" pitchFamily="34" charset="0"/>
                <a:cs typeface="Segoe UI" panose="020B0502040204020203" pitchFamily="34" charset="0"/>
              </a:rPr>
              <a:t>U</a:t>
            </a:r>
            <a:r>
              <a:rPr lang="en-IN" sz="2400" dirty="0">
                <a:effectLst/>
                <a:latin typeface="Segoe UI" panose="020B0502040204020203" pitchFamily="34" charset="0"/>
                <a:ea typeface="Calibri" panose="020F0502020204030204" pitchFamily="34" charset="0"/>
                <a:cs typeface="Segoe UI" panose="020B0502040204020203" pitchFamily="34" charset="0"/>
              </a:rPr>
              <a:t>sing </a:t>
            </a:r>
            <a:r>
              <a:rPr lang="en-IN" sz="2400" b="1" dirty="0">
                <a:effectLst/>
                <a:latin typeface="Segoe UI" panose="020B0502040204020203" pitchFamily="34" charset="0"/>
                <a:ea typeface="Calibri" panose="020F0502020204030204" pitchFamily="34" charset="0"/>
                <a:cs typeface="Segoe UI" panose="020B0502040204020203" pitchFamily="34" charset="0"/>
              </a:rPr>
              <a:t>S</a:t>
            </a:r>
            <a:r>
              <a:rPr lang="en-IN" sz="2400" dirty="0">
                <a:effectLst/>
                <a:latin typeface="Segoe UI" panose="020B0502040204020203" pitchFamily="34" charset="0"/>
                <a:ea typeface="Calibri" panose="020F0502020204030204" pitchFamily="34" charset="0"/>
                <a:cs typeface="Segoe UI" panose="020B0502040204020203" pitchFamily="34" charset="0"/>
              </a:rPr>
              <a:t>peech</a:t>
            </a:r>
            <a:br>
              <a:rPr lang="en-IN" sz="1100" dirty="0">
                <a:effectLst/>
                <a:latin typeface="Calibri" panose="020F0502020204030204" pitchFamily="34" charset="0"/>
                <a:ea typeface="Calibri" panose="020F0502020204030204" pitchFamily="34" charset="0"/>
                <a:cs typeface="Times New Roman" panose="02020603050405020304" pitchFamily="18" charset="0"/>
              </a:rPr>
            </a:br>
            <a:br>
              <a:rPr lang="en-IN" sz="2400" b="1" dirty="0">
                <a:solidFill>
                  <a:srgbClr val="002060"/>
                </a:solidFill>
              </a:rPr>
            </a:br>
            <a:endParaRPr lang="en-IN" sz="2400" b="1" dirty="0">
              <a:solidFill>
                <a:srgbClr val="002060"/>
              </a:solidFill>
            </a:endParaRPr>
          </a:p>
        </p:txBody>
      </p:sp>
      <p:sp>
        <p:nvSpPr>
          <p:cNvPr id="3" name="Content Placeholder 2"/>
          <p:cNvSpPr>
            <a:spLocks noGrp="1"/>
          </p:cNvSpPr>
          <p:nvPr>
            <p:ph sz="half" idx="1"/>
          </p:nvPr>
        </p:nvSpPr>
        <p:spPr>
          <a:xfrm>
            <a:off x="357158" y="3857628"/>
            <a:ext cx="4142834" cy="2612888"/>
          </a:xfrm>
        </p:spPr>
        <p:txBody>
          <a:bodyPr>
            <a:normAutofit/>
          </a:bodyPr>
          <a:lstStyle/>
          <a:p>
            <a:pPr marL="0" indent="0">
              <a:buNone/>
            </a:pPr>
            <a:r>
              <a:rPr lang="en-US" sz="2000" b="1" dirty="0">
                <a:solidFill>
                  <a:schemeClr val="tx1"/>
                </a:solidFill>
              </a:rPr>
              <a:t>Batch Members :</a:t>
            </a:r>
          </a:p>
          <a:p>
            <a:pPr marL="0" indent="0">
              <a:buNone/>
            </a:pPr>
            <a:endParaRPr lang="en-US" sz="2000" b="1" dirty="0">
              <a:solidFill>
                <a:schemeClr val="tx1"/>
              </a:solidFill>
            </a:endParaRPr>
          </a:p>
          <a:p>
            <a:pPr algn="just">
              <a:lnSpc>
                <a:spcPct val="150000"/>
              </a:lnSpc>
            </a:pPr>
            <a:r>
              <a:rPr lang="en-US" sz="1600" b="1" dirty="0">
                <a:latin typeface="Book Antiqua" panose="02040602050305030304" pitchFamily="18" charset="0"/>
              </a:rPr>
              <a:t>Surendaranath .K (180801201)</a:t>
            </a:r>
          </a:p>
          <a:p>
            <a:pPr algn="just">
              <a:lnSpc>
                <a:spcPct val="150000"/>
              </a:lnSpc>
            </a:pPr>
            <a:r>
              <a:rPr lang="en-US" sz="1600" b="1" dirty="0">
                <a:latin typeface="Book Antiqua" panose="02040602050305030304" pitchFamily="18" charset="0"/>
              </a:rPr>
              <a:t>Vishal. B (180801223)</a:t>
            </a:r>
          </a:p>
          <a:p>
            <a:pPr algn="just">
              <a:lnSpc>
                <a:spcPct val="150000"/>
              </a:lnSpc>
            </a:pPr>
            <a:r>
              <a:rPr lang="en-US" sz="1600" b="1" dirty="0">
                <a:latin typeface="Book Antiqua" panose="02040602050305030304" pitchFamily="18" charset="0"/>
              </a:rPr>
              <a:t>Vishal Balaji Sivaraman (180801224)</a:t>
            </a:r>
          </a:p>
          <a:p>
            <a:pPr algn="just">
              <a:lnSpc>
                <a:spcPct val="150000"/>
              </a:lnSpc>
            </a:pPr>
            <a:endParaRPr lang="en-US" sz="1600" b="1" dirty="0">
              <a:latin typeface="Book Antiqua" panose="02040602050305030304" pitchFamily="18" charset="0"/>
            </a:endParaRPr>
          </a:p>
          <a:p>
            <a:endParaRPr lang="en-US" sz="1600" b="1" dirty="0">
              <a:latin typeface="Book Antiqua" panose="02040602050305030304" pitchFamily="18" charset="0"/>
            </a:endParaRPr>
          </a:p>
          <a:p>
            <a:endParaRPr lang="en-IN" sz="1600" dirty="0"/>
          </a:p>
        </p:txBody>
      </p:sp>
      <p:sp>
        <p:nvSpPr>
          <p:cNvPr id="4" name="TextBox 3"/>
          <p:cNvSpPr txBox="1"/>
          <p:nvPr/>
        </p:nvSpPr>
        <p:spPr>
          <a:xfrm>
            <a:off x="5037678" y="4005065"/>
            <a:ext cx="4142834" cy="3893374"/>
          </a:xfrm>
          <a:prstGeom prst="rect">
            <a:avLst/>
          </a:prstGeom>
          <a:noFill/>
        </p:spPr>
        <p:txBody>
          <a:bodyPr wrap="square" rtlCol="0">
            <a:spAutoFit/>
          </a:bodyPr>
          <a:lstStyle/>
          <a:p>
            <a:r>
              <a:rPr lang="en-US" sz="2000" b="1" dirty="0"/>
              <a:t>GUIDE:</a:t>
            </a:r>
          </a:p>
          <a:p>
            <a:pPr>
              <a:lnSpc>
                <a:spcPct val="150000"/>
              </a:lnSpc>
            </a:pPr>
            <a:r>
              <a:rPr lang="en-US" dirty="0">
                <a:latin typeface="Book Antiqua" panose="02040602050305030304" pitchFamily="18" charset="0"/>
              </a:rPr>
              <a:t>Dr. </a:t>
            </a:r>
            <a:r>
              <a:rPr lang="en-US" b="1" dirty="0">
                <a:latin typeface="Book Antiqua" panose="02040602050305030304" pitchFamily="18" charset="0"/>
              </a:rPr>
              <a:t>Sheena Christabel Pravin</a:t>
            </a:r>
            <a:r>
              <a:rPr lang="en-US" dirty="0">
                <a:latin typeface="Book Antiqua" panose="02040602050305030304" pitchFamily="18" charset="0"/>
              </a:rPr>
              <a:t>,</a:t>
            </a:r>
          </a:p>
          <a:p>
            <a:pPr>
              <a:lnSpc>
                <a:spcPct val="150000"/>
              </a:lnSpc>
            </a:pPr>
            <a:r>
              <a:rPr lang="en-US" dirty="0">
                <a:latin typeface="Book Antiqua" panose="02040602050305030304" pitchFamily="18" charset="0"/>
              </a:rPr>
              <a:t>Assistant Professor,</a:t>
            </a:r>
          </a:p>
          <a:p>
            <a:pPr>
              <a:lnSpc>
                <a:spcPct val="150000"/>
              </a:lnSpc>
            </a:pPr>
            <a:r>
              <a:rPr lang="en-US" dirty="0">
                <a:latin typeface="Book Antiqua" panose="02040602050305030304" pitchFamily="18" charset="0"/>
              </a:rPr>
              <a:t>Department of Electronics and  Communication Engineering</a:t>
            </a:r>
          </a:p>
          <a:p>
            <a:pPr>
              <a:lnSpc>
                <a:spcPct val="150000"/>
              </a:lnSpc>
            </a:pPr>
            <a:endParaRPr lang="en-US" dirty="0">
              <a:latin typeface="Book Antiqua" panose="02040602050305030304" pitchFamily="18" charset="0"/>
            </a:endParaRPr>
          </a:p>
          <a:p>
            <a:endParaRPr lang="en-US" sz="2000" b="1" dirty="0"/>
          </a:p>
          <a:p>
            <a:endParaRPr lang="en-IN" dirty="0"/>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algn="r"/>
            <a:endParaRPr lang="en-IN" dirty="0"/>
          </a:p>
        </p:txBody>
      </p:sp>
      <p:pic>
        <p:nvPicPr>
          <p:cNvPr id="1028" name="Picture 4" descr="Home | Rajalakshmi Engineering College (REC)"/>
          <p:cNvPicPr>
            <a:picLocks noChangeAspect="1" noChangeArrowheads="1"/>
          </p:cNvPicPr>
          <p:nvPr/>
        </p:nvPicPr>
        <p:blipFill>
          <a:blip r:embed="rId2"/>
          <a:srcRect/>
          <a:stretch>
            <a:fillRect/>
          </a:stretch>
        </p:blipFill>
        <p:spPr bwMode="auto">
          <a:xfrm>
            <a:off x="0" y="0"/>
            <a:ext cx="4071934" cy="1315159"/>
          </a:xfrm>
          <a:prstGeom prst="rect">
            <a:avLst/>
          </a:prstGeom>
          <a:noFill/>
        </p:spPr>
      </p:pic>
    </p:spTree>
    <p:extLst>
      <p:ext uri="{BB962C8B-B14F-4D97-AF65-F5344CB8AC3E}">
        <p14:creationId xmlns:p14="http://schemas.microsoft.com/office/powerpoint/2010/main" val="272391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pic>
        <p:nvPicPr>
          <p:cNvPr id="7" name="Content Placeholder 6">
            <a:extLst>
              <a:ext uri="{FF2B5EF4-FFF2-40B4-BE49-F238E27FC236}">
                <a16:creationId xmlns:a16="http://schemas.microsoft.com/office/drawing/2014/main" id="{867D5EF6-E91A-4D60-97EB-12BA613C8D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858" y="1600200"/>
            <a:ext cx="5260284" cy="452596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7C95-7C1B-4D92-B749-967E2568FC11}"/>
              </a:ext>
            </a:extLst>
          </p:cNvPr>
          <p:cNvSpPr>
            <a:spLocks noGrp="1"/>
          </p:cNvSpPr>
          <p:nvPr>
            <p:ph type="ctrTitle"/>
          </p:nvPr>
        </p:nvSpPr>
        <p:spPr>
          <a:xfrm>
            <a:off x="685800" y="2693987"/>
            <a:ext cx="7772400" cy="1470025"/>
          </a:xfrm>
        </p:spPr>
        <p:txBody>
          <a:bodyPr/>
          <a:lstStyle/>
          <a:p>
            <a:r>
              <a:rPr lang="en-US" b="1" dirty="0"/>
              <a:t>Proposed Methodology</a:t>
            </a:r>
            <a:endParaRPr lang="en-IN" b="1" dirty="0"/>
          </a:p>
        </p:txBody>
      </p:sp>
      <p:sp>
        <p:nvSpPr>
          <p:cNvPr id="3" name="TextBox 2">
            <a:extLst>
              <a:ext uri="{FF2B5EF4-FFF2-40B4-BE49-F238E27FC236}">
                <a16:creationId xmlns:a16="http://schemas.microsoft.com/office/drawing/2014/main" id="{C3AF6AC5-B26F-44D6-8C34-477144268C4C}"/>
              </a:ext>
            </a:extLst>
          </p:cNvPr>
          <p:cNvSpPr txBox="1"/>
          <p:nvPr/>
        </p:nvSpPr>
        <p:spPr>
          <a:xfrm>
            <a:off x="2267744" y="3933056"/>
            <a:ext cx="5256584" cy="20313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Book Antiqua" panose="02040602050305030304" pitchFamily="18" charset="0"/>
              </a:rPr>
              <a:t>Procedure</a:t>
            </a:r>
          </a:p>
          <a:p>
            <a:pPr marL="285750" indent="-285750" algn="just">
              <a:lnSpc>
                <a:spcPct val="150000"/>
              </a:lnSpc>
              <a:buFont typeface="Arial" panose="020B0604020202020204" pitchFamily="34" charset="0"/>
              <a:buChar char="•"/>
            </a:pPr>
            <a:r>
              <a:rPr lang="en-US" dirty="0">
                <a:latin typeface="Book Antiqua" panose="02040602050305030304" pitchFamily="18" charset="0"/>
              </a:rPr>
              <a:t>Model Working Principle</a:t>
            </a:r>
          </a:p>
          <a:p>
            <a:pPr marL="285750" indent="-285750" algn="just">
              <a:lnSpc>
                <a:spcPct val="150000"/>
              </a:lnSpc>
              <a:buFont typeface="Arial" panose="020B0604020202020204" pitchFamily="34" charset="0"/>
              <a:buChar char="•"/>
            </a:pPr>
            <a:r>
              <a:rPr lang="en-US" dirty="0">
                <a:latin typeface="Book Antiqua" panose="02040602050305030304" pitchFamily="18" charset="0"/>
              </a:rPr>
              <a:t>Algorithm Workflow Chart</a:t>
            </a:r>
          </a:p>
          <a:p>
            <a:pPr marL="285750" indent="-285750" algn="just">
              <a:lnSpc>
                <a:spcPct val="150000"/>
              </a:lnSpc>
              <a:buFont typeface="Arial" panose="020B0604020202020204" pitchFamily="34" charset="0"/>
              <a:buChar char="•"/>
            </a:pPr>
            <a:endParaRPr lang="en-US" dirty="0">
              <a:latin typeface="Book Antiqua" panose="02040602050305030304" pitchFamily="18" charset="0"/>
            </a:endParaRPr>
          </a:p>
          <a:p>
            <a:endParaRPr lang="en-IN" dirty="0"/>
          </a:p>
        </p:txBody>
      </p:sp>
    </p:spTree>
    <p:extLst>
      <p:ext uri="{BB962C8B-B14F-4D97-AF65-F5344CB8AC3E}">
        <p14:creationId xmlns:p14="http://schemas.microsoft.com/office/powerpoint/2010/main" val="17981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dirty="0"/>
              <a:t>Procedure</a:t>
            </a:r>
          </a:p>
        </p:txBody>
      </p:sp>
      <p:sp>
        <p:nvSpPr>
          <p:cNvPr id="3" name="Content Placeholder 2"/>
          <p:cNvSpPr>
            <a:spLocks noGrp="1"/>
          </p:cNvSpPr>
          <p:nvPr>
            <p:ph idx="1"/>
          </p:nvPr>
        </p:nvSpPr>
        <p:spPr>
          <a:xfrm>
            <a:off x="241176" y="1268760"/>
            <a:ext cx="8445624" cy="5112568"/>
          </a:xfrm>
        </p:spPr>
        <p:txBody>
          <a:bodyPr>
            <a:noAutofit/>
          </a:bodyPr>
          <a:lstStyle/>
          <a:p>
            <a:pPr algn="just">
              <a:lnSpc>
                <a:spcPct val="150000"/>
              </a:lnSpc>
              <a:spcAft>
                <a:spcPts val="800"/>
              </a:spcAft>
              <a:buFont typeface="Wingdings" panose="05000000000000000000" pitchFamily="2" charset="2"/>
              <a:buChar char="Ø"/>
            </a:pPr>
            <a:r>
              <a:rPr lang="en-IN" sz="1800" b="1" dirty="0">
                <a:effectLst/>
                <a:latin typeface="Book Antiqua" panose="02040602050305030304" pitchFamily="18" charset="0"/>
                <a:ea typeface="Calibri" panose="020F0502020204030204" pitchFamily="34" charset="0"/>
                <a:cs typeface="Times New Roman" panose="02020603050405020304" pitchFamily="18" charset="0"/>
              </a:rPr>
              <a:t>The solution is simple and works in only 3 steps</a:t>
            </a:r>
            <a:endParaRPr lang="en-IN" sz="1800" dirty="0">
              <a:effectLst/>
              <a:latin typeface="Book Antiqua" panose="0204060205030503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Initially the subject would upload the audio file recording of his/ her speech</a:t>
            </a:r>
            <a:r>
              <a:rPr lang="en-IN" sz="1800" dirty="0">
                <a:effectLst/>
                <a:latin typeface="Book Antiqua" panose="02040602050305030304" pitchFamily="18" charset="0"/>
                <a:ea typeface="Calibri" panose="020F0502020204030204" pitchFamily="34" charset="0"/>
                <a:cs typeface="Times New Roman" panose="02020603050405020304" pitchFamily="18" charset="0"/>
              </a:rPr>
              <a:t>.</a:t>
            </a:r>
          </a:p>
          <a:p>
            <a:pPr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speech signal present in the file would be processed into an audio signal that would be sent to the model which is embedded in the User Interface for validation</a:t>
            </a:r>
            <a:r>
              <a:rPr lang="en-IN" sz="1800" dirty="0">
                <a:effectLst/>
                <a:latin typeface="Book Antiqua" panose="02040602050305030304" pitchFamily="18" charset="0"/>
                <a:ea typeface="Calibri" panose="020F0502020204030204" pitchFamily="34" charset="0"/>
                <a:cs typeface="Times New Roman" panose="02020603050405020304" pitchFamily="18" charset="0"/>
              </a:rPr>
              <a:t>.</a:t>
            </a:r>
          </a:p>
          <a:p>
            <a:pPr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Latha" panose="020B0604020202020204" pitchFamily="34" charset="0"/>
              </a:rPr>
              <a:t>Upon completion of input validation, the proposed autoencoder</a:t>
            </a:r>
            <a:r>
              <a:rPr lang="en-IN" sz="1800" b="1" dirty="0">
                <a:effectLst/>
                <a:latin typeface="Times New Roman" panose="02020603050405020304" pitchFamily="18" charset="0"/>
                <a:ea typeface="Calibri" panose="020F0502020204030204" pitchFamily="34" charset="0"/>
                <a:cs typeface="Latha" panose="020B0604020202020204" pitchFamily="34" charset="0"/>
              </a:rPr>
              <a:t> </a:t>
            </a:r>
            <a:r>
              <a:rPr lang="en-IN" sz="1800" dirty="0">
                <a:effectLst/>
                <a:latin typeface="Times New Roman" panose="02020603050405020304" pitchFamily="18" charset="0"/>
                <a:ea typeface="Calibri" panose="020F0502020204030204" pitchFamily="34" charset="0"/>
                <a:cs typeface="Latha" panose="020B0604020202020204" pitchFamily="34" charset="0"/>
              </a:rPr>
              <a:t>model would extract the best speech features from the input speech features such as Mel, Chroma &amp; Mel Frequency Cepstral Coefficients (MFCC), followed by which the best features are supplied as input to the proposed Super Learner Model, which would classify the emotion corresponding to the audio signal. Appropriate action may be taken by user for their wellbeing, based on the emotion classification report.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endParaRPr lang="en-IN" sz="1800" dirty="0">
              <a:effectLst/>
              <a:latin typeface="Book Antiqua" panose="0204060205030503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539F-DD2E-449C-8D66-E397AEBF2A13}"/>
              </a:ext>
            </a:extLst>
          </p:cNvPr>
          <p:cNvSpPr>
            <a:spLocks noGrp="1"/>
          </p:cNvSpPr>
          <p:nvPr>
            <p:ph type="title"/>
          </p:nvPr>
        </p:nvSpPr>
        <p:spPr>
          <a:xfrm>
            <a:off x="457200" y="65825"/>
            <a:ext cx="8229600" cy="1143000"/>
          </a:xfrm>
        </p:spPr>
        <p:txBody>
          <a:bodyPr/>
          <a:lstStyle/>
          <a:p>
            <a:r>
              <a:rPr lang="en-US" dirty="0"/>
              <a:t>Model Working Principle</a:t>
            </a:r>
            <a:endParaRPr lang="en-IN" dirty="0"/>
          </a:p>
        </p:txBody>
      </p:sp>
      <p:sp>
        <p:nvSpPr>
          <p:cNvPr id="3" name="TextBox 2">
            <a:extLst>
              <a:ext uri="{FF2B5EF4-FFF2-40B4-BE49-F238E27FC236}">
                <a16:creationId xmlns:a16="http://schemas.microsoft.com/office/drawing/2014/main" id="{07005BD4-6B45-4AFD-9034-D1D3C2BA7D76}"/>
              </a:ext>
            </a:extLst>
          </p:cNvPr>
          <p:cNvSpPr txBox="1"/>
          <p:nvPr/>
        </p:nvSpPr>
        <p:spPr>
          <a:xfrm>
            <a:off x="179512" y="908720"/>
            <a:ext cx="8784976" cy="6878806"/>
          </a:xfrm>
          <a:prstGeom prst="rect">
            <a:avLst/>
          </a:prstGeom>
          <a:noFill/>
        </p:spPr>
        <p:txBody>
          <a:bodyPr wrap="square" rtlCol="0">
            <a:spAutoFit/>
          </a:bodyPr>
          <a:lstStyle/>
          <a:p>
            <a:pPr>
              <a:lnSpc>
                <a:spcPct val="150000"/>
              </a:lnSpc>
            </a:pPr>
            <a:r>
              <a:rPr lang="en-US" dirty="0">
                <a:latin typeface="Book Antiqua" panose="02040602050305030304" pitchFamily="18" charset="0"/>
              </a:rPr>
              <a:t>As discussed earlier , two pivotal components namely Autoencoder and Model contribute as a backbone in the proposed project.</a:t>
            </a:r>
          </a:p>
          <a:p>
            <a:pPr>
              <a:lnSpc>
                <a:spcPct val="150000"/>
              </a:lnSpc>
            </a:pPr>
            <a:endParaRPr lang="en-US" dirty="0">
              <a:latin typeface="Book Antiqua" panose="02040602050305030304" pitchFamily="18" charset="0"/>
            </a:endParaRPr>
          </a:p>
          <a:p>
            <a:pPr marL="285750" indent="-285750" algn="just">
              <a:lnSpc>
                <a:spcPct val="150000"/>
              </a:lnSpc>
              <a:buFont typeface="Wingdings" panose="05000000000000000000" pitchFamily="2" charset="2"/>
              <a:buChar char="Ø"/>
            </a:pPr>
            <a:r>
              <a:rPr lang="en-US" dirty="0">
                <a:latin typeface="Book Antiqua" panose="02040602050305030304" pitchFamily="18" charset="0"/>
              </a:rPr>
              <a:t>Autoencoder: An Autoencoder is a customizable feed forward neural network which comprises of an encoder and decoder model. Now the primary function of the autoencoder model is to reduce complexity by performing dimensionality reduction (selecting the best features), which in turn would contribute to a boost in accuracy during training of the parent model. In our project we propose a </a:t>
            </a:r>
            <a:r>
              <a:rPr lang="en-US" b="1" dirty="0">
                <a:latin typeface="Book Antiqua" panose="02040602050305030304" pitchFamily="18" charset="0"/>
              </a:rPr>
              <a:t>Deep Autoencoder.</a:t>
            </a:r>
          </a:p>
          <a:p>
            <a:pPr>
              <a:lnSpc>
                <a:spcPct val="150000"/>
              </a:lnSpc>
            </a:pPr>
            <a:endParaRPr lang="en-US" dirty="0">
              <a:latin typeface="Book Antiqua" panose="02040602050305030304" pitchFamily="18" charset="0"/>
            </a:endParaRPr>
          </a:p>
          <a:p>
            <a:pPr marL="285750" indent="-285750" algn="just">
              <a:lnSpc>
                <a:spcPct val="150000"/>
              </a:lnSpc>
              <a:buFont typeface="Wingdings" panose="05000000000000000000" pitchFamily="2" charset="2"/>
              <a:buChar char="Ø"/>
            </a:pPr>
            <a:r>
              <a:rPr lang="en-US" dirty="0">
                <a:latin typeface="Book Antiqua" panose="02040602050305030304" pitchFamily="18" charset="0"/>
              </a:rPr>
              <a:t>Model: The parent model chosen for training would be a super learner model which is more or less a cascaded structure of a number of machine learning models , so since this project focuses on Emotion classification based on speech signal hence we propose a </a:t>
            </a:r>
            <a:r>
              <a:rPr lang="en-US" b="1" dirty="0">
                <a:latin typeface="Book Antiqua" panose="02040602050305030304" pitchFamily="18" charset="0"/>
              </a:rPr>
              <a:t>Super Learner Classification Algorithm.</a:t>
            </a:r>
          </a:p>
          <a:p>
            <a:pPr algn="ctr">
              <a:lnSpc>
                <a:spcPct val="150000"/>
              </a:lnSpc>
            </a:pPr>
            <a:endParaRPr lang="en-US" dirty="0">
              <a:latin typeface="Book Antiqua" panose="02040602050305030304" pitchFamily="18" charset="0"/>
            </a:endParaRPr>
          </a:p>
          <a:p>
            <a:endParaRPr lang="en-US" dirty="0"/>
          </a:p>
          <a:p>
            <a:endParaRPr lang="en-IN" dirty="0"/>
          </a:p>
        </p:txBody>
      </p:sp>
    </p:spTree>
    <p:extLst>
      <p:ext uri="{BB962C8B-B14F-4D97-AF65-F5344CB8AC3E}">
        <p14:creationId xmlns:p14="http://schemas.microsoft.com/office/powerpoint/2010/main" val="174352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047B-B827-4FFC-8AEB-72CFED659F24}"/>
              </a:ext>
            </a:extLst>
          </p:cNvPr>
          <p:cNvSpPr>
            <a:spLocks noGrp="1"/>
          </p:cNvSpPr>
          <p:nvPr>
            <p:ph type="title"/>
          </p:nvPr>
        </p:nvSpPr>
        <p:spPr/>
        <p:txBody>
          <a:bodyPr>
            <a:normAutofit/>
          </a:bodyPr>
          <a:lstStyle/>
          <a:p>
            <a:r>
              <a:rPr lang="en-US" dirty="0"/>
              <a:t>Algorithm Workflow chart</a:t>
            </a:r>
            <a:endParaRPr lang="en-IN" dirty="0"/>
          </a:p>
        </p:txBody>
      </p:sp>
      <p:pic>
        <p:nvPicPr>
          <p:cNvPr id="4" name="Picture 3">
            <a:extLst>
              <a:ext uri="{FF2B5EF4-FFF2-40B4-BE49-F238E27FC236}">
                <a16:creationId xmlns:a16="http://schemas.microsoft.com/office/drawing/2014/main" id="{CBEC622F-F490-44D8-9008-2D3A02961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6" y="1628800"/>
            <a:ext cx="8846232" cy="5143500"/>
          </a:xfrm>
          <a:prstGeom prst="rect">
            <a:avLst/>
          </a:prstGeom>
        </p:spPr>
      </p:pic>
    </p:spTree>
    <p:extLst>
      <p:ext uri="{BB962C8B-B14F-4D97-AF65-F5344CB8AC3E}">
        <p14:creationId xmlns:p14="http://schemas.microsoft.com/office/powerpoint/2010/main" val="417655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7C95-7C1B-4D92-B749-967E2568FC11}"/>
              </a:ext>
            </a:extLst>
          </p:cNvPr>
          <p:cNvSpPr>
            <a:spLocks noGrp="1"/>
          </p:cNvSpPr>
          <p:nvPr>
            <p:ph type="ctrTitle"/>
          </p:nvPr>
        </p:nvSpPr>
        <p:spPr>
          <a:xfrm>
            <a:off x="685800" y="2693987"/>
            <a:ext cx="7772400" cy="1470025"/>
          </a:xfrm>
        </p:spPr>
        <p:txBody>
          <a:bodyPr/>
          <a:lstStyle/>
          <a:p>
            <a:r>
              <a:rPr lang="en-US" b="1" dirty="0"/>
              <a:t>Model Architecture</a:t>
            </a:r>
            <a:endParaRPr lang="en-IN" b="1" dirty="0"/>
          </a:p>
        </p:txBody>
      </p:sp>
      <p:sp>
        <p:nvSpPr>
          <p:cNvPr id="3" name="TextBox 2">
            <a:extLst>
              <a:ext uri="{FF2B5EF4-FFF2-40B4-BE49-F238E27FC236}">
                <a16:creationId xmlns:a16="http://schemas.microsoft.com/office/drawing/2014/main" id="{97260BFA-82F5-45C2-954B-564FEF697A45}"/>
              </a:ext>
            </a:extLst>
          </p:cNvPr>
          <p:cNvSpPr txBox="1"/>
          <p:nvPr/>
        </p:nvSpPr>
        <p:spPr>
          <a:xfrm>
            <a:off x="2267744" y="3933056"/>
            <a:ext cx="5256584" cy="16158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Book Antiqua" panose="02040602050305030304" pitchFamily="18" charset="0"/>
              </a:rPr>
              <a:t>Autoencoder Architecture</a:t>
            </a:r>
          </a:p>
          <a:p>
            <a:pPr marL="285750" indent="-285750" algn="just">
              <a:lnSpc>
                <a:spcPct val="150000"/>
              </a:lnSpc>
              <a:buFont typeface="Arial" panose="020B0604020202020204" pitchFamily="34" charset="0"/>
              <a:buChar char="•"/>
            </a:pPr>
            <a:r>
              <a:rPr lang="en-US" dirty="0">
                <a:latin typeface="Book Antiqua" panose="02040602050305030304" pitchFamily="18" charset="0"/>
              </a:rPr>
              <a:t>Proposed Super Learner Model Architecture</a:t>
            </a:r>
          </a:p>
          <a:p>
            <a:pPr algn="just">
              <a:lnSpc>
                <a:spcPct val="150000"/>
              </a:lnSpc>
            </a:pPr>
            <a:endParaRPr lang="en-US" dirty="0">
              <a:latin typeface="Book Antiqua" panose="02040602050305030304" pitchFamily="18" charset="0"/>
            </a:endParaRPr>
          </a:p>
          <a:p>
            <a:endParaRPr lang="en-IN" dirty="0"/>
          </a:p>
        </p:txBody>
      </p:sp>
    </p:spTree>
    <p:extLst>
      <p:ext uri="{BB962C8B-B14F-4D97-AF65-F5344CB8AC3E}">
        <p14:creationId xmlns:p14="http://schemas.microsoft.com/office/powerpoint/2010/main" val="259861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9218-2050-4326-86A0-FF762467CD70}"/>
              </a:ext>
            </a:extLst>
          </p:cNvPr>
          <p:cNvSpPr>
            <a:spLocks noGrp="1"/>
          </p:cNvSpPr>
          <p:nvPr>
            <p:ph type="title"/>
          </p:nvPr>
        </p:nvSpPr>
        <p:spPr>
          <a:xfrm>
            <a:off x="457200" y="274638"/>
            <a:ext cx="8229600" cy="634082"/>
          </a:xfrm>
        </p:spPr>
        <p:txBody>
          <a:bodyPr>
            <a:normAutofit fontScale="90000"/>
          </a:bodyPr>
          <a:lstStyle/>
          <a:p>
            <a:r>
              <a:rPr lang="en-US" dirty="0"/>
              <a:t>Autoencoder Architecture</a:t>
            </a:r>
            <a:endParaRPr lang="en-IN" dirty="0"/>
          </a:p>
        </p:txBody>
      </p:sp>
      <p:pic>
        <p:nvPicPr>
          <p:cNvPr id="4" name="Picture 3">
            <a:extLst>
              <a:ext uri="{FF2B5EF4-FFF2-40B4-BE49-F238E27FC236}">
                <a16:creationId xmlns:a16="http://schemas.microsoft.com/office/drawing/2014/main" id="{580921E9-C680-41D8-91BC-C34B9BC4B1E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8087" y="2338768"/>
            <a:ext cx="2820926" cy="2232248"/>
          </a:xfrm>
          <a:prstGeom prst="rect">
            <a:avLst/>
          </a:prstGeom>
        </p:spPr>
      </p:pic>
      <p:sp>
        <p:nvSpPr>
          <p:cNvPr id="5" name="Arrow: Right 4">
            <a:extLst>
              <a:ext uri="{FF2B5EF4-FFF2-40B4-BE49-F238E27FC236}">
                <a16:creationId xmlns:a16="http://schemas.microsoft.com/office/drawing/2014/main" id="{D6168F07-F04D-4CAF-B95B-F2BF89BA9FEB}"/>
              </a:ext>
            </a:extLst>
          </p:cNvPr>
          <p:cNvSpPr/>
          <p:nvPr/>
        </p:nvSpPr>
        <p:spPr>
          <a:xfrm>
            <a:off x="3269760" y="3292936"/>
            <a:ext cx="1067601" cy="6205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2047E07-1934-4169-8273-6CB86F1ADE2C}"/>
              </a:ext>
            </a:extLst>
          </p:cNvPr>
          <p:cNvSpPr/>
          <p:nvPr/>
        </p:nvSpPr>
        <p:spPr>
          <a:xfrm>
            <a:off x="5492088" y="1610300"/>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F2DFAD13-692F-4222-ACF3-5FFFB05E803D}"/>
              </a:ext>
            </a:extLst>
          </p:cNvPr>
          <p:cNvSpPr/>
          <p:nvPr/>
        </p:nvSpPr>
        <p:spPr>
          <a:xfrm>
            <a:off x="5975422" y="1610300"/>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5DAA21B-73BF-41E0-9E77-116A814310A0}"/>
              </a:ext>
            </a:extLst>
          </p:cNvPr>
          <p:cNvSpPr/>
          <p:nvPr/>
        </p:nvSpPr>
        <p:spPr>
          <a:xfrm>
            <a:off x="6444208" y="1610300"/>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93FBADD-0B85-4ADC-9D9F-E0C2BB3D02DD}"/>
              </a:ext>
            </a:extLst>
          </p:cNvPr>
          <p:cNvSpPr/>
          <p:nvPr/>
        </p:nvSpPr>
        <p:spPr>
          <a:xfrm>
            <a:off x="6971846" y="1610300"/>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0A61D09-91D3-44CB-88B6-9C75169A72C0}"/>
              </a:ext>
            </a:extLst>
          </p:cNvPr>
          <p:cNvSpPr/>
          <p:nvPr/>
        </p:nvSpPr>
        <p:spPr>
          <a:xfrm>
            <a:off x="7484418" y="1598453"/>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2BAB34A1-A684-468B-9E82-1E05A725BF92}"/>
              </a:ext>
            </a:extLst>
          </p:cNvPr>
          <p:cNvSpPr/>
          <p:nvPr/>
        </p:nvSpPr>
        <p:spPr>
          <a:xfrm>
            <a:off x="6553839" y="3677574"/>
            <a:ext cx="432048"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750B9005-2BCD-4792-AAEA-0ED1F6B1EBEF}"/>
              </a:ext>
            </a:extLst>
          </p:cNvPr>
          <p:cNvSpPr/>
          <p:nvPr/>
        </p:nvSpPr>
        <p:spPr>
          <a:xfrm>
            <a:off x="5759398" y="2204864"/>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33FF70C8-1444-4C43-B1F2-E74986B66C27}"/>
              </a:ext>
            </a:extLst>
          </p:cNvPr>
          <p:cNvSpPr/>
          <p:nvPr/>
        </p:nvSpPr>
        <p:spPr>
          <a:xfrm>
            <a:off x="6259504" y="2204864"/>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7F19F66C-FD19-47C7-8C37-60163B82B14D}"/>
              </a:ext>
            </a:extLst>
          </p:cNvPr>
          <p:cNvSpPr/>
          <p:nvPr/>
        </p:nvSpPr>
        <p:spPr>
          <a:xfrm>
            <a:off x="6745649" y="2204864"/>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65944D2B-896C-4FBB-BF27-951EA8B92F45}"/>
              </a:ext>
            </a:extLst>
          </p:cNvPr>
          <p:cNvSpPr/>
          <p:nvPr/>
        </p:nvSpPr>
        <p:spPr>
          <a:xfrm>
            <a:off x="7221803" y="2215454"/>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AF8F59A7-F5B2-48F3-85D4-B8B564288BC4}"/>
              </a:ext>
            </a:extLst>
          </p:cNvPr>
          <p:cNvCxnSpPr>
            <a:stCxn id="8" idx="4"/>
            <a:endCxn id="24" idx="0"/>
          </p:cNvCxnSpPr>
          <p:nvPr/>
        </p:nvCxnSpPr>
        <p:spPr>
          <a:xfrm>
            <a:off x="5708112" y="1970340"/>
            <a:ext cx="267310"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B77BBC4-5B0E-4128-AEFF-4BFE9E5BA58B}"/>
              </a:ext>
            </a:extLst>
          </p:cNvPr>
          <p:cNvCxnSpPr>
            <a:cxnSpLocks/>
            <a:stCxn id="9" idx="4"/>
          </p:cNvCxnSpPr>
          <p:nvPr/>
        </p:nvCxnSpPr>
        <p:spPr>
          <a:xfrm>
            <a:off x="6191446" y="1970340"/>
            <a:ext cx="232796" cy="24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0EE19D-BB2F-4BE9-9F97-21CDB67D415C}"/>
              </a:ext>
            </a:extLst>
          </p:cNvPr>
          <p:cNvCxnSpPr>
            <a:cxnSpLocks/>
            <a:stCxn id="9" idx="4"/>
            <a:endCxn id="24" idx="0"/>
          </p:cNvCxnSpPr>
          <p:nvPr/>
        </p:nvCxnSpPr>
        <p:spPr>
          <a:xfrm flipH="1">
            <a:off x="5975422" y="1970340"/>
            <a:ext cx="216024"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138BBA-A13F-448B-B4A6-130B2B7D13A5}"/>
              </a:ext>
            </a:extLst>
          </p:cNvPr>
          <p:cNvCxnSpPr>
            <a:cxnSpLocks/>
            <a:stCxn id="8" idx="4"/>
            <a:endCxn id="25" idx="0"/>
          </p:cNvCxnSpPr>
          <p:nvPr/>
        </p:nvCxnSpPr>
        <p:spPr>
          <a:xfrm>
            <a:off x="5708112" y="1970340"/>
            <a:ext cx="767416"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861AA08-085C-4235-B5E4-271A83092E75}"/>
              </a:ext>
            </a:extLst>
          </p:cNvPr>
          <p:cNvCxnSpPr>
            <a:cxnSpLocks/>
            <a:stCxn id="8" idx="4"/>
            <a:endCxn id="26" idx="0"/>
          </p:cNvCxnSpPr>
          <p:nvPr/>
        </p:nvCxnSpPr>
        <p:spPr>
          <a:xfrm>
            <a:off x="5708112" y="1970340"/>
            <a:ext cx="1253561"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D0FB1DB-6AD5-423A-9D35-B63C72AA1508}"/>
              </a:ext>
            </a:extLst>
          </p:cNvPr>
          <p:cNvCxnSpPr>
            <a:cxnSpLocks/>
            <a:stCxn id="8" idx="4"/>
            <a:endCxn id="27" idx="0"/>
          </p:cNvCxnSpPr>
          <p:nvPr/>
        </p:nvCxnSpPr>
        <p:spPr>
          <a:xfrm>
            <a:off x="5708112" y="1970340"/>
            <a:ext cx="1729715" cy="24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A881390-E01B-44AE-A0A9-A1151E6753CC}"/>
              </a:ext>
            </a:extLst>
          </p:cNvPr>
          <p:cNvCxnSpPr>
            <a:cxnSpLocks/>
            <a:stCxn id="9" idx="4"/>
            <a:endCxn id="26" idx="0"/>
          </p:cNvCxnSpPr>
          <p:nvPr/>
        </p:nvCxnSpPr>
        <p:spPr>
          <a:xfrm>
            <a:off x="6191446" y="1970340"/>
            <a:ext cx="770227"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B87E266-1A39-4A06-B6D6-B0716CFF3A46}"/>
              </a:ext>
            </a:extLst>
          </p:cNvPr>
          <p:cNvCxnSpPr>
            <a:cxnSpLocks/>
            <a:stCxn id="9" idx="4"/>
            <a:endCxn id="27" idx="0"/>
          </p:cNvCxnSpPr>
          <p:nvPr/>
        </p:nvCxnSpPr>
        <p:spPr>
          <a:xfrm>
            <a:off x="6191446" y="1970340"/>
            <a:ext cx="1246381" cy="24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5D4024A-C09E-450E-8F45-2D0213411ECA}"/>
              </a:ext>
            </a:extLst>
          </p:cNvPr>
          <p:cNvCxnSpPr>
            <a:cxnSpLocks/>
            <a:stCxn id="10" idx="4"/>
            <a:endCxn id="24" idx="0"/>
          </p:cNvCxnSpPr>
          <p:nvPr/>
        </p:nvCxnSpPr>
        <p:spPr>
          <a:xfrm flipH="1">
            <a:off x="5975422" y="1970340"/>
            <a:ext cx="684810"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6DA0A85-CED7-4A61-A8EE-05C6CCBC8B5D}"/>
              </a:ext>
            </a:extLst>
          </p:cNvPr>
          <p:cNvCxnSpPr>
            <a:cxnSpLocks/>
            <a:stCxn id="10" idx="4"/>
            <a:endCxn id="25" idx="0"/>
          </p:cNvCxnSpPr>
          <p:nvPr/>
        </p:nvCxnSpPr>
        <p:spPr>
          <a:xfrm flipH="1">
            <a:off x="6475528" y="1970340"/>
            <a:ext cx="184704"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89687E0-48A3-4612-B920-4113E00B753F}"/>
              </a:ext>
            </a:extLst>
          </p:cNvPr>
          <p:cNvCxnSpPr>
            <a:cxnSpLocks/>
            <a:endCxn id="26" idx="0"/>
          </p:cNvCxnSpPr>
          <p:nvPr/>
        </p:nvCxnSpPr>
        <p:spPr>
          <a:xfrm>
            <a:off x="6722445" y="1933945"/>
            <a:ext cx="239228" cy="27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D1B9FFC-92F4-4781-A4AE-C7A96650D065}"/>
              </a:ext>
            </a:extLst>
          </p:cNvPr>
          <p:cNvCxnSpPr>
            <a:cxnSpLocks/>
            <a:stCxn id="10" idx="4"/>
            <a:endCxn id="27" idx="0"/>
          </p:cNvCxnSpPr>
          <p:nvPr/>
        </p:nvCxnSpPr>
        <p:spPr>
          <a:xfrm>
            <a:off x="6660232" y="1970340"/>
            <a:ext cx="777595" cy="24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E7B5CA3-58A7-4A7B-B1CC-9BF53DA29B7F}"/>
              </a:ext>
            </a:extLst>
          </p:cNvPr>
          <p:cNvCxnSpPr>
            <a:cxnSpLocks/>
            <a:stCxn id="11" idx="4"/>
            <a:endCxn id="24" idx="0"/>
          </p:cNvCxnSpPr>
          <p:nvPr/>
        </p:nvCxnSpPr>
        <p:spPr>
          <a:xfrm flipH="1">
            <a:off x="5975422" y="1970340"/>
            <a:ext cx="1212448"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9EC8936-80E2-48DA-9A57-6C3747BA40AA}"/>
              </a:ext>
            </a:extLst>
          </p:cNvPr>
          <p:cNvCxnSpPr>
            <a:cxnSpLocks/>
            <a:stCxn id="11" idx="4"/>
            <a:endCxn id="26" idx="0"/>
          </p:cNvCxnSpPr>
          <p:nvPr/>
        </p:nvCxnSpPr>
        <p:spPr>
          <a:xfrm flipH="1">
            <a:off x="6961673" y="1970340"/>
            <a:ext cx="226197"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42BB39-09E6-44BA-8CAC-9A856688586A}"/>
              </a:ext>
            </a:extLst>
          </p:cNvPr>
          <p:cNvCxnSpPr>
            <a:cxnSpLocks/>
            <a:stCxn id="11" idx="4"/>
            <a:endCxn id="25" idx="0"/>
          </p:cNvCxnSpPr>
          <p:nvPr/>
        </p:nvCxnSpPr>
        <p:spPr>
          <a:xfrm flipH="1">
            <a:off x="6475528" y="1970340"/>
            <a:ext cx="712342" cy="23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D68CF8D-D739-4838-855A-D48F77EE2787}"/>
              </a:ext>
            </a:extLst>
          </p:cNvPr>
          <p:cNvCxnSpPr>
            <a:cxnSpLocks/>
            <a:stCxn id="11" idx="4"/>
            <a:endCxn id="27" idx="0"/>
          </p:cNvCxnSpPr>
          <p:nvPr/>
        </p:nvCxnSpPr>
        <p:spPr>
          <a:xfrm>
            <a:off x="7187870" y="1970340"/>
            <a:ext cx="249957" cy="24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863C22D-29FC-4037-ADD2-0C70CD8F114E}"/>
              </a:ext>
            </a:extLst>
          </p:cNvPr>
          <p:cNvCxnSpPr>
            <a:cxnSpLocks/>
            <a:stCxn id="12" idx="4"/>
            <a:endCxn id="27" idx="0"/>
          </p:cNvCxnSpPr>
          <p:nvPr/>
        </p:nvCxnSpPr>
        <p:spPr>
          <a:xfrm flipH="1">
            <a:off x="7437827" y="1958493"/>
            <a:ext cx="262615" cy="256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C228757-D59C-48A1-A6F0-9024957ED4F7}"/>
              </a:ext>
            </a:extLst>
          </p:cNvPr>
          <p:cNvCxnSpPr>
            <a:cxnSpLocks/>
            <a:stCxn id="12" idx="4"/>
            <a:endCxn id="26" idx="0"/>
          </p:cNvCxnSpPr>
          <p:nvPr/>
        </p:nvCxnSpPr>
        <p:spPr>
          <a:xfrm flipH="1">
            <a:off x="6961673" y="1958493"/>
            <a:ext cx="738769" cy="24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4108946-F2AD-4AF0-A1E5-B05D029F3345}"/>
              </a:ext>
            </a:extLst>
          </p:cNvPr>
          <p:cNvCxnSpPr>
            <a:cxnSpLocks/>
            <a:stCxn id="12" idx="4"/>
            <a:endCxn id="25" idx="0"/>
          </p:cNvCxnSpPr>
          <p:nvPr/>
        </p:nvCxnSpPr>
        <p:spPr>
          <a:xfrm flipH="1">
            <a:off x="6475528" y="1958493"/>
            <a:ext cx="1224914" cy="24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413BBC8-4580-42C4-8774-7561181578B1}"/>
              </a:ext>
            </a:extLst>
          </p:cNvPr>
          <p:cNvCxnSpPr>
            <a:cxnSpLocks/>
            <a:stCxn id="12" idx="4"/>
            <a:endCxn id="24" idx="0"/>
          </p:cNvCxnSpPr>
          <p:nvPr/>
        </p:nvCxnSpPr>
        <p:spPr>
          <a:xfrm flipH="1">
            <a:off x="5975422" y="1958493"/>
            <a:ext cx="1725020" cy="24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7A0C6170-9883-42A8-BC5B-C7BB40CD2263}"/>
              </a:ext>
            </a:extLst>
          </p:cNvPr>
          <p:cNvSpPr/>
          <p:nvPr/>
        </p:nvSpPr>
        <p:spPr>
          <a:xfrm>
            <a:off x="5989237" y="2709410"/>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97E7F2E6-1F98-45EB-B217-199E132648D5}"/>
              </a:ext>
            </a:extLst>
          </p:cNvPr>
          <p:cNvSpPr/>
          <p:nvPr/>
        </p:nvSpPr>
        <p:spPr>
          <a:xfrm>
            <a:off x="6553839" y="2713604"/>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a:extLst>
              <a:ext uri="{FF2B5EF4-FFF2-40B4-BE49-F238E27FC236}">
                <a16:creationId xmlns:a16="http://schemas.microsoft.com/office/drawing/2014/main" id="{51BB90A4-A567-4289-8595-4373825FFAEC}"/>
              </a:ext>
            </a:extLst>
          </p:cNvPr>
          <p:cNvSpPr/>
          <p:nvPr/>
        </p:nvSpPr>
        <p:spPr>
          <a:xfrm>
            <a:off x="7074771" y="2713604"/>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a:extLst>
              <a:ext uri="{FF2B5EF4-FFF2-40B4-BE49-F238E27FC236}">
                <a16:creationId xmlns:a16="http://schemas.microsoft.com/office/drawing/2014/main" id="{448F6EBF-D354-40C1-815C-63BE4C28289A}"/>
              </a:ext>
            </a:extLst>
          </p:cNvPr>
          <p:cNvSpPr/>
          <p:nvPr/>
        </p:nvSpPr>
        <p:spPr>
          <a:xfrm>
            <a:off x="6253092" y="3168834"/>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22C04634-6250-48B5-80A3-4E986E36F179}"/>
              </a:ext>
            </a:extLst>
          </p:cNvPr>
          <p:cNvSpPr/>
          <p:nvPr/>
        </p:nvSpPr>
        <p:spPr>
          <a:xfrm>
            <a:off x="6814636" y="3168834"/>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2" name="Straight Arrow Connector 141">
            <a:extLst>
              <a:ext uri="{FF2B5EF4-FFF2-40B4-BE49-F238E27FC236}">
                <a16:creationId xmlns:a16="http://schemas.microsoft.com/office/drawing/2014/main" id="{D8B8BE68-7358-4A19-810C-CBB4DCD41D58}"/>
              </a:ext>
            </a:extLst>
          </p:cNvPr>
          <p:cNvCxnSpPr>
            <a:cxnSpLocks/>
            <a:stCxn id="24" idx="4"/>
            <a:endCxn id="93" idx="0"/>
          </p:cNvCxnSpPr>
          <p:nvPr/>
        </p:nvCxnSpPr>
        <p:spPr>
          <a:xfrm>
            <a:off x="5975422" y="2564904"/>
            <a:ext cx="229839" cy="14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3F562466-2A9F-4032-90CE-B3D401215682}"/>
              </a:ext>
            </a:extLst>
          </p:cNvPr>
          <p:cNvCxnSpPr>
            <a:cxnSpLocks/>
            <a:stCxn id="24" idx="4"/>
            <a:endCxn id="94" idx="0"/>
          </p:cNvCxnSpPr>
          <p:nvPr/>
        </p:nvCxnSpPr>
        <p:spPr>
          <a:xfrm>
            <a:off x="5975422" y="2564904"/>
            <a:ext cx="794441"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DD080AA-1A28-461C-B92C-5C5D8888B094}"/>
              </a:ext>
            </a:extLst>
          </p:cNvPr>
          <p:cNvCxnSpPr>
            <a:cxnSpLocks/>
            <a:stCxn id="24" idx="4"/>
            <a:endCxn id="95" idx="0"/>
          </p:cNvCxnSpPr>
          <p:nvPr/>
        </p:nvCxnSpPr>
        <p:spPr>
          <a:xfrm>
            <a:off x="5975422" y="2564904"/>
            <a:ext cx="1315373"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18A96FB-B863-4C89-8E05-FBD8212883D1}"/>
              </a:ext>
            </a:extLst>
          </p:cNvPr>
          <p:cNvCxnSpPr>
            <a:cxnSpLocks/>
            <a:stCxn id="25" idx="4"/>
            <a:endCxn id="93" idx="0"/>
          </p:cNvCxnSpPr>
          <p:nvPr/>
        </p:nvCxnSpPr>
        <p:spPr>
          <a:xfrm flipH="1">
            <a:off x="6205261" y="2564904"/>
            <a:ext cx="270267" cy="14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667873B7-3D75-4D7C-B4FF-D0F12E619414}"/>
              </a:ext>
            </a:extLst>
          </p:cNvPr>
          <p:cNvCxnSpPr>
            <a:cxnSpLocks/>
            <a:stCxn id="25" idx="4"/>
            <a:endCxn id="94" idx="0"/>
          </p:cNvCxnSpPr>
          <p:nvPr/>
        </p:nvCxnSpPr>
        <p:spPr>
          <a:xfrm>
            <a:off x="6475528" y="2564904"/>
            <a:ext cx="294335"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E479B49B-5FB0-4FB3-B866-09E87712E036}"/>
              </a:ext>
            </a:extLst>
          </p:cNvPr>
          <p:cNvCxnSpPr>
            <a:cxnSpLocks/>
            <a:stCxn id="25" idx="4"/>
            <a:endCxn id="95" idx="0"/>
          </p:cNvCxnSpPr>
          <p:nvPr/>
        </p:nvCxnSpPr>
        <p:spPr>
          <a:xfrm>
            <a:off x="6475528" y="2564904"/>
            <a:ext cx="815267"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C756EDBE-31F5-4D54-86D7-5B7A97150320}"/>
              </a:ext>
            </a:extLst>
          </p:cNvPr>
          <p:cNvCxnSpPr>
            <a:cxnSpLocks/>
            <a:stCxn id="26" idx="4"/>
            <a:endCxn id="93" idx="0"/>
          </p:cNvCxnSpPr>
          <p:nvPr/>
        </p:nvCxnSpPr>
        <p:spPr>
          <a:xfrm flipH="1">
            <a:off x="6205261" y="2564904"/>
            <a:ext cx="756412" cy="14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B7E8139D-03EE-4A21-879B-5E48D5BE7E29}"/>
              </a:ext>
            </a:extLst>
          </p:cNvPr>
          <p:cNvCxnSpPr>
            <a:cxnSpLocks/>
            <a:stCxn id="26" idx="4"/>
            <a:endCxn id="94" idx="0"/>
          </p:cNvCxnSpPr>
          <p:nvPr/>
        </p:nvCxnSpPr>
        <p:spPr>
          <a:xfrm flipH="1">
            <a:off x="6769863" y="2564904"/>
            <a:ext cx="191810"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D34F6AC-5AE3-4455-A1F8-1FF6BB857296}"/>
              </a:ext>
            </a:extLst>
          </p:cNvPr>
          <p:cNvCxnSpPr>
            <a:cxnSpLocks/>
            <a:stCxn id="26" idx="4"/>
            <a:endCxn id="95" idx="0"/>
          </p:cNvCxnSpPr>
          <p:nvPr/>
        </p:nvCxnSpPr>
        <p:spPr>
          <a:xfrm>
            <a:off x="6961673" y="2564904"/>
            <a:ext cx="329122"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6C4F5741-3B46-41B7-A45D-93C873D4F70B}"/>
              </a:ext>
            </a:extLst>
          </p:cNvPr>
          <p:cNvCxnSpPr>
            <a:cxnSpLocks/>
            <a:stCxn id="27" idx="4"/>
            <a:endCxn id="93" idx="0"/>
          </p:cNvCxnSpPr>
          <p:nvPr/>
        </p:nvCxnSpPr>
        <p:spPr>
          <a:xfrm flipH="1">
            <a:off x="6205261" y="2575494"/>
            <a:ext cx="1232566" cy="133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E597C6B3-B4AC-4EAA-90C3-3A15D234E2F5}"/>
              </a:ext>
            </a:extLst>
          </p:cNvPr>
          <p:cNvCxnSpPr>
            <a:cxnSpLocks/>
            <a:stCxn id="27" idx="4"/>
            <a:endCxn id="94" idx="0"/>
          </p:cNvCxnSpPr>
          <p:nvPr/>
        </p:nvCxnSpPr>
        <p:spPr>
          <a:xfrm flipH="1">
            <a:off x="6769863" y="2575494"/>
            <a:ext cx="667964" cy="13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339D82A3-3E11-4354-BD59-0B1012058335}"/>
              </a:ext>
            </a:extLst>
          </p:cNvPr>
          <p:cNvCxnSpPr>
            <a:cxnSpLocks/>
            <a:stCxn id="27" idx="4"/>
            <a:endCxn id="95" idx="0"/>
          </p:cNvCxnSpPr>
          <p:nvPr/>
        </p:nvCxnSpPr>
        <p:spPr>
          <a:xfrm flipH="1">
            <a:off x="7290795" y="2575494"/>
            <a:ext cx="147032" cy="13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3CA07F19-D7C8-4C7A-939F-91EDF9AA27D5}"/>
              </a:ext>
            </a:extLst>
          </p:cNvPr>
          <p:cNvCxnSpPr>
            <a:stCxn id="93" idx="4"/>
            <a:endCxn id="96" idx="0"/>
          </p:cNvCxnSpPr>
          <p:nvPr/>
        </p:nvCxnSpPr>
        <p:spPr>
          <a:xfrm>
            <a:off x="6205261" y="3069450"/>
            <a:ext cx="263855" cy="9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95D54C3-868C-43C6-BA88-B59EE8DB8181}"/>
              </a:ext>
            </a:extLst>
          </p:cNvPr>
          <p:cNvCxnSpPr>
            <a:cxnSpLocks/>
            <a:stCxn id="93" idx="4"/>
            <a:endCxn id="97" idx="0"/>
          </p:cNvCxnSpPr>
          <p:nvPr/>
        </p:nvCxnSpPr>
        <p:spPr>
          <a:xfrm>
            <a:off x="6205261" y="3069450"/>
            <a:ext cx="825399" cy="9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EA614F74-CB82-45A3-84D7-BFF5AC27E2C9}"/>
              </a:ext>
            </a:extLst>
          </p:cNvPr>
          <p:cNvCxnSpPr>
            <a:stCxn id="94" idx="4"/>
            <a:endCxn id="96" idx="0"/>
          </p:cNvCxnSpPr>
          <p:nvPr/>
        </p:nvCxnSpPr>
        <p:spPr>
          <a:xfrm flipH="1">
            <a:off x="6469116" y="3073644"/>
            <a:ext cx="300747" cy="95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5E34259D-9196-43CE-97C4-953F7B49BE9F}"/>
              </a:ext>
            </a:extLst>
          </p:cNvPr>
          <p:cNvCxnSpPr>
            <a:cxnSpLocks/>
            <a:stCxn id="94" idx="4"/>
            <a:endCxn id="97" idx="0"/>
          </p:cNvCxnSpPr>
          <p:nvPr/>
        </p:nvCxnSpPr>
        <p:spPr>
          <a:xfrm>
            <a:off x="6769863" y="3073644"/>
            <a:ext cx="260797" cy="95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558BD442-79DD-4C45-93AE-5F05ABFCC01E}"/>
              </a:ext>
            </a:extLst>
          </p:cNvPr>
          <p:cNvCxnSpPr>
            <a:cxnSpLocks/>
            <a:stCxn id="95" idx="4"/>
            <a:endCxn id="96" idx="0"/>
          </p:cNvCxnSpPr>
          <p:nvPr/>
        </p:nvCxnSpPr>
        <p:spPr>
          <a:xfrm flipH="1">
            <a:off x="6469116" y="3073644"/>
            <a:ext cx="821679" cy="95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A0B352C-A84E-40A0-8F73-B03C447825F9}"/>
              </a:ext>
            </a:extLst>
          </p:cNvPr>
          <p:cNvCxnSpPr>
            <a:cxnSpLocks/>
            <a:stCxn id="95" idx="4"/>
            <a:endCxn id="97" idx="0"/>
          </p:cNvCxnSpPr>
          <p:nvPr/>
        </p:nvCxnSpPr>
        <p:spPr>
          <a:xfrm flipH="1">
            <a:off x="7030660" y="3073644"/>
            <a:ext cx="260135" cy="95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006E528F-48F6-4318-B862-149292AB753C}"/>
              </a:ext>
            </a:extLst>
          </p:cNvPr>
          <p:cNvCxnSpPr>
            <a:stCxn id="96" idx="4"/>
            <a:endCxn id="22" idx="0"/>
          </p:cNvCxnSpPr>
          <p:nvPr/>
        </p:nvCxnSpPr>
        <p:spPr>
          <a:xfrm>
            <a:off x="6469116" y="3528874"/>
            <a:ext cx="300747"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C6D70AB-4BE3-4DA3-AF67-C4AC27F8813E}"/>
              </a:ext>
            </a:extLst>
          </p:cNvPr>
          <p:cNvCxnSpPr>
            <a:cxnSpLocks/>
            <a:stCxn id="97" idx="4"/>
            <a:endCxn id="22" idx="0"/>
          </p:cNvCxnSpPr>
          <p:nvPr/>
        </p:nvCxnSpPr>
        <p:spPr>
          <a:xfrm flipH="1">
            <a:off x="6769863" y="3528874"/>
            <a:ext cx="260797"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6" name="Oval 205">
            <a:extLst>
              <a:ext uri="{FF2B5EF4-FFF2-40B4-BE49-F238E27FC236}">
                <a16:creationId xmlns:a16="http://schemas.microsoft.com/office/drawing/2014/main" id="{D7F9C568-5D40-4A7D-BBBA-729B5459FCA2}"/>
              </a:ext>
            </a:extLst>
          </p:cNvPr>
          <p:cNvSpPr/>
          <p:nvPr/>
        </p:nvSpPr>
        <p:spPr>
          <a:xfrm>
            <a:off x="6290397" y="4140941"/>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 name="Oval 206">
            <a:extLst>
              <a:ext uri="{FF2B5EF4-FFF2-40B4-BE49-F238E27FC236}">
                <a16:creationId xmlns:a16="http://schemas.microsoft.com/office/drawing/2014/main" id="{88D875C2-80D4-419F-AB12-3D8D49111A98}"/>
              </a:ext>
            </a:extLst>
          </p:cNvPr>
          <p:cNvSpPr/>
          <p:nvPr/>
        </p:nvSpPr>
        <p:spPr>
          <a:xfrm>
            <a:off x="6825493" y="4140941"/>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 name="Oval 207">
            <a:extLst>
              <a:ext uri="{FF2B5EF4-FFF2-40B4-BE49-F238E27FC236}">
                <a16:creationId xmlns:a16="http://schemas.microsoft.com/office/drawing/2014/main" id="{B07A999B-4584-4EEF-B010-9803CCA7B99C}"/>
              </a:ext>
            </a:extLst>
          </p:cNvPr>
          <p:cNvSpPr/>
          <p:nvPr/>
        </p:nvSpPr>
        <p:spPr>
          <a:xfrm>
            <a:off x="5971551" y="4649930"/>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 name="Oval 208">
            <a:extLst>
              <a:ext uri="{FF2B5EF4-FFF2-40B4-BE49-F238E27FC236}">
                <a16:creationId xmlns:a16="http://schemas.microsoft.com/office/drawing/2014/main" id="{B1FE960A-7BCA-4708-B437-8409EE058657}"/>
              </a:ext>
            </a:extLst>
          </p:cNvPr>
          <p:cNvSpPr/>
          <p:nvPr/>
        </p:nvSpPr>
        <p:spPr>
          <a:xfrm>
            <a:off x="6535797" y="4649681"/>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Oval 209">
            <a:extLst>
              <a:ext uri="{FF2B5EF4-FFF2-40B4-BE49-F238E27FC236}">
                <a16:creationId xmlns:a16="http://schemas.microsoft.com/office/drawing/2014/main" id="{FD01083C-1B05-4D35-9590-B697C372FC01}"/>
              </a:ext>
            </a:extLst>
          </p:cNvPr>
          <p:cNvSpPr/>
          <p:nvPr/>
        </p:nvSpPr>
        <p:spPr>
          <a:xfrm>
            <a:off x="7096824" y="4641052"/>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 name="Oval 210">
            <a:extLst>
              <a:ext uri="{FF2B5EF4-FFF2-40B4-BE49-F238E27FC236}">
                <a16:creationId xmlns:a16="http://schemas.microsoft.com/office/drawing/2014/main" id="{A200B07C-8DFD-423D-AAC2-8D2DFDCD324C}"/>
              </a:ext>
            </a:extLst>
          </p:cNvPr>
          <p:cNvSpPr/>
          <p:nvPr/>
        </p:nvSpPr>
        <p:spPr>
          <a:xfrm>
            <a:off x="5755527" y="5154476"/>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Oval 211">
            <a:extLst>
              <a:ext uri="{FF2B5EF4-FFF2-40B4-BE49-F238E27FC236}">
                <a16:creationId xmlns:a16="http://schemas.microsoft.com/office/drawing/2014/main" id="{1CC6E065-5A9A-4083-A2F0-902091BF61E5}"/>
              </a:ext>
            </a:extLst>
          </p:cNvPr>
          <p:cNvSpPr/>
          <p:nvPr/>
        </p:nvSpPr>
        <p:spPr>
          <a:xfrm>
            <a:off x="6312690" y="5154476"/>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 name="Oval 212">
            <a:extLst>
              <a:ext uri="{FF2B5EF4-FFF2-40B4-BE49-F238E27FC236}">
                <a16:creationId xmlns:a16="http://schemas.microsoft.com/office/drawing/2014/main" id="{8E4E64FA-7146-4C5E-A7C1-29EBE82959C3}"/>
              </a:ext>
            </a:extLst>
          </p:cNvPr>
          <p:cNvSpPr/>
          <p:nvPr/>
        </p:nvSpPr>
        <p:spPr>
          <a:xfrm>
            <a:off x="6871961" y="5156455"/>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 name="Oval 213">
            <a:extLst>
              <a:ext uri="{FF2B5EF4-FFF2-40B4-BE49-F238E27FC236}">
                <a16:creationId xmlns:a16="http://schemas.microsoft.com/office/drawing/2014/main" id="{0CB6DB7A-331E-4B0A-8B54-83DAA33660E6}"/>
              </a:ext>
            </a:extLst>
          </p:cNvPr>
          <p:cNvSpPr/>
          <p:nvPr/>
        </p:nvSpPr>
        <p:spPr>
          <a:xfrm>
            <a:off x="7364311" y="5154476"/>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 name="Oval 214">
            <a:extLst>
              <a:ext uri="{FF2B5EF4-FFF2-40B4-BE49-F238E27FC236}">
                <a16:creationId xmlns:a16="http://schemas.microsoft.com/office/drawing/2014/main" id="{CDCE2AFE-68D6-4EC4-BAB0-5D75055FB8BD}"/>
              </a:ext>
            </a:extLst>
          </p:cNvPr>
          <p:cNvSpPr/>
          <p:nvPr/>
        </p:nvSpPr>
        <p:spPr>
          <a:xfrm>
            <a:off x="5492088" y="5748298"/>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Oval 215">
            <a:extLst>
              <a:ext uri="{FF2B5EF4-FFF2-40B4-BE49-F238E27FC236}">
                <a16:creationId xmlns:a16="http://schemas.microsoft.com/office/drawing/2014/main" id="{2C53AE84-E46E-47A7-943D-946244E95805}"/>
              </a:ext>
            </a:extLst>
          </p:cNvPr>
          <p:cNvSpPr/>
          <p:nvPr/>
        </p:nvSpPr>
        <p:spPr>
          <a:xfrm>
            <a:off x="6092747" y="5758406"/>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Oval 216">
            <a:extLst>
              <a:ext uri="{FF2B5EF4-FFF2-40B4-BE49-F238E27FC236}">
                <a16:creationId xmlns:a16="http://schemas.microsoft.com/office/drawing/2014/main" id="{C1F332E2-CC68-4E21-8FF1-21D623F7F5D5}"/>
              </a:ext>
            </a:extLst>
          </p:cNvPr>
          <p:cNvSpPr/>
          <p:nvPr/>
        </p:nvSpPr>
        <p:spPr>
          <a:xfrm>
            <a:off x="6642723" y="5739689"/>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Oval 217">
            <a:extLst>
              <a:ext uri="{FF2B5EF4-FFF2-40B4-BE49-F238E27FC236}">
                <a16:creationId xmlns:a16="http://schemas.microsoft.com/office/drawing/2014/main" id="{852F0CF6-71AE-4B32-99B6-96DBE90880BC}"/>
              </a:ext>
            </a:extLst>
          </p:cNvPr>
          <p:cNvSpPr/>
          <p:nvPr/>
        </p:nvSpPr>
        <p:spPr>
          <a:xfrm>
            <a:off x="7187870" y="5748298"/>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 name="Oval 218">
            <a:extLst>
              <a:ext uri="{FF2B5EF4-FFF2-40B4-BE49-F238E27FC236}">
                <a16:creationId xmlns:a16="http://schemas.microsoft.com/office/drawing/2014/main" id="{F9BAD822-0B54-47FC-BFF0-00AC5D86549D}"/>
              </a:ext>
            </a:extLst>
          </p:cNvPr>
          <p:cNvSpPr/>
          <p:nvPr/>
        </p:nvSpPr>
        <p:spPr>
          <a:xfrm>
            <a:off x="7700442" y="5733256"/>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1" name="Straight Arrow Connector 220">
            <a:extLst>
              <a:ext uri="{FF2B5EF4-FFF2-40B4-BE49-F238E27FC236}">
                <a16:creationId xmlns:a16="http://schemas.microsoft.com/office/drawing/2014/main" id="{88F9F91B-E706-483F-A461-35599AFEB398}"/>
              </a:ext>
            </a:extLst>
          </p:cNvPr>
          <p:cNvCxnSpPr>
            <a:cxnSpLocks/>
            <a:stCxn id="206" idx="4"/>
            <a:endCxn id="208" idx="0"/>
          </p:cNvCxnSpPr>
          <p:nvPr/>
        </p:nvCxnSpPr>
        <p:spPr>
          <a:xfrm flipH="1">
            <a:off x="6187575" y="4500981"/>
            <a:ext cx="318846" cy="14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53C3A371-4DCF-48F0-8044-5B2711B2DDD5}"/>
              </a:ext>
            </a:extLst>
          </p:cNvPr>
          <p:cNvCxnSpPr>
            <a:cxnSpLocks/>
            <a:stCxn id="206" idx="4"/>
            <a:endCxn id="209" idx="0"/>
          </p:cNvCxnSpPr>
          <p:nvPr/>
        </p:nvCxnSpPr>
        <p:spPr>
          <a:xfrm>
            <a:off x="6506421" y="4500981"/>
            <a:ext cx="245400"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18B358BA-390B-43EA-B3A9-2F51AEDB8EA8}"/>
              </a:ext>
            </a:extLst>
          </p:cNvPr>
          <p:cNvCxnSpPr>
            <a:cxnSpLocks/>
            <a:stCxn id="206" idx="4"/>
            <a:endCxn id="210" idx="0"/>
          </p:cNvCxnSpPr>
          <p:nvPr/>
        </p:nvCxnSpPr>
        <p:spPr>
          <a:xfrm>
            <a:off x="6506421" y="4500981"/>
            <a:ext cx="806427" cy="140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635744CF-079B-4B8C-B44C-E9FCC84D7221}"/>
              </a:ext>
            </a:extLst>
          </p:cNvPr>
          <p:cNvCxnSpPr>
            <a:cxnSpLocks/>
            <a:stCxn id="207" idx="4"/>
            <a:endCxn id="208" idx="0"/>
          </p:cNvCxnSpPr>
          <p:nvPr/>
        </p:nvCxnSpPr>
        <p:spPr>
          <a:xfrm flipH="1">
            <a:off x="6187575" y="4500981"/>
            <a:ext cx="853942" cy="14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314DEB9B-4A22-43A1-8E74-D293BDB84D05}"/>
              </a:ext>
            </a:extLst>
          </p:cNvPr>
          <p:cNvCxnSpPr>
            <a:cxnSpLocks/>
            <a:stCxn id="207" idx="4"/>
            <a:endCxn id="209" idx="0"/>
          </p:cNvCxnSpPr>
          <p:nvPr/>
        </p:nvCxnSpPr>
        <p:spPr>
          <a:xfrm flipH="1">
            <a:off x="6751821" y="4500981"/>
            <a:ext cx="289696" cy="14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B95B8A42-62C2-4EAA-B7EA-92A2D0EA196B}"/>
              </a:ext>
            </a:extLst>
          </p:cNvPr>
          <p:cNvCxnSpPr>
            <a:cxnSpLocks/>
            <a:stCxn id="207" idx="4"/>
            <a:endCxn id="210" idx="0"/>
          </p:cNvCxnSpPr>
          <p:nvPr/>
        </p:nvCxnSpPr>
        <p:spPr>
          <a:xfrm>
            <a:off x="7041517" y="4500981"/>
            <a:ext cx="271331" cy="140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19175EFB-BB45-408E-8028-A24174A3751C}"/>
              </a:ext>
            </a:extLst>
          </p:cNvPr>
          <p:cNvCxnSpPr>
            <a:cxnSpLocks/>
            <a:stCxn id="208" idx="4"/>
            <a:endCxn id="211" idx="0"/>
          </p:cNvCxnSpPr>
          <p:nvPr/>
        </p:nvCxnSpPr>
        <p:spPr>
          <a:xfrm flipH="1">
            <a:off x="5971551" y="5009970"/>
            <a:ext cx="216024" cy="14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F111ECD1-BB65-48A1-842E-EBAE80287F51}"/>
              </a:ext>
            </a:extLst>
          </p:cNvPr>
          <p:cNvCxnSpPr>
            <a:cxnSpLocks/>
            <a:stCxn id="208" idx="4"/>
            <a:endCxn id="212" idx="0"/>
          </p:cNvCxnSpPr>
          <p:nvPr/>
        </p:nvCxnSpPr>
        <p:spPr>
          <a:xfrm>
            <a:off x="6187575" y="5009970"/>
            <a:ext cx="341139" cy="14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6E89A19A-1916-43D8-9128-40E7325B5397}"/>
              </a:ext>
            </a:extLst>
          </p:cNvPr>
          <p:cNvCxnSpPr>
            <a:cxnSpLocks/>
            <a:stCxn id="208" idx="4"/>
            <a:endCxn id="213" idx="0"/>
          </p:cNvCxnSpPr>
          <p:nvPr/>
        </p:nvCxnSpPr>
        <p:spPr>
          <a:xfrm>
            <a:off x="6187575" y="5009970"/>
            <a:ext cx="900410" cy="146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0FBA4E0-6F7F-47EC-8342-564A742417B7}"/>
              </a:ext>
            </a:extLst>
          </p:cNvPr>
          <p:cNvCxnSpPr>
            <a:cxnSpLocks/>
            <a:stCxn id="208" idx="4"/>
            <a:endCxn id="214" idx="0"/>
          </p:cNvCxnSpPr>
          <p:nvPr/>
        </p:nvCxnSpPr>
        <p:spPr>
          <a:xfrm>
            <a:off x="6187575" y="5009970"/>
            <a:ext cx="1392760" cy="144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5CC5856-764F-4739-B692-E333665E1A0D}"/>
              </a:ext>
            </a:extLst>
          </p:cNvPr>
          <p:cNvCxnSpPr>
            <a:cxnSpLocks/>
            <a:stCxn id="209" idx="4"/>
            <a:endCxn id="212" idx="0"/>
          </p:cNvCxnSpPr>
          <p:nvPr/>
        </p:nvCxnSpPr>
        <p:spPr>
          <a:xfrm flipH="1">
            <a:off x="6528714" y="5009721"/>
            <a:ext cx="223107" cy="14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C18805D6-9657-4BDF-9C6F-EEFB8D242939}"/>
              </a:ext>
            </a:extLst>
          </p:cNvPr>
          <p:cNvCxnSpPr>
            <a:cxnSpLocks/>
            <a:stCxn id="209" idx="4"/>
            <a:endCxn id="211" idx="0"/>
          </p:cNvCxnSpPr>
          <p:nvPr/>
        </p:nvCxnSpPr>
        <p:spPr>
          <a:xfrm flipH="1">
            <a:off x="5971551" y="5009721"/>
            <a:ext cx="780270" cy="14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AE3D05CD-9B01-4D79-8A51-D478B6864EAE}"/>
              </a:ext>
            </a:extLst>
          </p:cNvPr>
          <p:cNvCxnSpPr>
            <a:cxnSpLocks/>
            <a:stCxn id="209" idx="4"/>
            <a:endCxn id="213" idx="0"/>
          </p:cNvCxnSpPr>
          <p:nvPr/>
        </p:nvCxnSpPr>
        <p:spPr>
          <a:xfrm>
            <a:off x="6751821" y="5009721"/>
            <a:ext cx="336164" cy="14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AAF2BE89-1261-4F33-828A-6D004A7464DB}"/>
              </a:ext>
            </a:extLst>
          </p:cNvPr>
          <p:cNvCxnSpPr>
            <a:cxnSpLocks/>
            <a:stCxn id="209" idx="4"/>
            <a:endCxn id="214" idx="0"/>
          </p:cNvCxnSpPr>
          <p:nvPr/>
        </p:nvCxnSpPr>
        <p:spPr>
          <a:xfrm>
            <a:off x="6751821" y="5009721"/>
            <a:ext cx="828514" cy="14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BF2F74D7-A321-4E41-B60C-40261A6A1774}"/>
              </a:ext>
            </a:extLst>
          </p:cNvPr>
          <p:cNvCxnSpPr>
            <a:cxnSpLocks/>
            <a:stCxn id="210" idx="4"/>
            <a:endCxn id="211" idx="0"/>
          </p:cNvCxnSpPr>
          <p:nvPr/>
        </p:nvCxnSpPr>
        <p:spPr>
          <a:xfrm flipH="1">
            <a:off x="5971551" y="5001092"/>
            <a:ext cx="1341297" cy="15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4125B785-3738-4F75-9896-101089C6C416}"/>
              </a:ext>
            </a:extLst>
          </p:cNvPr>
          <p:cNvCxnSpPr>
            <a:cxnSpLocks/>
            <a:stCxn id="210" idx="4"/>
            <a:endCxn id="212" idx="0"/>
          </p:cNvCxnSpPr>
          <p:nvPr/>
        </p:nvCxnSpPr>
        <p:spPr>
          <a:xfrm flipH="1">
            <a:off x="6528714" y="5001092"/>
            <a:ext cx="784134" cy="15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1965CE07-042A-4895-8745-ACDA28D58308}"/>
              </a:ext>
            </a:extLst>
          </p:cNvPr>
          <p:cNvCxnSpPr>
            <a:cxnSpLocks/>
            <a:stCxn id="210" idx="4"/>
            <a:endCxn id="213" idx="0"/>
          </p:cNvCxnSpPr>
          <p:nvPr/>
        </p:nvCxnSpPr>
        <p:spPr>
          <a:xfrm flipH="1">
            <a:off x="7087985" y="5001092"/>
            <a:ext cx="224863" cy="155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3E98E263-7C96-4EC4-9F0B-883B3E7F8DA1}"/>
              </a:ext>
            </a:extLst>
          </p:cNvPr>
          <p:cNvCxnSpPr>
            <a:cxnSpLocks/>
            <a:stCxn id="210" idx="4"/>
            <a:endCxn id="214" idx="0"/>
          </p:cNvCxnSpPr>
          <p:nvPr/>
        </p:nvCxnSpPr>
        <p:spPr>
          <a:xfrm>
            <a:off x="7312848" y="5001092"/>
            <a:ext cx="267487" cy="15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FB6BD4F6-C7CB-4846-8960-9BB60D80A036}"/>
              </a:ext>
            </a:extLst>
          </p:cNvPr>
          <p:cNvCxnSpPr>
            <a:cxnSpLocks/>
            <a:stCxn id="211" idx="4"/>
            <a:endCxn id="215" idx="0"/>
          </p:cNvCxnSpPr>
          <p:nvPr/>
        </p:nvCxnSpPr>
        <p:spPr>
          <a:xfrm flipH="1">
            <a:off x="5708112" y="5514516"/>
            <a:ext cx="263439" cy="23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B028B1E6-B48B-400D-B9FE-C374F6121219}"/>
              </a:ext>
            </a:extLst>
          </p:cNvPr>
          <p:cNvCxnSpPr>
            <a:cxnSpLocks/>
            <a:stCxn id="211" idx="4"/>
            <a:endCxn id="216" idx="0"/>
          </p:cNvCxnSpPr>
          <p:nvPr/>
        </p:nvCxnSpPr>
        <p:spPr>
          <a:xfrm>
            <a:off x="5971551" y="5514516"/>
            <a:ext cx="337220" cy="243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57CF402-83CB-4E9B-99C1-22A73FE4F86A}"/>
              </a:ext>
            </a:extLst>
          </p:cNvPr>
          <p:cNvCxnSpPr>
            <a:cxnSpLocks/>
            <a:stCxn id="211" idx="4"/>
            <a:endCxn id="217" idx="0"/>
          </p:cNvCxnSpPr>
          <p:nvPr/>
        </p:nvCxnSpPr>
        <p:spPr>
          <a:xfrm>
            <a:off x="5971551" y="5514516"/>
            <a:ext cx="887196" cy="22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A20A435-10E9-4AD1-B189-F3E68A449DDA}"/>
              </a:ext>
            </a:extLst>
          </p:cNvPr>
          <p:cNvCxnSpPr>
            <a:cxnSpLocks/>
            <a:stCxn id="211" idx="4"/>
            <a:endCxn id="218" idx="0"/>
          </p:cNvCxnSpPr>
          <p:nvPr/>
        </p:nvCxnSpPr>
        <p:spPr>
          <a:xfrm>
            <a:off x="5971551" y="5514516"/>
            <a:ext cx="1432343" cy="23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B37EE24A-BA32-4C17-A216-FDF737B5108A}"/>
              </a:ext>
            </a:extLst>
          </p:cNvPr>
          <p:cNvCxnSpPr>
            <a:cxnSpLocks/>
            <a:stCxn id="211" idx="4"/>
            <a:endCxn id="219" idx="0"/>
          </p:cNvCxnSpPr>
          <p:nvPr/>
        </p:nvCxnSpPr>
        <p:spPr>
          <a:xfrm>
            <a:off x="5971551" y="5514516"/>
            <a:ext cx="1944915" cy="21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587E53F0-3D20-491B-8754-0393EF0DF04D}"/>
              </a:ext>
            </a:extLst>
          </p:cNvPr>
          <p:cNvCxnSpPr>
            <a:cxnSpLocks/>
            <a:stCxn id="212" idx="4"/>
            <a:endCxn id="216" idx="0"/>
          </p:cNvCxnSpPr>
          <p:nvPr/>
        </p:nvCxnSpPr>
        <p:spPr>
          <a:xfrm flipH="1">
            <a:off x="6308771" y="5514516"/>
            <a:ext cx="219943" cy="243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E8E3594D-4F75-4FFD-9EED-A97687A77A26}"/>
              </a:ext>
            </a:extLst>
          </p:cNvPr>
          <p:cNvCxnSpPr>
            <a:cxnSpLocks/>
            <a:stCxn id="212" idx="4"/>
            <a:endCxn id="217" idx="0"/>
          </p:cNvCxnSpPr>
          <p:nvPr/>
        </p:nvCxnSpPr>
        <p:spPr>
          <a:xfrm>
            <a:off x="6528714" y="5514516"/>
            <a:ext cx="330033" cy="22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E52BFEF6-9A45-4A76-A8DE-0AC03CDB7D27}"/>
              </a:ext>
            </a:extLst>
          </p:cNvPr>
          <p:cNvCxnSpPr>
            <a:cxnSpLocks/>
            <a:stCxn id="212" idx="4"/>
            <a:endCxn id="215" idx="0"/>
          </p:cNvCxnSpPr>
          <p:nvPr/>
        </p:nvCxnSpPr>
        <p:spPr>
          <a:xfrm flipH="1">
            <a:off x="5708112" y="5514516"/>
            <a:ext cx="820602" cy="23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75D95B0B-92B2-4176-94C7-5375B99DA239}"/>
              </a:ext>
            </a:extLst>
          </p:cNvPr>
          <p:cNvCxnSpPr>
            <a:cxnSpLocks/>
            <a:stCxn id="212" idx="4"/>
            <a:endCxn id="218" idx="0"/>
          </p:cNvCxnSpPr>
          <p:nvPr/>
        </p:nvCxnSpPr>
        <p:spPr>
          <a:xfrm>
            <a:off x="6528714" y="5514516"/>
            <a:ext cx="875180" cy="23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01A6D8E3-DA68-4917-963B-BED25C3F8E21}"/>
              </a:ext>
            </a:extLst>
          </p:cNvPr>
          <p:cNvCxnSpPr>
            <a:cxnSpLocks/>
            <a:stCxn id="212" idx="4"/>
            <a:endCxn id="219" idx="0"/>
          </p:cNvCxnSpPr>
          <p:nvPr/>
        </p:nvCxnSpPr>
        <p:spPr>
          <a:xfrm>
            <a:off x="6528714" y="5514516"/>
            <a:ext cx="1387752" cy="21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B679DE21-AED4-4736-AD05-50C153D8775B}"/>
              </a:ext>
            </a:extLst>
          </p:cNvPr>
          <p:cNvCxnSpPr>
            <a:cxnSpLocks/>
            <a:stCxn id="213" idx="4"/>
            <a:endCxn id="215" idx="0"/>
          </p:cNvCxnSpPr>
          <p:nvPr/>
        </p:nvCxnSpPr>
        <p:spPr>
          <a:xfrm flipH="1">
            <a:off x="5708112" y="5516495"/>
            <a:ext cx="1379873" cy="231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137FAB58-823B-4B0C-8D67-8C9D4B32505A}"/>
              </a:ext>
            </a:extLst>
          </p:cNvPr>
          <p:cNvCxnSpPr>
            <a:cxnSpLocks/>
            <a:stCxn id="213" idx="4"/>
            <a:endCxn id="216" idx="0"/>
          </p:cNvCxnSpPr>
          <p:nvPr/>
        </p:nvCxnSpPr>
        <p:spPr>
          <a:xfrm flipH="1">
            <a:off x="6308771" y="5516495"/>
            <a:ext cx="779214" cy="241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3FA20424-DEA9-46C9-9E16-2156FDEC49EC}"/>
              </a:ext>
            </a:extLst>
          </p:cNvPr>
          <p:cNvCxnSpPr>
            <a:cxnSpLocks/>
            <a:stCxn id="213" idx="4"/>
            <a:endCxn id="217" idx="0"/>
          </p:cNvCxnSpPr>
          <p:nvPr/>
        </p:nvCxnSpPr>
        <p:spPr>
          <a:xfrm flipH="1">
            <a:off x="6858747" y="5516495"/>
            <a:ext cx="229238" cy="223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584158EE-751A-4216-8992-3D889CE13DD7}"/>
              </a:ext>
            </a:extLst>
          </p:cNvPr>
          <p:cNvCxnSpPr>
            <a:cxnSpLocks/>
            <a:stCxn id="213" idx="4"/>
            <a:endCxn id="218" idx="0"/>
          </p:cNvCxnSpPr>
          <p:nvPr/>
        </p:nvCxnSpPr>
        <p:spPr>
          <a:xfrm>
            <a:off x="7087985" y="5516495"/>
            <a:ext cx="315909" cy="231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E9D3CBD5-44F1-48AB-A2C4-E9155DAF8C50}"/>
              </a:ext>
            </a:extLst>
          </p:cNvPr>
          <p:cNvCxnSpPr>
            <a:cxnSpLocks/>
            <a:stCxn id="213" idx="4"/>
            <a:endCxn id="219" idx="0"/>
          </p:cNvCxnSpPr>
          <p:nvPr/>
        </p:nvCxnSpPr>
        <p:spPr>
          <a:xfrm>
            <a:off x="7087985" y="5516495"/>
            <a:ext cx="828481" cy="216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AEB23B8E-E518-4E3D-BF96-08DF8616080B}"/>
              </a:ext>
            </a:extLst>
          </p:cNvPr>
          <p:cNvCxnSpPr>
            <a:cxnSpLocks/>
            <a:stCxn id="214" idx="4"/>
            <a:endCxn id="215" idx="0"/>
          </p:cNvCxnSpPr>
          <p:nvPr/>
        </p:nvCxnSpPr>
        <p:spPr>
          <a:xfrm flipH="1">
            <a:off x="5708112" y="5514516"/>
            <a:ext cx="1872223" cy="23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98CD9EC8-951B-4E01-BD8E-4BFB15782EA0}"/>
              </a:ext>
            </a:extLst>
          </p:cNvPr>
          <p:cNvCxnSpPr>
            <a:cxnSpLocks/>
            <a:stCxn id="214" idx="4"/>
            <a:endCxn id="216" idx="0"/>
          </p:cNvCxnSpPr>
          <p:nvPr/>
        </p:nvCxnSpPr>
        <p:spPr>
          <a:xfrm flipH="1">
            <a:off x="6308771" y="5514516"/>
            <a:ext cx="1271564" cy="243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AD35F891-DEC6-4C22-9D4A-C08C3A11B33B}"/>
              </a:ext>
            </a:extLst>
          </p:cNvPr>
          <p:cNvCxnSpPr>
            <a:cxnSpLocks/>
            <a:stCxn id="214" idx="4"/>
            <a:endCxn id="217" idx="0"/>
          </p:cNvCxnSpPr>
          <p:nvPr/>
        </p:nvCxnSpPr>
        <p:spPr>
          <a:xfrm flipH="1">
            <a:off x="6858747" y="5514516"/>
            <a:ext cx="721588" cy="22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D472EE42-0479-472E-AD60-E937D1343BCC}"/>
              </a:ext>
            </a:extLst>
          </p:cNvPr>
          <p:cNvCxnSpPr>
            <a:cxnSpLocks/>
            <a:stCxn id="214" idx="4"/>
            <a:endCxn id="218" idx="0"/>
          </p:cNvCxnSpPr>
          <p:nvPr/>
        </p:nvCxnSpPr>
        <p:spPr>
          <a:xfrm flipH="1">
            <a:off x="7403894" y="5514516"/>
            <a:ext cx="176441" cy="23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7350C885-9ADA-4E93-8388-31E4AA268EFE}"/>
              </a:ext>
            </a:extLst>
          </p:cNvPr>
          <p:cNvCxnSpPr>
            <a:cxnSpLocks/>
            <a:stCxn id="214" idx="4"/>
            <a:endCxn id="219" idx="0"/>
          </p:cNvCxnSpPr>
          <p:nvPr/>
        </p:nvCxnSpPr>
        <p:spPr>
          <a:xfrm>
            <a:off x="7580335" y="5514516"/>
            <a:ext cx="336131" cy="21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3525D0ED-DDBC-4894-898E-3C072C5F3D26}"/>
              </a:ext>
            </a:extLst>
          </p:cNvPr>
          <p:cNvCxnSpPr>
            <a:cxnSpLocks/>
            <a:stCxn id="22" idx="4"/>
            <a:endCxn id="206" idx="0"/>
          </p:cNvCxnSpPr>
          <p:nvPr/>
        </p:nvCxnSpPr>
        <p:spPr>
          <a:xfrm flipH="1">
            <a:off x="6506421" y="4037614"/>
            <a:ext cx="263442" cy="10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C06578C3-BB5B-4796-AC2D-016BADCE9292}"/>
              </a:ext>
            </a:extLst>
          </p:cNvPr>
          <p:cNvCxnSpPr>
            <a:cxnSpLocks/>
            <a:stCxn id="22" idx="4"/>
            <a:endCxn id="207" idx="0"/>
          </p:cNvCxnSpPr>
          <p:nvPr/>
        </p:nvCxnSpPr>
        <p:spPr>
          <a:xfrm>
            <a:off x="6769863" y="4037614"/>
            <a:ext cx="271654" cy="103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C6DA5C79-8AE5-4FE9-945C-3B0718364FA1}"/>
              </a:ext>
            </a:extLst>
          </p:cNvPr>
          <p:cNvCxnSpPr>
            <a:cxnSpLocks/>
          </p:cNvCxnSpPr>
          <p:nvPr/>
        </p:nvCxnSpPr>
        <p:spPr>
          <a:xfrm>
            <a:off x="5220072" y="1767880"/>
            <a:ext cx="0" cy="1738554"/>
          </a:xfrm>
          <a:prstGeom prst="line">
            <a:avLst/>
          </a:prstGeom>
        </p:spPr>
        <p:style>
          <a:lnRef idx="3">
            <a:schemeClr val="accent1"/>
          </a:lnRef>
          <a:fillRef idx="0">
            <a:schemeClr val="accent1"/>
          </a:fillRef>
          <a:effectRef idx="2">
            <a:schemeClr val="accent1"/>
          </a:effectRef>
          <a:fontRef idx="minor">
            <a:schemeClr val="tx1"/>
          </a:fontRef>
        </p:style>
      </p:cxnSp>
      <p:cxnSp>
        <p:nvCxnSpPr>
          <p:cNvPr id="388" name="Straight Arrow Connector 387">
            <a:extLst>
              <a:ext uri="{FF2B5EF4-FFF2-40B4-BE49-F238E27FC236}">
                <a16:creationId xmlns:a16="http://schemas.microsoft.com/office/drawing/2014/main" id="{0E2EA2C6-9E6D-4DB4-B9FA-772660099C68}"/>
              </a:ext>
            </a:extLst>
          </p:cNvPr>
          <p:cNvCxnSpPr/>
          <p:nvPr/>
        </p:nvCxnSpPr>
        <p:spPr>
          <a:xfrm>
            <a:off x="5205278" y="1767880"/>
            <a:ext cx="2160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9" name="Straight Arrow Connector 388">
            <a:extLst>
              <a:ext uri="{FF2B5EF4-FFF2-40B4-BE49-F238E27FC236}">
                <a16:creationId xmlns:a16="http://schemas.microsoft.com/office/drawing/2014/main" id="{47041107-8A3F-4B02-AD06-F505660759CE}"/>
              </a:ext>
            </a:extLst>
          </p:cNvPr>
          <p:cNvCxnSpPr>
            <a:cxnSpLocks/>
          </p:cNvCxnSpPr>
          <p:nvPr/>
        </p:nvCxnSpPr>
        <p:spPr>
          <a:xfrm>
            <a:off x="5205278" y="3497782"/>
            <a:ext cx="286810" cy="86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1" name="Straight Connector 390">
            <a:extLst>
              <a:ext uri="{FF2B5EF4-FFF2-40B4-BE49-F238E27FC236}">
                <a16:creationId xmlns:a16="http://schemas.microsoft.com/office/drawing/2014/main" id="{855E08DD-03EF-45C7-AE6D-E8D578020EBB}"/>
              </a:ext>
            </a:extLst>
          </p:cNvPr>
          <p:cNvCxnSpPr>
            <a:cxnSpLocks/>
          </p:cNvCxnSpPr>
          <p:nvPr/>
        </p:nvCxnSpPr>
        <p:spPr>
          <a:xfrm flipH="1">
            <a:off x="5182971" y="4089277"/>
            <a:ext cx="20720" cy="1984298"/>
          </a:xfrm>
          <a:prstGeom prst="line">
            <a:avLst/>
          </a:prstGeom>
        </p:spPr>
        <p:style>
          <a:lnRef idx="3">
            <a:schemeClr val="accent1"/>
          </a:lnRef>
          <a:fillRef idx="0">
            <a:schemeClr val="accent1"/>
          </a:fillRef>
          <a:effectRef idx="2">
            <a:schemeClr val="accent1"/>
          </a:effectRef>
          <a:fontRef idx="minor">
            <a:schemeClr val="tx1"/>
          </a:fontRef>
        </p:style>
      </p:cxnSp>
      <p:cxnSp>
        <p:nvCxnSpPr>
          <p:cNvPr id="392" name="Straight Arrow Connector 391">
            <a:extLst>
              <a:ext uri="{FF2B5EF4-FFF2-40B4-BE49-F238E27FC236}">
                <a16:creationId xmlns:a16="http://schemas.microsoft.com/office/drawing/2014/main" id="{8B000693-DF6A-47EA-9213-3E68C199AB5D}"/>
              </a:ext>
            </a:extLst>
          </p:cNvPr>
          <p:cNvCxnSpPr>
            <a:cxnSpLocks/>
          </p:cNvCxnSpPr>
          <p:nvPr/>
        </p:nvCxnSpPr>
        <p:spPr>
          <a:xfrm>
            <a:off x="5182971" y="4089277"/>
            <a:ext cx="286810" cy="86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4" name="Straight Arrow Connector 393">
            <a:extLst>
              <a:ext uri="{FF2B5EF4-FFF2-40B4-BE49-F238E27FC236}">
                <a16:creationId xmlns:a16="http://schemas.microsoft.com/office/drawing/2014/main" id="{265E03D3-915C-43CC-BA33-6D0D53BBBCCA}"/>
              </a:ext>
            </a:extLst>
          </p:cNvPr>
          <p:cNvCxnSpPr>
            <a:cxnSpLocks/>
          </p:cNvCxnSpPr>
          <p:nvPr/>
        </p:nvCxnSpPr>
        <p:spPr>
          <a:xfrm>
            <a:off x="5180072" y="6073575"/>
            <a:ext cx="286810" cy="86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96" name="TextBox 395">
            <a:extLst>
              <a:ext uri="{FF2B5EF4-FFF2-40B4-BE49-F238E27FC236}">
                <a16:creationId xmlns:a16="http://schemas.microsoft.com/office/drawing/2014/main" id="{39DE6915-1903-44F1-BCC4-4D18B2B91488}"/>
              </a:ext>
            </a:extLst>
          </p:cNvPr>
          <p:cNvSpPr txBox="1"/>
          <p:nvPr/>
        </p:nvSpPr>
        <p:spPr>
          <a:xfrm>
            <a:off x="4272918" y="2399391"/>
            <a:ext cx="1067600" cy="369332"/>
          </a:xfrm>
          <a:prstGeom prst="rect">
            <a:avLst/>
          </a:prstGeom>
          <a:noFill/>
        </p:spPr>
        <p:txBody>
          <a:bodyPr wrap="square" rtlCol="0">
            <a:spAutoFit/>
          </a:bodyPr>
          <a:lstStyle/>
          <a:p>
            <a:r>
              <a:rPr lang="en-US" dirty="0"/>
              <a:t>Encoder</a:t>
            </a:r>
            <a:endParaRPr lang="en-IN" dirty="0"/>
          </a:p>
        </p:txBody>
      </p:sp>
      <p:sp>
        <p:nvSpPr>
          <p:cNvPr id="397" name="TextBox 396">
            <a:extLst>
              <a:ext uri="{FF2B5EF4-FFF2-40B4-BE49-F238E27FC236}">
                <a16:creationId xmlns:a16="http://schemas.microsoft.com/office/drawing/2014/main" id="{3C9FA8EC-1FB9-4241-8C6C-3FE2D37B0DAE}"/>
              </a:ext>
            </a:extLst>
          </p:cNvPr>
          <p:cNvSpPr txBox="1"/>
          <p:nvPr/>
        </p:nvSpPr>
        <p:spPr>
          <a:xfrm>
            <a:off x="4271020" y="4965164"/>
            <a:ext cx="1067600" cy="369332"/>
          </a:xfrm>
          <a:prstGeom prst="rect">
            <a:avLst/>
          </a:prstGeom>
          <a:noFill/>
        </p:spPr>
        <p:txBody>
          <a:bodyPr wrap="square" rtlCol="0">
            <a:spAutoFit/>
          </a:bodyPr>
          <a:lstStyle/>
          <a:p>
            <a:r>
              <a:rPr lang="en-US" dirty="0"/>
              <a:t>Decoder</a:t>
            </a:r>
            <a:endParaRPr lang="en-IN" dirty="0"/>
          </a:p>
        </p:txBody>
      </p:sp>
      <p:sp>
        <p:nvSpPr>
          <p:cNvPr id="398" name="TextBox 397">
            <a:extLst>
              <a:ext uri="{FF2B5EF4-FFF2-40B4-BE49-F238E27FC236}">
                <a16:creationId xmlns:a16="http://schemas.microsoft.com/office/drawing/2014/main" id="{D0276B2A-03C3-4C58-B662-58FB31D74283}"/>
              </a:ext>
            </a:extLst>
          </p:cNvPr>
          <p:cNvSpPr txBox="1"/>
          <p:nvPr/>
        </p:nvSpPr>
        <p:spPr>
          <a:xfrm>
            <a:off x="4377178" y="3594990"/>
            <a:ext cx="1872223" cy="369332"/>
          </a:xfrm>
          <a:prstGeom prst="rect">
            <a:avLst/>
          </a:prstGeom>
          <a:noFill/>
        </p:spPr>
        <p:txBody>
          <a:bodyPr wrap="square" rtlCol="0">
            <a:spAutoFit/>
          </a:bodyPr>
          <a:lstStyle/>
          <a:p>
            <a:r>
              <a:rPr lang="en-US" dirty="0"/>
              <a:t>Bottle Neck Layer</a:t>
            </a:r>
            <a:endParaRPr lang="en-IN" dirty="0"/>
          </a:p>
        </p:txBody>
      </p:sp>
      <p:sp>
        <p:nvSpPr>
          <p:cNvPr id="401" name="Arrow: Right 400">
            <a:extLst>
              <a:ext uri="{FF2B5EF4-FFF2-40B4-BE49-F238E27FC236}">
                <a16:creationId xmlns:a16="http://schemas.microsoft.com/office/drawing/2014/main" id="{E9A53220-8F8E-4F8B-A4D9-765453C4C747}"/>
              </a:ext>
            </a:extLst>
          </p:cNvPr>
          <p:cNvSpPr/>
          <p:nvPr/>
        </p:nvSpPr>
        <p:spPr>
          <a:xfrm>
            <a:off x="6131100" y="3719804"/>
            <a:ext cx="331437" cy="17591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02" name="TextBox 401">
            <a:extLst>
              <a:ext uri="{FF2B5EF4-FFF2-40B4-BE49-F238E27FC236}">
                <a16:creationId xmlns:a16="http://schemas.microsoft.com/office/drawing/2014/main" id="{B2BF886D-C03D-45F7-9C07-2DF5EB103326}"/>
              </a:ext>
            </a:extLst>
          </p:cNvPr>
          <p:cNvSpPr txBox="1"/>
          <p:nvPr/>
        </p:nvSpPr>
        <p:spPr>
          <a:xfrm>
            <a:off x="979520" y="4622714"/>
            <a:ext cx="1597620" cy="369332"/>
          </a:xfrm>
          <a:prstGeom prst="rect">
            <a:avLst/>
          </a:prstGeom>
          <a:noFill/>
        </p:spPr>
        <p:txBody>
          <a:bodyPr wrap="square" rtlCol="0">
            <a:spAutoFit/>
          </a:bodyPr>
          <a:lstStyle/>
          <a:p>
            <a:r>
              <a:rPr lang="en-US" dirty="0"/>
              <a:t>Hour Glass</a:t>
            </a:r>
            <a:endParaRPr lang="en-IN" dirty="0"/>
          </a:p>
        </p:txBody>
      </p:sp>
      <p:sp>
        <p:nvSpPr>
          <p:cNvPr id="403" name="TextBox 402">
            <a:extLst>
              <a:ext uri="{FF2B5EF4-FFF2-40B4-BE49-F238E27FC236}">
                <a16:creationId xmlns:a16="http://schemas.microsoft.com/office/drawing/2014/main" id="{D43D11DB-92C6-4181-B685-B14CDB5C8D60}"/>
              </a:ext>
            </a:extLst>
          </p:cNvPr>
          <p:cNvSpPr txBox="1"/>
          <p:nvPr/>
        </p:nvSpPr>
        <p:spPr>
          <a:xfrm>
            <a:off x="5477415" y="6329002"/>
            <a:ext cx="2762664" cy="369332"/>
          </a:xfrm>
          <a:prstGeom prst="rect">
            <a:avLst/>
          </a:prstGeom>
          <a:noFill/>
        </p:spPr>
        <p:txBody>
          <a:bodyPr wrap="square" rtlCol="0">
            <a:spAutoFit/>
          </a:bodyPr>
          <a:lstStyle/>
          <a:p>
            <a:r>
              <a:rPr lang="en-US" dirty="0"/>
              <a:t>Autoencoder Model Layout</a:t>
            </a:r>
            <a:endParaRPr lang="en-IN" dirty="0"/>
          </a:p>
        </p:txBody>
      </p:sp>
    </p:spTree>
    <p:extLst>
      <p:ext uri="{BB962C8B-B14F-4D97-AF65-F5344CB8AC3E}">
        <p14:creationId xmlns:p14="http://schemas.microsoft.com/office/powerpoint/2010/main" val="4279749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6457-44BF-4783-910F-1B7424E4144B}"/>
              </a:ext>
            </a:extLst>
          </p:cNvPr>
          <p:cNvSpPr>
            <a:spLocks noGrp="1"/>
          </p:cNvSpPr>
          <p:nvPr>
            <p:ph type="title"/>
          </p:nvPr>
        </p:nvSpPr>
        <p:spPr>
          <a:xfrm>
            <a:off x="0" y="274638"/>
            <a:ext cx="9108504" cy="1143000"/>
          </a:xfrm>
        </p:spPr>
        <p:txBody>
          <a:bodyPr>
            <a:normAutofit/>
          </a:bodyPr>
          <a:lstStyle/>
          <a:p>
            <a:r>
              <a:rPr lang="en-US" dirty="0"/>
              <a:t>Autoencoder Architecture (CONTD)</a:t>
            </a:r>
            <a:endParaRPr lang="en-IN" dirty="0"/>
          </a:p>
        </p:txBody>
      </p:sp>
      <p:pic>
        <p:nvPicPr>
          <p:cNvPr id="6" name="Picture 5">
            <a:extLst>
              <a:ext uri="{FF2B5EF4-FFF2-40B4-BE49-F238E27FC236}">
                <a16:creationId xmlns:a16="http://schemas.microsoft.com/office/drawing/2014/main" id="{610461FC-1535-4708-AD98-180DA3CB9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836" y="1720006"/>
            <a:ext cx="2952328" cy="501317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93C17B24-CA59-4A3B-8395-BB06AD2E6AB8}"/>
              </a:ext>
            </a:extLst>
          </p:cNvPr>
          <p:cNvSpPr txBox="1"/>
          <p:nvPr/>
        </p:nvSpPr>
        <p:spPr>
          <a:xfrm>
            <a:off x="2231740" y="1372126"/>
            <a:ext cx="4680520" cy="369332"/>
          </a:xfrm>
          <a:prstGeom prst="rect">
            <a:avLst/>
          </a:prstGeom>
          <a:noFill/>
        </p:spPr>
        <p:txBody>
          <a:bodyPr wrap="square" rtlCol="0">
            <a:spAutoFit/>
          </a:bodyPr>
          <a:lstStyle/>
          <a:p>
            <a:r>
              <a:rPr lang="en-US" dirty="0"/>
              <a:t>Proposed Deep Autoencoder: Encoder  Section</a:t>
            </a:r>
            <a:endParaRPr lang="en-IN" dirty="0"/>
          </a:p>
        </p:txBody>
      </p:sp>
    </p:spTree>
    <p:extLst>
      <p:ext uri="{BB962C8B-B14F-4D97-AF65-F5344CB8AC3E}">
        <p14:creationId xmlns:p14="http://schemas.microsoft.com/office/powerpoint/2010/main" val="243930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3D6C-8B18-457D-9EE3-7E2C8F75A66C}"/>
              </a:ext>
            </a:extLst>
          </p:cNvPr>
          <p:cNvSpPr>
            <a:spLocks noGrp="1"/>
          </p:cNvSpPr>
          <p:nvPr>
            <p:ph type="title"/>
          </p:nvPr>
        </p:nvSpPr>
        <p:spPr/>
        <p:txBody>
          <a:bodyPr>
            <a:normAutofit fontScale="90000"/>
          </a:bodyPr>
          <a:lstStyle/>
          <a:p>
            <a:r>
              <a:rPr lang="en-US" dirty="0"/>
              <a:t>Proposed Super learner Model Architecture</a:t>
            </a:r>
            <a:endParaRPr lang="en-IN" dirty="0"/>
          </a:p>
        </p:txBody>
      </p:sp>
      <p:pic>
        <p:nvPicPr>
          <p:cNvPr id="8" name="Picture 7">
            <a:extLst>
              <a:ext uri="{FF2B5EF4-FFF2-40B4-BE49-F238E27FC236}">
                <a16:creationId xmlns:a16="http://schemas.microsoft.com/office/drawing/2014/main" id="{45EB5AF3-6FBC-44C8-B6C5-62331842D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96" y="1714500"/>
            <a:ext cx="9043404" cy="50268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8936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7C95-7C1B-4D92-B749-967E2568FC11}"/>
              </a:ext>
            </a:extLst>
          </p:cNvPr>
          <p:cNvSpPr>
            <a:spLocks noGrp="1"/>
          </p:cNvSpPr>
          <p:nvPr>
            <p:ph type="ctrTitle"/>
          </p:nvPr>
        </p:nvSpPr>
        <p:spPr>
          <a:xfrm>
            <a:off x="685800" y="2636912"/>
            <a:ext cx="7772400" cy="1470025"/>
          </a:xfrm>
        </p:spPr>
        <p:txBody>
          <a:bodyPr/>
          <a:lstStyle/>
          <a:p>
            <a:r>
              <a:rPr lang="en-US" b="1" dirty="0"/>
              <a:t>Results</a:t>
            </a:r>
            <a:endParaRPr lang="en-IN" b="1" dirty="0"/>
          </a:p>
        </p:txBody>
      </p:sp>
      <p:sp>
        <p:nvSpPr>
          <p:cNvPr id="5" name="TextBox 4">
            <a:extLst>
              <a:ext uri="{FF2B5EF4-FFF2-40B4-BE49-F238E27FC236}">
                <a16:creationId xmlns:a16="http://schemas.microsoft.com/office/drawing/2014/main" id="{A47F11B3-971B-4E84-A3F1-9B961ADB78F9}"/>
              </a:ext>
            </a:extLst>
          </p:cNvPr>
          <p:cNvSpPr txBox="1"/>
          <p:nvPr/>
        </p:nvSpPr>
        <p:spPr>
          <a:xfrm>
            <a:off x="3203848" y="3717032"/>
            <a:ext cx="4572000" cy="254435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Book Antiqua" panose="02040602050305030304" pitchFamily="18" charset="0"/>
              </a:rPr>
              <a:t>Autoencoder Results</a:t>
            </a:r>
          </a:p>
          <a:p>
            <a:pPr marL="285750" indent="-285750" algn="just">
              <a:lnSpc>
                <a:spcPct val="150000"/>
              </a:lnSpc>
              <a:buFont typeface="Arial" panose="020B0604020202020204" pitchFamily="34" charset="0"/>
              <a:buChar char="•"/>
            </a:pPr>
            <a:r>
              <a:rPr lang="en-US" dirty="0">
                <a:latin typeface="Book Antiqua" panose="02040602050305030304" pitchFamily="18" charset="0"/>
              </a:rPr>
              <a:t>Super Learner Results</a:t>
            </a:r>
          </a:p>
          <a:p>
            <a:pPr marL="285750" indent="-285750" algn="just">
              <a:lnSpc>
                <a:spcPct val="150000"/>
              </a:lnSpc>
              <a:buFont typeface="Arial" panose="020B0604020202020204" pitchFamily="34" charset="0"/>
              <a:buChar char="•"/>
            </a:pPr>
            <a:r>
              <a:rPr lang="en-US" dirty="0">
                <a:latin typeface="Book Antiqua" panose="02040602050305030304" pitchFamily="18" charset="0"/>
              </a:rPr>
              <a:t>Super Learner Graphical Analysis</a:t>
            </a:r>
          </a:p>
          <a:p>
            <a:pPr marL="285750" indent="-285750" algn="just">
              <a:lnSpc>
                <a:spcPct val="150000"/>
              </a:lnSpc>
              <a:buFont typeface="Arial" panose="020B0604020202020204" pitchFamily="34" charset="0"/>
              <a:buChar char="•"/>
            </a:pPr>
            <a:r>
              <a:rPr lang="en-US" dirty="0">
                <a:latin typeface="Book Antiqua" panose="02040602050305030304" pitchFamily="18" charset="0"/>
              </a:rPr>
              <a:t>Confusion Matrix</a:t>
            </a:r>
          </a:p>
          <a:p>
            <a:pPr marL="285750" indent="-285750" algn="just">
              <a:lnSpc>
                <a:spcPct val="150000"/>
              </a:lnSpc>
              <a:buFont typeface="Arial" panose="020B0604020202020204" pitchFamily="34" charset="0"/>
              <a:buChar char="•"/>
            </a:pPr>
            <a:endParaRPr lang="en-US" dirty="0">
              <a:latin typeface="Book Antiqua" panose="02040602050305030304" pitchFamily="18" charset="0"/>
            </a:endParaRPr>
          </a:p>
          <a:p>
            <a:pPr marL="285750" indent="-285750" algn="just">
              <a:lnSpc>
                <a:spcPct val="150000"/>
              </a:lnSpc>
              <a:buFont typeface="Arial" panose="020B0604020202020204" pitchFamily="34" charset="0"/>
              <a:buChar char="•"/>
            </a:pPr>
            <a:endParaRPr lang="en-US" dirty="0">
              <a:latin typeface="Book Antiqua" panose="02040602050305030304" pitchFamily="18" charset="0"/>
            </a:endParaRPr>
          </a:p>
        </p:txBody>
      </p:sp>
    </p:spTree>
    <p:extLst>
      <p:ext uri="{BB962C8B-B14F-4D97-AF65-F5344CB8AC3E}">
        <p14:creationId xmlns:p14="http://schemas.microsoft.com/office/powerpoint/2010/main" val="3727823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57200" y="1600200"/>
            <a:ext cx="8229600" cy="4781128"/>
          </a:xfrm>
        </p:spPr>
        <p:txBody>
          <a:bodyPr>
            <a:normAutofit fontScale="55000" lnSpcReduction="20000"/>
          </a:bodyPr>
          <a:lstStyle/>
          <a:p>
            <a:pPr>
              <a:lnSpc>
                <a:spcPct val="150000"/>
              </a:lnSpc>
            </a:pPr>
            <a:r>
              <a:rPr lang="en-IN" dirty="0">
                <a:latin typeface="Times New Roman" pitchFamily="18" charset="0"/>
                <a:cs typeface="Times New Roman" pitchFamily="18" charset="0"/>
              </a:rPr>
              <a:t>Abstract</a:t>
            </a:r>
          </a:p>
          <a:p>
            <a:pPr>
              <a:lnSpc>
                <a:spcPct val="150000"/>
              </a:lnSpc>
            </a:pPr>
            <a:r>
              <a:rPr lang="en-IN" dirty="0">
                <a:latin typeface="Times New Roman" pitchFamily="18" charset="0"/>
                <a:cs typeface="Times New Roman" pitchFamily="18" charset="0"/>
              </a:rPr>
              <a:t>Objectives</a:t>
            </a:r>
          </a:p>
          <a:p>
            <a:pPr>
              <a:lnSpc>
                <a:spcPct val="150000"/>
              </a:lnSpc>
            </a:pPr>
            <a:r>
              <a:rPr lang="en-IN" dirty="0">
                <a:latin typeface="Times New Roman" pitchFamily="18" charset="0"/>
                <a:cs typeface="Times New Roman" pitchFamily="18" charset="0"/>
              </a:rPr>
              <a:t>Literature Survey</a:t>
            </a:r>
          </a:p>
          <a:p>
            <a:pPr>
              <a:lnSpc>
                <a:spcPct val="150000"/>
              </a:lnSpc>
            </a:pPr>
            <a:r>
              <a:rPr lang="en-IN" dirty="0">
                <a:latin typeface="Times New Roman" pitchFamily="18" charset="0"/>
                <a:cs typeface="Times New Roman" pitchFamily="18" charset="0"/>
              </a:rPr>
              <a:t>Existing System</a:t>
            </a:r>
          </a:p>
          <a:p>
            <a:pPr>
              <a:lnSpc>
                <a:spcPct val="150000"/>
              </a:lnSpc>
            </a:pPr>
            <a:r>
              <a:rPr lang="en-IN" dirty="0">
                <a:latin typeface="Times New Roman" pitchFamily="18" charset="0"/>
                <a:cs typeface="Times New Roman" pitchFamily="18" charset="0"/>
              </a:rPr>
              <a:t>Block Diagram</a:t>
            </a:r>
          </a:p>
          <a:p>
            <a:pPr>
              <a:lnSpc>
                <a:spcPct val="150000"/>
              </a:lnSpc>
            </a:pPr>
            <a:r>
              <a:rPr lang="en-IN" dirty="0">
                <a:latin typeface="Times New Roman" pitchFamily="18" charset="0"/>
                <a:cs typeface="Times New Roman" pitchFamily="18" charset="0"/>
              </a:rPr>
              <a:t>Proposed Methodology</a:t>
            </a:r>
          </a:p>
          <a:p>
            <a:pPr>
              <a:lnSpc>
                <a:spcPct val="150000"/>
              </a:lnSpc>
            </a:pPr>
            <a:r>
              <a:rPr lang="en-IN" dirty="0">
                <a:latin typeface="Times New Roman" pitchFamily="18" charset="0"/>
                <a:cs typeface="Times New Roman" pitchFamily="18" charset="0"/>
              </a:rPr>
              <a:t>Model Architecture</a:t>
            </a:r>
          </a:p>
          <a:p>
            <a:pPr>
              <a:lnSpc>
                <a:spcPct val="150000"/>
              </a:lnSpc>
            </a:pPr>
            <a:r>
              <a:rPr lang="en-US" dirty="0">
                <a:latin typeface="Times New Roman" pitchFamily="18" charset="0"/>
                <a:cs typeface="Times New Roman" pitchFamily="18" charset="0"/>
              </a:rPr>
              <a:t>Results</a:t>
            </a:r>
          </a:p>
          <a:p>
            <a:pPr>
              <a:lnSpc>
                <a:spcPct val="150000"/>
              </a:lnSpc>
            </a:pPr>
            <a:r>
              <a:rPr lang="en-IN" dirty="0">
                <a:latin typeface="Times New Roman" pitchFamily="18" charset="0"/>
                <a:cs typeface="Times New Roman" pitchFamily="18" charset="0"/>
              </a:rPr>
              <a:t>Project Outcome</a:t>
            </a:r>
          </a:p>
          <a:p>
            <a:pPr>
              <a:lnSpc>
                <a:spcPct val="150000"/>
              </a:lnSpc>
            </a:pPr>
            <a:r>
              <a:rPr lang="en-IN" dirty="0">
                <a:latin typeface="Times New Roman" pitchFamily="18" charset="0"/>
                <a:cs typeface="Times New Roman" pitchFamily="18" charset="0"/>
              </a:rPr>
              <a:t>Conclusion &amp; Future Scope</a:t>
            </a:r>
          </a:p>
          <a:p>
            <a:pPr>
              <a:lnSpc>
                <a:spcPct val="150000"/>
              </a:lnSpc>
            </a:pPr>
            <a:r>
              <a:rPr lang="en-US" dirty="0">
                <a:latin typeface="Times New Roman" pitchFamily="18" charset="0"/>
                <a:cs typeface="Times New Roman" pitchFamily="18" charset="0"/>
              </a:rPr>
              <a:t>References</a:t>
            </a:r>
            <a:endParaRPr lang="en-IN" dirty="0">
              <a:latin typeface="Times New Roman" pitchFamily="18" charset="0"/>
              <a:cs typeface="Times New Roman"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6911-483F-43FA-8C4D-E1524448AAC8}"/>
              </a:ext>
            </a:extLst>
          </p:cNvPr>
          <p:cNvSpPr>
            <a:spLocks noGrp="1"/>
          </p:cNvSpPr>
          <p:nvPr>
            <p:ph type="title"/>
          </p:nvPr>
        </p:nvSpPr>
        <p:spPr>
          <a:xfrm>
            <a:off x="107504" y="404664"/>
            <a:ext cx="8928992" cy="850106"/>
          </a:xfrm>
        </p:spPr>
        <p:txBody>
          <a:bodyPr>
            <a:normAutofit fontScale="90000"/>
          </a:bodyPr>
          <a:lstStyle/>
          <a:p>
            <a:r>
              <a:rPr lang="en-US" dirty="0"/>
              <a:t>Autoencoder Results</a:t>
            </a:r>
            <a:br>
              <a:rPr lang="en-US" dirty="0"/>
            </a:br>
            <a:endParaRPr lang="en-IN" dirty="0"/>
          </a:p>
        </p:txBody>
      </p:sp>
      <p:pic>
        <p:nvPicPr>
          <p:cNvPr id="4" name="Picture 3">
            <a:extLst>
              <a:ext uri="{FF2B5EF4-FFF2-40B4-BE49-F238E27FC236}">
                <a16:creationId xmlns:a16="http://schemas.microsoft.com/office/drawing/2014/main" id="{760CFA85-54E5-473F-8590-BF9C428CE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267842"/>
            <a:ext cx="5256584" cy="39699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0347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5CF4-64AC-42A0-B5B8-F052F308D6F1}"/>
              </a:ext>
            </a:extLst>
          </p:cNvPr>
          <p:cNvSpPr>
            <a:spLocks noGrp="1"/>
          </p:cNvSpPr>
          <p:nvPr>
            <p:ph type="title"/>
          </p:nvPr>
        </p:nvSpPr>
        <p:spPr/>
        <p:txBody>
          <a:bodyPr/>
          <a:lstStyle/>
          <a:p>
            <a:r>
              <a:rPr lang="en-US" dirty="0"/>
              <a:t>Super learner Results</a:t>
            </a:r>
            <a:endParaRPr lang="en-IN" dirty="0"/>
          </a:p>
        </p:txBody>
      </p:sp>
      <p:graphicFrame>
        <p:nvGraphicFramePr>
          <p:cNvPr id="3" name="Table 3">
            <a:extLst>
              <a:ext uri="{FF2B5EF4-FFF2-40B4-BE49-F238E27FC236}">
                <a16:creationId xmlns:a16="http://schemas.microsoft.com/office/drawing/2014/main" id="{2753CE4D-CE68-4ADE-BEB5-7751C1EFA279}"/>
              </a:ext>
            </a:extLst>
          </p:cNvPr>
          <p:cNvGraphicFramePr>
            <a:graphicFrameLocks noGrp="1"/>
          </p:cNvGraphicFramePr>
          <p:nvPr>
            <p:extLst>
              <p:ext uri="{D42A27DB-BD31-4B8C-83A1-F6EECF244321}">
                <p14:modId xmlns:p14="http://schemas.microsoft.com/office/powerpoint/2010/main" val="3613135440"/>
              </p:ext>
            </p:extLst>
          </p:nvPr>
        </p:nvGraphicFramePr>
        <p:xfrm>
          <a:off x="71500" y="1268761"/>
          <a:ext cx="9001000" cy="5100190"/>
        </p:xfrm>
        <a:graphic>
          <a:graphicData uri="http://schemas.openxmlformats.org/drawingml/2006/table">
            <a:tbl>
              <a:tblPr firstRow="1" bandRow="1">
                <a:tableStyleId>{073A0DAA-6AF3-43AB-8588-CEC1D06C72B9}</a:tableStyleId>
              </a:tblPr>
              <a:tblGrid>
                <a:gridCol w="2504165">
                  <a:extLst>
                    <a:ext uri="{9D8B030D-6E8A-4147-A177-3AD203B41FA5}">
                      <a16:colId xmlns:a16="http://schemas.microsoft.com/office/drawing/2014/main" val="3151668203"/>
                    </a:ext>
                  </a:extLst>
                </a:gridCol>
                <a:gridCol w="2968443">
                  <a:extLst>
                    <a:ext uri="{9D8B030D-6E8A-4147-A177-3AD203B41FA5}">
                      <a16:colId xmlns:a16="http://schemas.microsoft.com/office/drawing/2014/main" val="3704798388"/>
                    </a:ext>
                  </a:extLst>
                </a:gridCol>
                <a:gridCol w="3528392">
                  <a:extLst>
                    <a:ext uri="{9D8B030D-6E8A-4147-A177-3AD203B41FA5}">
                      <a16:colId xmlns:a16="http://schemas.microsoft.com/office/drawing/2014/main" val="1803775576"/>
                    </a:ext>
                  </a:extLst>
                </a:gridCol>
              </a:tblGrid>
              <a:tr h="654278">
                <a:tc>
                  <a:txBody>
                    <a:bodyPr/>
                    <a:lstStyle/>
                    <a:p>
                      <a:pPr algn="ctr"/>
                      <a:r>
                        <a:rPr lang="en-US" dirty="0">
                          <a:latin typeface="Book Antiqua" panose="02040602050305030304" pitchFamily="18" charset="0"/>
                        </a:rPr>
                        <a:t> Metric</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 SLM with Autoencoder</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SLM without Autoencoder</a:t>
                      </a:r>
                      <a:endParaRPr lang="en-IN" dirty="0">
                        <a:latin typeface="Book Antiqua" panose="02040602050305030304" pitchFamily="18" charset="0"/>
                      </a:endParaRPr>
                    </a:p>
                  </a:txBody>
                  <a:tcPr/>
                </a:tc>
                <a:extLst>
                  <a:ext uri="{0D108BD9-81ED-4DB2-BD59-A6C34878D82A}">
                    <a16:rowId xmlns:a16="http://schemas.microsoft.com/office/drawing/2014/main" val="1218321824"/>
                  </a:ext>
                </a:extLst>
              </a:tr>
              <a:tr h="654278">
                <a:tc>
                  <a:txBody>
                    <a:bodyPr/>
                    <a:lstStyle/>
                    <a:p>
                      <a:pPr algn="ctr"/>
                      <a:r>
                        <a:rPr lang="en-US" dirty="0">
                          <a:solidFill>
                            <a:schemeClr val="tx1"/>
                          </a:solidFill>
                          <a:latin typeface="Book Antiqua" panose="02040602050305030304" pitchFamily="18" charset="0"/>
                        </a:rPr>
                        <a:t>Accuracy Score (%)</a:t>
                      </a:r>
                      <a:endParaRPr lang="en-IN" dirty="0">
                        <a:solidFill>
                          <a:schemeClr val="tx1"/>
                        </a:solidFill>
                        <a:latin typeface="Book Antiqua" panose="02040602050305030304" pitchFamily="18" charset="0"/>
                      </a:endParaRPr>
                    </a:p>
                  </a:txBody>
                  <a:tcPr/>
                </a:tc>
                <a:tc>
                  <a:txBody>
                    <a:bodyPr/>
                    <a:lstStyle/>
                    <a:p>
                      <a:pPr algn="ctr"/>
                      <a:r>
                        <a:rPr lang="en-US" dirty="0">
                          <a:latin typeface="Book Antiqua" panose="02040602050305030304" pitchFamily="18" charset="0"/>
                        </a:rPr>
                        <a:t>84</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76</a:t>
                      </a:r>
                      <a:endParaRPr lang="en-IN" dirty="0">
                        <a:latin typeface="Book Antiqua" panose="02040602050305030304" pitchFamily="18" charset="0"/>
                      </a:endParaRPr>
                    </a:p>
                  </a:txBody>
                  <a:tcPr/>
                </a:tc>
                <a:extLst>
                  <a:ext uri="{0D108BD9-81ED-4DB2-BD59-A6C34878D82A}">
                    <a16:rowId xmlns:a16="http://schemas.microsoft.com/office/drawing/2014/main" val="3956363799"/>
                  </a:ext>
                </a:extLst>
              </a:tr>
              <a:tr h="8926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Book Antiqua" panose="02040602050305030304" pitchFamily="18" charset="0"/>
                        </a:rPr>
                        <a:t>Balanced Accuracy Score (%)</a:t>
                      </a:r>
                      <a:endParaRPr lang="en-IN" dirty="0">
                        <a:solidFill>
                          <a:schemeClr val="tx1"/>
                        </a:solidFill>
                        <a:latin typeface="Book Antiqua" panose="02040602050305030304" pitchFamily="18" charset="0"/>
                      </a:endParaRPr>
                    </a:p>
                    <a:p>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83</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76</a:t>
                      </a:r>
                      <a:endParaRPr lang="en-IN" dirty="0">
                        <a:latin typeface="Book Antiqua" panose="02040602050305030304" pitchFamily="18" charset="0"/>
                      </a:endParaRPr>
                    </a:p>
                  </a:txBody>
                  <a:tcPr/>
                </a:tc>
                <a:extLst>
                  <a:ext uri="{0D108BD9-81ED-4DB2-BD59-A6C34878D82A}">
                    <a16:rowId xmlns:a16="http://schemas.microsoft.com/office/drawing/2014/main" val="1875702050"/>
                  </a:ext>
                </a:extLst>
              </a:tr>
              <a:tr h="654278">
                <a:tc>
                  <a:txBody>
                    <a:bodyPr/>
                    <a:lstStyle/>
                    <a:p>
                      <a:pPr algn="ctr"/>
                      <a:r>
                        <a:rPr lang="en-US" dirty="0">
                          <a:latin typeface="Book Antiqua" panose="02040602050305030304" pitchFamily="18" charset="0"/>
                        </a:rPr>
                        <a:t>Cohen Kappa Score </a:t>
                      </a:r>
                      <a:r>
                        <a:rPr lang="en-US" dirty="0">
                          <a:solidFill>
                            <a:schemeClr val="tx1"/>
                          </a:solidFill>
                          <a:latin typeface="Book Antiqua" panose="02040602050305030304" pitchFamily="18" charset="0"/>
                        </a:rPr>
                        <a:t>(%)</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78</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68</a:t>
                      </a:r>
                      <a:endParaRPr lang="en-IN" dirty="0">
                        <a:latin typeface="Book Antiqua" panose="02040602050305030304" pitchFamily="18" charset="0"/>
                      </a:endParaRPr>
                    </a:p>
                  </a:txBody>
                  <a:tcPr/>
                </a:tc>
                <a:extLst>
                  <a:ext uri="{0D108BD9-81ED-4DB2-BD59-A6C34878D82A}">
                    <a16:rowId xmlns:a16="http://schemas.microsoft.com/office/drawing/2014/main" val="879663095"/>
                  </a:ext>
                </a:extLst>
              </a:tr>
              <a:tr h="654278">
                <a:tc>
                  <a:txBody>
                    <a:bodyPr/>
                    <a:lstStyle/>
                    <a:p>
                      <a:pPr algn="ctr"/>
                      <a:r>
                        <a:rPr lang="en-US" dirty="0">
                          <a:latin typeface="Book Antiqua" panose="02040602050305030304" pitchFamily="18" charset="0"/>
                        </a:rPr>
                        <a:t>F1 Score(Macro) </a:t>
                      </a:r>
                      <a:r>
                        <a:rPr lang="en-US" dirty="0">
                          <a:solidFill>
                            <a:schemeClr val="tx1"/>
                          </a:solidFill>
                          <a:latin typeface="Book Antiqua" panose="02040602050305030304" pitchFamily="18" charset="0"/>
                        </a:rPr>
                        <a:t>(%)</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83</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76</a:t>
                      </a:r>
                      <a:endParaRPr lang="en-IN" dirty="0">
                        <a:latin typeface="Book Antiqua" panose="02040602050305030304" pitchFamily="18" charset="0"/>
                      </a:endParaRPr>
                    </a:p>
                  </a:txBody>
                  <a:tcPr/>
                </a:tc>
                <a:extLst>
                  <a:ext uri="{0D108BD9-81ED-4DB2-BD59-A6C34878D82A}">
                    <a16:rowId xmlns:a16="http://schemas.microsoft.com/office/drawing/2014/main" val="3753472891"/>
                  </a:ext>
                </a:extLst>
              </a:tr>
              <a:tr h="6542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ook Antiqua" panose="02040602050305030304" pitchFamily="18" charset="0"/>
                        </a:rPr>
                        <a:t>F1 Score(Micro) </a:t>
                      </a:r>
                      <a:r>
                        <a:rPr lang="en-US" dirty="0">
                          <a:solidFill>
                            <a:schemeClr val="tx1"/>
                          </a:solidFill>
                          <a:latin typeface="Book Antiqua" panose="02040602050305030304" pitchFamily="18" charset="0"/>
                        </a:rPr>
                        <a:t>(%)</a:t>
                      </a:r>
                      <a:endParaRPr lang="en-IN" dirty="0">
                        <a:latin typeface="Book Antiqua" panose="02040602050305030304" pitchFamily="18" charset="0"/>
                      </a:endParaRPr>
                    </a:p>
                    <a:p>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84</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76</a:t>
                      </a:r>
                      <a:endParaRPr lang="en-IN" dirty="0">
                        <a:latin typeface="Book Antiqua" panose="02040602050305030304" pitchFamily="18" charset="0"/>
                      </a:endParaRPr>
                    </a:p>
                  </a:txBody>
                  <a:tcPr/>
                </a:tc>
                <a:extLst>
                  <a:ext uri="{0D108BD9-81ED-4DB2-BD59-A6C34878D82A}">
                    <a16:rowId xmlns:a16="http://schemas.microsoft.com/office/drawing/2014/main" val="3949467452"/>
                  </a:ext>
                </a:extLst>
              </a:tr>
              <a:tr h="6542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ook Antiqua" panose="02040602050305030304" pitchFamily="18" charset="0"/>
                        </a:rPr>
                        <a:t>F1 Score(Weighted) </a:t>
                      </a:r>
                      <a:r>
                        <a:rPr lang="en-US" dirty="0">
                          <a:solidFill>
                            <a:schemeClr val="tx1"/>
                          </a:solidFill>
                          <a:latin typeface="Book Antiqua" panose="02040602050305030304" pitchFamily="18" charset="0"/>
                        </a:rPr>
                        <a:t>(%)</a:t>
                      </a:r>
                      <a:endParaRPr lang="en-IN" dirty="0">
                        <a:latin typeface="Book Antiqua" panose="02040602050305030304" pitchFamily="18" charset="0"/>
                      </a:endParaRPr>
                    </a:p>
                    <a:p>
                      <a:pPr algn="ct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84</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76</a:t>
                      </a:r>
                      <a:endParaRPr lang="en-IN" dirty="0">
                        <a:latin typeface="Book Antiqua" panose="02040602050305030304" pitchFamily="18" charset="0"/>
                      </a:endParaRPr>
                    </a:p>
                  </a:txBody>
                  <a:tcPr/>
                </a:tc>
                <a:extLst>
                  <a:ext uri="{0D108BD9-81ED-4DB2-BD59-A6C34878D82A}">
                    <a16:rowId xmlns:a16="http://schemas.microsoft.com/office/drawing/2014/main" val="2895855756"/>
                  </a:ext>
                </a:extLst>
              </a:tr>
            </a:tbl>
          </a:graphicData>
        </a:graphic>
      </p:graphicFrame>
    </p:spTree>
    <p:extLst>
      <p:ext uri="{BB962C8B-B14F-4D97-AF65-F5344CB8AC3E}">
        <p14:creationId xmlns:p14="http://schemas.microsoft.com/office/powerpoint/2010/main" val="846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45C8-79CA-4611-916A-E39CF168BE74}"/>
              </a:ext>
            </a:extLst>
          </p:cNvPr>
          <p:cNvSpPr>
            <a:spLocks noGrp="1"/>
          </p:cNvSpPr>
          <p:nvPr>
            <p:ph type="title"/>
          </p:nvPr>
        </p:nvSpPr>
        <p:spPr>
          <a:xfrm>
            <a:off x="395536" y="20951"/>
            <a:ext cx="8229600" cy="1143000"/>
          </a:xfrm>
        </p:spPr>
        <p:txBody>
          <a:bodyPr/>
          <a:lstStyle/>
          <a:p>
            <a:r>
              <a:rPr lang="en-US" dirty="0"/>
              <a:t>Super learner Results (CONTD)</a:t>
            </a:r>
            <a:endParaRPr lang="en-IN" dirty="0"/>
          </a:p>
        </p:txBody>
      </p:sp>
      <p:graphicFrame>
        <p:nvGraphicFramePr>
          <p:cNvPr id="3" name="Table 3">
            <a:extLst>
              <a:ext uri="{FF2B5EF4-FFF2-40B4-BE49-F238E27FC236}">
                <a16:creationId xmlns:a16="http://schemas.microsoft.com/office/drawing/2014/main" id="{2167641C-857F-4A7E-8891-D571CD52847E}"/>
              </a:ext>
            </a:extLst>
          </p:cNvPr>
          <p:cNvGraphicFramePr>
            <a:graphicFrameLocks noGrp="1"/>
          </p:cNvGraphicFramePr>
          <p:nvPr>
            <p:extLst>
              <p:ext uri="{D42A27DB-BD31-4B8C-83A1-F6EECF244321}">
                <p14:modId xmlns:p14="http://schemas.microsoft.com/office/powerpoint/2010/main" val="473436658"/>
              </p:ext>
            </p:extLst>
          </p:nvPr>
        </p:nvGraphicFramePr>
        <p:xfrm>
          <a:off x="71500" y="980728"/>
          <a:ext cx="9001000" cy="3876675"/>
        </p:xfrm>
        <a:graphic>
          <a:graphicData uri="http://schemas.openxmlformats.org/drawingml/2006/table">
            <a:tbl>
              <a:tblPr firstRow="1" bandRow="1">
                <a:tableStyleId>{073A0DAA-6AF3-43AB-8588-CEC1D06C72B9}</a:tableStyleId>
              </a:tblPr>
              <a:tblGrid>
                <a:gridCol w="2504165">
                  <a:extLst>
                    <a:ext uri="{9D8B030D-6E8A-4147-A177-3AD203B41FA5}">
                      <a16:colId xmlns:a16="http://schemas.microsoft.com/office/drawing/2014/main" val="3151668203"/>
                    </a:ext>
                  </a:extLst>
                </a:gridCol>
                <a:gridCol w="2968443">
                  <a:extLst>
                    <a:ext uri="{9D8B030D-6E8A-4147-A177-3AD203B41FA5}">
                      <a16:colId xmlns:a16="http://schemas.microsoft.com/office/drawing/2014/main" val="3704798388"/>
                    </a:ext>
                  </a:extLst>
                </a:gridCol>
                <a:gridCol w="3528392">
                  <a:extLst>
                    <a:ext uri="{9D8B030D-6E8A-4147-A177-3AD203B41FA5}">
                      <a16:colId xmlns:a16="http://schemas.microsoft.com/office/drawing/2014/main" val="1803775576"/>
                    </a:ext>
                  </a:extLst>
                </a:gridCol>
              </a:tblGrid>
              <a:tr h="682625">
                <a:tc>
                  <a:txBody>
                    <a:bodyPr/>
                    <a:lstStyle/>
                    <a:p>
                      <a:pPr algn="ctr"/>
                      <a:r>
                        <a:rPr lang="en-US" dirty="0">
                          <a:latin typeface="Book Antiqua" panose="02040602050305030304" pitchFamily="18" charset="0"/>
                        </a:rPr>
                        <a:t> Metric</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 SLM with Autoencoder</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SLM without Autoencoder</a:t>
                      </a:r>
                      <a:endParaRPr lang="en-IN" dirty="0">
                        <a:latin typeface="Book Antiqua" panose="02040602050305030304" pitchFamily="18" charset="0"/>
                      </a:endParaRPr>
                    </a:p>
                  </a:txBody>
                  <a:tcPr/>
                </a:tc>
                <a:extLst>
                  <a:ext uri="{0D108BD9-81ED-4DB2-BD59-A6C34878D82A}">
                    <a16:rowId xmlns:a16="http://schemas.microsoft.com/office/drawing/2014/main" val="1218321824"/>
                  </a:ext>
                </a:extLst>
              </a:tr>
              <a:tr h="682625">
                <a:tc>
                  <a:txBody>
                    <a:bodyPr/>
                    <a:lstStyle/>
                    <a:p>
                      <a:pPr algn="ctr"/>
                      <a:r>
                        <a:rPr lang="en-US" dirty="0">
                          <a:latin typeface="Book Antiqua" panose="02040602050305030304" pitchFamily="18" charset="0"/>
                        </a:rPr>
                        <a:t>Jaccard Score( Macro) </a:t>
                      </a:r>
                      <a:r>
                        <a:rPr lang="en-US" dirty="0">
                          <a:solidFill>
                            <a:schemeClr val="tx1"/>
                          </a:solidFill>
                          <a:latin typeface="Book Antiqua" panose="02040602050305030304" pitchFamily="18" charset="0"/>
                        </a:rPr>
                        <a:t>(%)</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72</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61</a:t>
                      </a:r>
                      <a:endParaRPr lang="en-IN" dirty="0">
                        <a:latin typeface="Book Antiqua" panose="02040602050305030304" pitchFamily="18" charset="0"/>
                      </a:endParaRPr>
                    </a:p>
                  </a:txBody>
                  <a:tcPr/>
                </a:tc>
                <a:extLst>
                  <a:ext uri="{0D108BD9-81ED-4DB2-BD59-A6C34878D82A}">
                    <a16:rowId xmlns:a16="http://schemas.microsoft.com/office/drawing/2014/main" val="2532059278"/>
                  </a:ext>
                </a:extLst>
              </a:tr>
              <a:tr h="682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ook Antiqua" panose="02040602050305030304" pitchFamily="18" charset="0"/>
                        </a:rPr>
                        <a:t>Jaccard Score( Micro) </a:t>
                      </a:r>
                      <a:r>
                        <a:rPr lang="en-US" dirty="0">
                          <a:solidFill>
                            <a:schemeClr val="tx1"/>
                          </a:solidFill>
                          <a:latin typeface="Book Antiqua" panose="02040602050305030304" pitchFamily="18" charset="0"/>
                        </a:rPr>
                        <a:t>(%)</a:t>
                      </a:r>
                      <a:endParaRPr lang="en-IN" dirty="0">
                        <a:latin typeface="Book Antiqua" panose="02040602050305030304" pitchFamily="18" charset="0"/>
                      </a:endParaRPr>
                    </a:p>
                    <a:p>
                      <a:pPr algn="ctr"/>
                      <a:endParaRPr lang="en-IN" dirty="0">
                        <a:solidFill>
                          <a:schemeClr val="tx1"/>
                        </a:solidFill>
                        <a:latin typeface="Book Antiqua" panose="02040602050305030304" pitchFamily="18" charset="0"/>
                      </a:endParaRPr>
                    </a:p>
                  </a:txBody>
                  <a:tcPr/>
                </a:tc>
                <a:tc>
                  <a:txBody>
                    <a:bodyPr/>
                    <a:lstStyle/>
                    <a:p>
                      <a:pPr algn="ctr"/>
                      <a:r>
                        <a:rPr lang="en-US" dirty="0">
                          <a:latin typeface="Book Antiqua" panose="02040602050305030304" pitchFamily="18" charset="0"/>
                        </a:rPr>
                        <a:t>72</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61</a:t>
                      </a:r>
                      <a:endParaRPr lang="en-IN" dirty="0">
                        <a:latin typeface="Book Antiqua" panose="02040602050305030304" pitchFamily="18" charset="0"/>
                      </a:endParaRPr>
                    </a:p>
                  </a:txBody>
                  <a:tcPr/>
                </a:tc>
                <a:extLst>
                  <a:ext uri="{0D108BD9-81ED-4DB2-BD59-A6C34878D82A}">
                    <a16:rowId xmlns:a16="http://schemas.microsoft.com/office/drawing/2014/main" val="3956363799"/>
                  </a:ext>
                </a:extLst>
              </a:tr>
              <a:tr h="682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Book Antiqua" panose="02040602050305030304" pitchFamily="18" charset="0"/>
                        </a:rPr>
                        <a:t>Jaccard Score(Weighted) </a:t>
                      </a:r>
                      <a:r>
                        <a:rPr lang="en-US" dirty="0">
                          <a:solidFill>
                            <a:schemeClr val="tx1"/>
                          </a:solidFill>
                          <a:latin typeface="Book Antiqua" panose="02040602050305030304" pitchFamily="18" charset="0"/>
                        </a:rPr>
                        <a:t>(%)</a:t>
                      </a:r>
                      <a:endParaRPr lang="en-IN" dirty="0">
                        <a:latin typeface="Book Antiqua" panose="02040602050305030304" pitchFamily="18" charset="0"/>
                      </a:endParaRPr>
                    </a:p>
                    <a:p>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72</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62</a:t>
                      </a:r>
                      <a:endParaRPr lang="en-IN" dirty="0">
                        <a:latin typeface="Book Antiqua" panose="02040602050305030304" pitchFamily="18" charset="0"/>
                      </a:endParaRPr>
                    </a:p>
                  </a:txBody>
                  <a:tcPr/>
                </a:tc>
                <a:extLst>
                  <a:ext uri="{0D108BD9-81ED-4DB2-BD59-A6C34878D82A}">
                    <a16:rowId xmlns:a16="http://schemas.microsoft.com/office/drawing/2014/main" val="1875702050"/>
                  </a:ext>
                </a:extLst>
              </a:tr>
              <a:tr h="682625">
                <a:tc>
                  <a:txBody>
                    <a:bodyPr/>
                    <a:lstStyle/>
                    <a:p>
                      <a:pPr algn="ctr"/>
                      <a:r>
                        <a:rPr lang="en-US" dirty="0">
                          <a:latin typeface="Book Antiqua" panose="02040602050305030304" pitchFamily="18" charset="0"/>
                        </a:rPr>
                        <a:t>Hamming Loss</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0.1614</a:t>
                      </a:r>
                      <a:endParaRPr lang="en-IN" dirty="0">
                        <a:latin typeface="Book Antiqua" panose="02040602050305030304" pitchFamily="18" charset="0"/>
                      </a:endParaRPr>
                    </a:p>
                  </a:txBody>
                  <a:tcPr/>
                </a:tc>
                <a:tc>
                  <a:txBody>
                    <a:bodyPr/>
                    <a:lstStyle/>
                    <a:p>
                      <a:pPr algn="ctr"/>
                      <a:r>
                        <a:rPr lang="en-US" dirty="0">
                          <a:latin typeface="Book Antiqua" panose="02040602050305030304" pitchFamily="18" charset="0"/>
                        </a:rPr>
                        <a:t>0.2395</a:t>
                      </a:r>
                      <a:endParaRPr lang="en-IN" dirty="0">
                        <a:latin typeface="Book Antiqua" panose="02040602050305030304" pitchFamily="18" charset="0"/>
                      </a:endParaRPr>
                    </a:p>
                  </a:txBody>
                  <a:tcPr/>
                </a:tc>
                <a:extLst>
                  <a:ext uri="{0D108BD9-81ED-4DB2-BD59-A6C34878D82A}">
                    <a16:rowId xmlns:a16="http://schemas.microsoft.com/office/drawing/2014/main" val="879663095"/>
                  </a:ext>
                </a:extLst>
              </a:tr>
            </a:tbl>
          </a:graphicData>
        </a:graphic>
      </p:graphicFrame>
    </p:spTree>
    <p:extLst>
      <p:ext uri="{BB962C8B-B14F-4D97-AF65-F5344CB8AC3E}">
        <p14:creationId xmlns:p14="http://schemas.microsoft.com/office/powerpoint/2010/main" val="711143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 Graphical Analysis</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567497" y="1700808"/>
            <a:ext cx="6009005" cy="4024630"/>
          </a:xfrm>
          <a:prstGeom prst="rect">
            <a:avLst/>
          </a:prstGeom>
        </p:spPr>
      </p:pic>
    </p:spTree>
    <p:extLst>
      <p:ext uri="{BB962C8B-B14F-4D97-AF65-F5344CB8AC3E}">
        <p14:creationId xmlns:p14="http://schemas.microsoft.com/office/powerpoint/2010/main" val="1393371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90370" y="1416685"/>
            <a:ext cx="5763260" cy="4024630"/>
          </a:xfrm>
          <a:prstGeom prst="rect">
            <a:avLst/>
          </a:prstGeom>
        </p:spPr>
      </p:pic>
    </p:spTree>
    <p:extLst>
      <p:ext uri="{BB962C8B-B14F-4D97-AF65-F5344CB8AC3E}">
        <p14:creationId xmlns:p14="http://schemas.microsoft.com/office/powerpoint/2010/main" val="41425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A7F4E5-1003-4FB9-8D80-42F60E9D32A2}"/>
              </a:ext>
            </a:extLst>
          </p:cNvPr>
          <p:cNvPicPr/>
          <p:nvPr/>
        </p:nvPicPr>
        <p:blipFill>
          <a:blip r:embed="rId2">
            <a:extLst>
              <a:ext uri="{28A0092B-C50C-407E-A947-70E740481C1C}">
                <a14:useLocalDpi xmlns:a14="http://schemas.microsoft.com/office/drawing/2010/main" val="0"/>
              </a:ext>
            </a:extLst>
          </a:blip>
          <a:srcRect/>
          <a:stretch/>
        </p:blipFill>
        <p:spPr>
          <a:xfrm>
            <a:off x="1690370" y="1441263"/>
            <a:ext cx="5763260" cy="3975473"/>
          </a:xfrm>
          <a:prstGeom prst="rect">
            <a:avLst/>
          </a:prstGeom>
        </p:spPr>
      </p:pic>
    </p:spTree>
    <p:extLst>
      <p:ext uri="{BB962C8B-B14F-4D97-AF65-F5344CB8AC3E}">
        <p14:creationId xmlns:p14="http://schemas.microsoft.com/office/powerpoint/2010/main" val="3773134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51000" y="1628800"/>
            <a:ext cx="5842000" cy="4024630"/>
          </a:xfrm>
          <a:prstGeom prst="rect">
            <a:avLst/>
          </a:prstGeom>
        </p:spPr>
      </p:pic>
    </p:spTree>
    <p:extLst>
      <p:ext uri="{BB962C8B-B14F-4D97-AF65-F5344CB8AC3E}">
        <p14:creationId xmlns:p14="http://schemas.microsoft.com/office/powerpoint/2010/main" val="2028404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D18D-84EC-4848-9456-4A20279FC3EB}"/>
              </a:ext>
            </a:extLst>
          </p:cNvPr>
          <p:cNvSpPr>
            <a:spLocks noGrp="1"/>
          </p:cNvSpPr>
          <p:nvPr>
            <p:ph type="title"/>
          </p:nvPr>
        </p:nvSpPr>
        <p:spPr/>
        <p:txBody>
          <a:bodyPr/>
          <a:lstStyle/>
          <a:p>
            <a:r>
              <a:rPr lang="en-US" dirty="0"/>
              <a:t>Confusion Matrix</a:t>
            </a:r>
            <a:endParaRPr lang="en-IN" dirty="0"/>
          </a:p>
        </p:txBody>
      </p:sp>
      <p:sp>
        <p:nvSpPr>
          <p:cNvPr id="11" name="TextBox 10">
            <a:extLst>
              <a:ext uri="{FF2B5EF4-FFF2-40B4-BE49-F238E27FC236}">
                <a16:creationId xmlns:a16="http://schemas.microsoft.com/office/drawing/2014/main" id="{BDC2A575-2B2B-4C28-B4F0-27151EAB0CDC}"/>
              </a:ext>
            </a:extLst>
          </p:cNvPr>
          <p:cNvSpPr txBox="1"/>
          <p:nvPr/>
        </p:nvSpPr>
        <p:spPr>
          <a:xfrm>
            <a:off x="883836" y="6160731"/>
            <a:ext cx="7128792" cy="369332"/>
          </a:xfrm>
          <a:prstGeom prst="rect">
            <a:avLst/>
          </a:prstGeom>
          <a:noFill/>
        </p:spPr>
        <p:txBody>
          <a:bodyPr wrap="square" rtlCol="0">
            <a:spAutoFit/>
          </a:bodyPr>
          <a:lstStyle/>
          <a:p>
            <a:pPr algn="ctr"/>
            <a:r>
              <a:rPr lang="en-US" b="1" dirty="0">
                <a:latin typeface="Book Antiqua" panose="02040602050305030304" pitchFamily="18" charset="0"/>
              </a:rPr>
              <a:t>The Emotion Classes are [‘calm', 'happy’, 'sad’, 'angry']</a:t>
            </a:r>
            <a:endParaRPr lang="en-IN" b="1" dirty="0">
              <a:latin typeface="Book Antiqua" panose="02040602050305030304" pitchFamily="18" charset="0"/>
            </a:endParaRPr>
          </a:p>
        </p:txBody>
      </p:sp>
      <p:pic>
        <p:nvPicPr>
          <p:cNvPr id="6" name="Picture 5">
            <a:extLst>
              <a:ext uri="{FF2B5EF4-FFF2-40B4-BE49-F238E27FC236}">
                <a16:creationId xmlns:a16="http://schemas.microsoft.com/office/drawing/2014/main" id="{731D4F07-664A-44D7-B757-6B0609F9636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23528" y="1661848"/>
            <a:ext cx="3838143" cy="3495344"/>
          </a:xfrm>
          <a:prstGeom prst="rect">
            <a:avLst/>
          </a:prstGeom>
          <a:ln>
            <a:noFill/>
          </a:ln>
        </p:spPr>
      </p:pic>
      <p:pic>
        <p:nvPicPr>
          <p:cNvPr id="7" name="Picture 6">
            <a:extLst>
              <a:ext uri="{FF2B5EF4-FFF2-40B4-BE49-F238E27FC236}">
                <a16:creationId xmlns:a16="http://schemas.microsoft.com/office/drawing/2014/main" id="{3C7269BC-9833-4FAF-A21B-94216393CC1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961890" y="1661849"/>
            <a:ext cx="3724910" cy="3495344"/>
          </a:xfrm>
          <a:prstGeom prst="rect">
            <a:avLst/>
          </a:prstGeom>
        </p:spPr>
      </p:pic>
    </p:spTree>
    <p:extLst>
      <p:ext uri="{BB962C8B-B14F-4D97-AF65-F5344CB8AC3E}">
        <p14:creationId xmlns:p14="http://schemas.microsoft.com/office/powerpoint/2010/main" val="2991193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b="1" dirty="0"/>
              <a:t>Project Outcome</a:t>
            </a:r>
            <a:endParaRPr lang="en-IN" b="1" dirty="0"/>
          </a:p>
        </p:txBody>
      </p:sp>
    </p:spTree>
    <p:extLst>
      <p:ext uri="{BB962C8B-B14F-4D97-AF65-F5344CB8AC3E}">
        <p14:creationId xmlns:p14="http://schemas.microsoft.com/office/powerpoint/2010/main" val="217052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extLst>
              <a:ext uri="{28A0092B-C50C-407E-A947-70E740481C1C}">
                <a14:useLocalDpi xmlns:a14="http://schemas.microsoft.com/office/drawing/2010/main" val="0"/>
              </a:ext>
            </a:extLst>
          </a:blip>
          <a:srcRect r="7519" b="1611"/>
          <a:stretch/>
        </p:blipFill>
        <p:spPr>
          <a:xfrm>
            <a:off x="1591789" y="212348"/>
            <a:ext cx="5486683" cy="3259013"/>
          </a:xfrm>
          <a:prstGeom prst="rect">
            <a:avLst/>
          </a:prstGeom>
          <a:ln>
            <a:noFill/>
          </a:ln>
          <a:effectLst>
            <a:outerShdw blurRad="190500" algn="tl" rotWithShape="0">
              <a:srgbClr val="000000">
                <a:alpha val="70000"/>
              </a:srgbClr>
            </a:outerShdw>
          </a:effectLst>
        </p:spPr>
      </p:pic>
      <p:pic>
        <p:nvPicPr>
          <p:cNvPr id="4" name="Picture 3"/>
          <p:cNvPicPr/>
          <p:nvPr/>
        </p:nvPicPr>
        <p:blipFill rotWithShape="1">
          <a:blip r:embed="rId3">
            <a:extLst>
              <a:ext uri="{28A0092B-C50C-407E-A947-70E740481C1C}">
                <a14:useLocalDpi xmlns:a14="http://schemas.microsoft.com/office/drawing/2010/main" val="0"/>
              </a:ext>
            </a:extLst>
          </a:blip>
          <a:srcRect r="4154"/>
          <a:stretch/>
        </p:blipFill>
        <p:spPr>
          <a:xfrm>
            <a:off x="1591790" y="3717032"/>
            <a:ext cx="5486683" cy="29286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4978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29EB-955B-40CA-8DA7-D3EC38E0E84E}"/>
              </a:ext>
            </a:extLst>
          </p:cNvPr>
          <p:cNvSpPr>
            <a:spLocks noGrp="1"/>
          </p:cNvSpPr>
          <p:nvPr>
            <p:ph type="title"/>
          </p:nvPr>
        </p:nvSpPr>
        <p:spPr>
          <a:xfrm>
            <a:off x="457200" y="116632"/>
            <a:ext cx="8229600" cy="1143000"/>
          </a:xfrm>
        </p:spPr>
        <p:txBody>
          <a:bodyPr/>
          <a:lstStyle/>
          <a:p>
            <a:r>
              <a:rPr lang="en-US" dirty="0"/>
              <a:t>Abstract</a:t>
            </a:r>
            <a:endParaRPr lang="en-IN" dirty="0"/>
          </a:p>
        </p:txBody>
      </p:sp>
      <p:sp>
        <p:nvSpPr>
          <p:cNvPr id="4" name="TextBox 3">
            <a:extLst>
              <a:ext uri="{FF2B5EF4-FFF2-40B4-BE49-F238E27FC236}">
                <a16:creationId xmlns:a16="http://schemas.microsoft.com/office/drawing/2014/main" id="{031EB7A0-3B24-4200-A651-771D384618C2}"/>
              </a:ext>
            </a:extLst>
          </p:cNvPr>
          <p:cNvSpPr txBox="1"/>
          <p:nvPr/>
        </p:nvSpPr>
        <p:spPr>
          <a:xfrm>
            <a:off x="0" y="1340768"/>
            <a:ext cx="9036496" cy="5940088"/>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Ø"/>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Emotion is a psychological condition that is linked to the neurological system. It is what a person feels on the inside as a result of the environment in his immediate surroundings.</a:t>
            </a:r>
          </a:p>
          <a:p>
            <a:pPr marL="285750" indent="-285750" algn="just">
              <a:lnSpc>
                <a:spcPct val="150000"/>
              </a:lnSpc>
              <a:spcAft>
                <a:spcPts val="800"/>
              </a:spcAft>
              <a:buFont typeface="Wingdings" panose="05000000000000000000" pitchFamily="2" charset="2"/>
              <a:buChar char="Ø"/>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A person's emotions can be sensed in a variety of ways. Tonal characteristics, face expression, and body gesture are some of the predominant ways in which one can conclude the person’ emotions.</a:t>
            </a:r>
          </a:p>
          <a:p>
            <a:pPr marL="285750" indent="-285750" algn="just">
              <a:lnSpc>
                <a:spcPct val="150000"/>
              </a:lnSpc>
              <a:spcAft>
                <a:spcPts val="800"/>
              </a:spcAft>
              <a:buFont typeface="Wingdings" panose="05000000000000000000" pitchFamily="2" charset="2"/>
              <a:buChar char="Ø"/>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Human information processing includes the computation or categorization of emotion based on speech or facial expression, out of which computation / categorization of emotion based on speech signal shows more accurate results due to the fact that the facial expression would be the same for certain emotions like guilt, fear, lie, etc. Hence as a result during categorization of the emotion, the model would result in erroneous decisions.</a:t>
            </a:r>
          </a:p>
          <a:p>
            <a:endParaRPr lang="en-IN" dirty="0"/>
          </a:p>
        </p:txBody>
      </p:sp>
    </p:spTree>
    <p:extLst>
      <p:ext uri="{BB962C8B-B14F-4D97-AF65-F5344CB8AC3E}">
        <p14:creationId xmlns:p14="http://schemas.microsoft.com/office/powerpoint/2010/main" val="415476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 &amp; Future Scope</a:t>
            </a:r>
          </a:p>
        </p:txBody>
      </p:sp>
      <p:sp>
        <p:nvSpPr>
          <p:cNvPr id="3" name="Content Placeholder 2"/>
          <p:cNvSpPr>
            <a:spLocks noGrp="1"/>
          </p:cNvSpPr>
          <p:nvPr>
            <p:ph idx="1"/>
          </p:nvPr>
        </p:nvSpPr>
        <p:spPr/>
        <p:txBody>
          <a:bodyPr>
            <a:normAutofit lnSpcReduction="10000"/>
          </a:bodyPr>
          <a:lstStyle/>
          <a:p>
            <a:pPr algn="just">
              <a:lnSpc>
                <a:spcPct val="150000"/>
              </a:lnSpc>
              <a:buFont typeface="Wingdings" panose="05000000000000000000" pitchFamily="2" charset="2"/>
              <a:buChar char="§"/>
            </a:pPr>
            <a:r>
              <a:rPr lang="en-IN" sz="2200" dirty="0">
                <a:effectLst/>
                <a:latin typeface="Book Antiqua" panose="02040602050305030304" pitchFamily="18" charset="0"/>
                <a:ea typeface="Calibri" panose="020F0502020204030204" pitchFamily="34" charset="0"/>
                <a:cs typeface="Times New Roman" panose="02020603050405020304" pitchFamily="18" charset="0"/>
              </a:rPr>
              <a:t> </a:t>
            </a:r>
            <a:r>
              <a:rPr lang="en-US" sz="2200" dirty="0">
                <a:latin typeface="Book Antiqua" panose="02040602050305030304" pitchFamily="18" charset="0"/>
                <a:ea typeface="Calibri" panose="020F0502020204030204" pitchFamily="34" charset="0"/>
                <a:cs typeface="Times New Roman" panose="02020603050405020304" pitchFamily="18" charset="0"/>
              </a:rPr>
              <a:t>It can be concluded that the proposed Super learner model incorporated with a Deep Autoencoder model outperforms other models with its ground breaking results on a dense dataset like speech. Furthermore, It is proposed to take this project forward as a product by incorporating certain features elaborated under the future scope section.</a:t>
            </a:r>
            <a:endParaRPr lang="en-US" sz="2200" dirty="0">
              <a:latin typeface="Book Antiqua" panose="02040602050305030304" pitchFamily="18" charset="0"/>
              <a:cs typeface="Segoe UI" panose="020B0502040204020203" pitchFamily="34" charset="0"/>
            </a:endParaRPr>
          </a:p>
          <a:p>
            <a:pPr>
              <a:lnSpc>
                <a:spcPct val="150000"/>
              </a:lnSpc>
              <a:buFont typeface="Wingdings" panose="05000000000000000000" pitchFamily="2" charset="2"/>
              <a:buChar char="§"/>
            </a:pPr>
            <a:r>
              <a:rPr lang="en-IN" sz="2200" dirty="0">
                <a:effectLst/>
                <a:latin typeface="Book Antiqua" panose="02040602050305030304" pitchFamily="18" charset="0"/>
                <a:ea typeface="Calibri" panose="020F0502020204030204" pitchFamily="34" charset="0"/>
                <a:cs typeface="Times New Roman" panose="02020603050405020304" pitchFamily="18" charset="0"/>
              </a:rPr>
              <a:t>We envision to construct a fully functional system using Raspberry pi which would be compatible with any host system.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40"/>
            <a:ext cx="8229600" cy="1143000"/>
          </a:xfrm>
        </p:spPr>
        <p:txBody>
          <a:bodyPr/>
          <a:lstStyle/>
          <a:p>
            <a:r>
              <a:rPr lang="en-US" dirty="0"/>
              <a:t>References</a:t>
            </a:r>
          </a:p>
        </p:txBody>
      </p:sp>
      <p:sp>
        <p:nvSpPr>
          <p:cNvPr id="3" name="Content Placeholder 2"/>
          <p:cNvSpPr>
            <a:spLocks noGrp="1"/>
          </p:cNvSpPr>
          <p:nvPr>
            <p:ph idx="1"/>
          </p:nvPr>
        </p:nvSpPr>
        <p:spPr>
          <a:xfrm>
            <a:off x="215516" y="1124744"/>
            <a:ext cx="8712968" cy="5145435"/>
          </a:xfrm>
        </p:spPr>
        <p:txBody>
          <a:bodyPr>
            <a:noAutofit/>
          </a:bodyPr>
          <a:lstStyle/>
          <a:p>
            <a:pPr marL="0" indent="0" algn="just">
              <a:lnSpc>
                <a:spcPct val="115000"/>
              </a:lnSpc>
              <a:spcBef>
                <a:spcPts val="1200"/>
              </a:spcBef>
              <a:spcAft>
                <a:spcPts val="1200"/>
              </a:spcAft>
              <a:buNone/>
            </a:pPr>
            <a:r>
              <a:rPr lang="en-IN" sz="2000" baseline="30000" dirty="0">
                <a:effectLst/>
                <a:latin typeface="Book Antiqua" panose="02040602050305030304" pitchFamily="18" charset="0"/>
                <a:ea typeface="Times New Roman" panose="02020603050405020304" pitchFamily="18" charset="0"/>
              </a:rPr>
              <a:t>.</a:t>
            </a:r>
            <a:endParaRPr lang="en-IN" sz="2000" dirty="0">
              <a:effectLst/>
              <a:latin typeface="Book Antiqua" panose="02040602050305030304" pitchFamily="18" charset="0"/>
              <a:ea typeface="Arial" panose="020B0604020202020204" pitchFamily="34" charset="0"/>
            </a:endParaRPr>
          </a:p>
          <a:p>
            <a:pPr algn="just">
              <a:lnSpc>
                <a:spcPct val="115000"/>
              </a:lnSpc>
              <a:spcBef>
                <a:spcPts val="1200"/>
              </a:spcBef>
              <a:spcAft>
                <a:spcPts val="1200"/>
              </a:spcAft>
            </a:pPr>
            <a:endParaRPr lang="en-IN" sz="1800" baseline="30000" dirty="0">
              <a:effectLst/>
              <a:latin typeface="Book Antiqua" panose="02040602050305030304" pitchFamily="18" charset="0"/>
              <a:ea typeface="Times New Roman" panose="02020603050405020304" pitchFamily="18" charset="0"/>
            </a:endParaRPr>
          </a:p>
          <a:p>
            <a:pPr algn="just">
              <a:lnSpc>
                <a:spcPct val="115000"/>
              </a:lnSpc>
              <a:spcBef>
                <a:spcPts val="1200"/>
              </a:spcBef>
              <a:spcAft>
                <a:spcPts val="1200"/>
              </a:spcAft>
            </a:pPr>
            <a:endParaRPr lang="en-IN" sz="1800" dirty="0">
              <a:effectLst/>
              <a:latin typeface="Book Antiqua" panose="02040602050305030304" pitchFamily="18" charset="0"/>
              <a:ea typeface="Arial" panose="020B0604020202020204" pitchFamily="34" charset="0"/>
            </a:endParaRPr>
          </a:p>
          <a:p>
            <a:pPr>
              <a:buNone/>
            </a:pPr>
            <a:endParaRPr lang="en-US" sz="1050" dirty="0"/>
          </a:p>
        </p:txBody>
      </p:sp>
      <p:sp>
        <p:nvSpPr>
          <p:cNvPr id="5" name="TextBox 4">
            <a:extLst>
              <a:ext uri="{FF2B5EF4-FFF2-40B4-BE49-F238E27FC236}">
                <a16:creationId xmlns:a16="http://schemas.microsoft.com/office/drawing/2014/main" id="{73B8E5EF-C65B-4F12-83D0-2F041B8DA57D}"/>
              </a:ext>
            </a:extLst>
          </p:cNvPr>
          <p:cNvSpPr txBox="1"/>
          <p:nvPr/>
        </p:nvSpPr>
        <p:spPr>
          <a:xfrm>
            <a:off x="107504" y="1122024"/>
            <a:ext cx="8928992" cy="5878532"/>
          </a:xfrm>
          <a:prstGeom prst="rect">
            <a:avLst/>
          </a:prstGeom>
          <a:noFill/>
        </p:spPr>
        <p:txBody>
          <a:bodyPr wrap="square">
            <a:spAutoFit/>
          </a:bodyPr>
          <a:lstStyle/>
          <a:p>
            <a:r>
              <a:rPr lang="en-IN" sz="1500" dirty="0">
                <a:latin typeface="Book Antiqua" panose="02040602050305030304" pitchFamily="18" charset="0"/>
              </a:rPr>
              <a:t>1)</a:t>
            </a:r>
            <a:r>
              <a:rPr lang="en-IN" sz="1500" dirty="0" err="1">
                <a:latin typeface="Book Antiqua" panose="02040602050305030304" pitchFamily="18" charset="0"/>
              </a:rPr>
              <a:t>Stuti</a:t>
            </a:r>
            <a:r>
              <a:rPr lang="en-IN" sz="1500" dirty="0">
                <a:latin typeface="Book Antiqua" panose="02040602050305030304" pitchFamily="18" charset="0"/>
              </a:rPr>
              <a:t> </a:t>
            </a:r>
            <a:r>
              <a:rPr lang="en-IN" sz="1500" dirty="0" err="1">
                <a:latin typeface="Book Antiqua" panose="02040602050305030304" pitchFamily="18" charset="0"/>
              </a:rPr>
              <a:t>Juyal</a:t>
            </a:r>
            <a:r>
              <a:rPr lang="en-IN" sz="1500" dirty="0">
                <a:latin typeface="Book Antiqua" panose="02040602050305030304" pitchFamily="18" charset="0"/>
              </a:rPr>
              <a:t>, Chirag </a:t>
            </a:r>
            <a:r>
              <a:rPr lang="en-IN" sz="1500" dirty="0" err="1">
                <a:latin typeface="Book Antiqua" panose="02040602050305030304" pitchFamily="18" charset="0"/>
              </a:rPr>
              <a:t>Killa</a:t>
            </a:r>
            <a:r>
              <a:rPr lang="en-IN" sz="1500" dirty="0">
                <a:latin typeface="Book Antiqua" panose="02040602050305030304" pitchFamily="18" charset="0"/>
              </a:rPr>
              <a:t>, Gurvinder Pal Singh, Nishant Gupta, Vedika Gupta ‘Emotion Recognition from Speech Using Deep Neural Network’ </a:t>
            </a:r>
            <a:r>
              <a:rPr lang="en-IN" sz="1500" dirty="0">
                <a:latin typeface="Book Antiqua" panose="02040602050305030304" pitchFamily="18" charset="0"/>
                <a:hlinkClick r:id="rId3"/>
              </a:rPr>
              <a:t>https://link.springer.com/chapter/10.1007/978-3-030-76167-7_1</a:t>
            </a:r>
            <a:endParaRPr lang="en-IN" sz="1500" dirty="0">
              <a:latin typeface="Book Antiqua" panose="02040602050305030304" pitchFamily="18" charset="0"/>
            </a:endParaRPr>
          </a:p>
          <a:p>
            <a:endParaRPr lang="en-IN" sz="1500" dirty="0">
              <a:latin typeface="Book Antiqua" panose="02040602050305030304" pitchFamily="18" charset="0"/>
            </a:endParaRPr>
          </a:p>
          <a:p>
            <a:r>
              <a:rPr lang="en-IN" sz="1500" dirty="0">
                <a:latin typeface="Book Antiqua" panose="02040602050305030304" pitchFamily="18" charset="0"/>
              </a:rPr>
              <a:t>2)Huang, F., Zhang, J., Zhou, C. et al. A deep learning algorithm using a fully connected sparse autoencoder neural network for landslide susceptibility prediction. Landslides 17, 217–229 (2020). DOI: 10.1007/s10346-019-01274-9 </a:t>
            </a:r>
            <a:r>
              <a:rPr lang="en-IN" sz="1500" dirty="0">
                <a:latin typeface="Book Antiqua" panose="02040602050305030304" pitchFamily="18" charset="0"/>
                <a:hlinkClick r:id="rId4"/>
              </a:rPr>
              <a:t>https://link.springer.com/article/10.1007%2Fs10346-019-01274-9</a:t>
            </a:r>
            <a:endParaRPr lang="en-IN" sz="1500" dirty="0">
              <a:latin typeface="Book Antiqua" panose="02040602050305030304" pitchFamily="18" charset="0"/>
            </a:endParaRPr>
          </a:p>
          <a:p>
            <a:endParaRPr lang="en-IN" sz="1500" dirty="0">
              <a:latin typeface="Book Antiqua" panose="02040602050305030304" pitchFamily="18" charset="0"/>
            </a:endParaRPr>
          </a:p>
          <a:p>
            <a:r>
              <a:rPr lang="en-IN" sz="1500" dirty="0">
                <a:latin typeface="Book Antiqua" panose="02040602050305030304" pitchFamily="18" charset="0"/>
              </a:rPr>
              <a:t>3)R. A. Khalil, E. Jones, M. I. Babar, T. Jan, M. H. Zafar, and T. </a:t>
            </a:r>
            <a:r>
              <a:rPr lang="en-IN" sz="1500" dirty="0" err="1">
                <a:latin typeface="Book Antiqua" panose="02040602050305030304" pitchFamily="18" charset="0"/>
              </a:rPr>
              <a:t>Alhussain</a:t>
            </a:r>
            <a:r>
              <a:rPr lang="en-IN" sz="1500" dirty="0">
                <a:latin typeface="Book Antiqua" panose="02040602050305030304" pitchFamily="18" charset="0"/>
              </a:rPr>
              <a:t>, "Speech Emotion Recognition Using Deep Learning Techniques: A Review," in IEEE Access, vol. 7, pp. 117327-117345, 2019, DOI: 10.1109/ACCESS.2019.2936124 </a:t>
            </a:r>
            <a:r>
              <a:rPr lang="en-IN" sz="1500" dirty="0">
                <a:latin typeface="Book Antiqua" panose="02040602050305030304" pitchFamily="18" charset="0"/>
                <a:hlinkClick r:id="rId5"/>
              </a:rPr>
              <a:t>https://ieeexplore.ieee.org/document/8805181</a:t>
            </a:r>
            <a:endParaRPr lang="en-IN" sz="1500" dirty="0">
              <a:latin typeface="Book Antiqua" panose="02040602050305030304" pitchFamily="18" charset="0"/>
            </a:endParaRPr>
          </a:p>
          <a:p>
            <a:endParaRPr lang="en-IN" sz="1500" dirty="0">
              <a:latin typeface="Book Antiqua" panose="02040602050305030304" pitchFamily="18" charset="0"/>
            </a:endParaRPr>
          </a:p>
          <a:p>
            <a:r>
              <a:rPr lang="en-IN" sz="1500" dirty="0">
                <a:latin typeface="Book Antiqua" panose="02040602050305030304" pitchFamily="18" charset="0"/>
              </a:rPr>
              <a:t>4)</a:t>
            </a:r>
            <a:r>
              <a:rPr lang="en-IN" sz="1500" dirty="0" err="1">
                <a:latin typeface="Book Antiqua" panose="02040602050305030304" pitchFamily="18" charset="0"/>
              </a:rPr>
              <a:t>Mehebub</a:t>
            </a:r>
            <a:r>
              <a:rPr lang="en-IN" sz="1500" dirty="0">
                <a:latin typeface="Book Antiqua" panose="02040602050305030304" pitchFamily="18" charset="0"/>
              </a:rPr>
              <a:t> Sahana, </a:t>
            </a:r>
            <a:r>
              <a:rPr lang="en-IN" sz="1500" dirty="0" err="1">
                <a:latin typeface="Book Antiqua" panose="02040602050305030304" pitchFamily="18" charset="0"/>
              </a:rPr>
              <a:t>Binh</a:t>
            </a:r>
            <a:r>
              <a:rPr lang="en-IN" sz="1500" dirty="0">
                <a:latin typeface="Book Antiqua" panose="02040602050305030304" pitchFamily="18" charset="0"/>
              </a:rPr>
              <a:t> Thai Pham, Manas Shukla, Romulus </a:t>
            </a:r>
            <a:r>
              <a:rPr lang="en-IN" sz="1500" dirty="0" err="1">
                <a:latin typeface="Book Antiqua" panose="02040602050305030304" pitchFamily="18" charset="0"/>
              </a:rPr>
              <a:t>Costache</a:t>
            </a:r>
            <a:r>
              <a:rPr lang="en-IN" sz="1500" dirty="0">
                <a:latin typeface="Book Antiqua" panose="02040602050305030304" pitchFamily="18" charset="0"/>
              </a:rPr>
              <a:t>, Do Xuan Thu, Rabin </a:t>
            </a:r>
            <a:r>
              <a:rPr lang="en-IN" sz="1500" dirty="0" err="1">
                <a:latin typeface="Book Antiqua" panose="02040602050305030304" pitchFamily="18" charset="0"/>
              </a:rPr>
              <a:t>Chakrabortty</a:t>
            </a:r>
            <a:r>
              <a:rPr lang="en-IN" sz="1500" dirty="0">
                <a:latin typeface="Book Antiqua" panose="02040602050305030304" pitchFamily="18" charset="0"/>
              </a:rPr>
              <a:t>, </a:t>
            </a:r>
            <a:r>
              <a:rPr lang="en-IN" sz="1500" dirty="0" err="1">
                <a:latin typeface="Book Antiqua" panose="02040602050305030304" pitchFamily="18" charset="0"/>
              </a:rPr>
              <a:t>Neelima</a:t>
            </a:r>
            <a:r>
              <a:rPr lang="en-IN" sz="1500" dirty="0">
                <a:latin typeface="Book Antiqua" panose="02040602050305030304" pitchFamily="18" charset="0"/>
              </a:rPr>
              <a:t> Satyam, </a:t>
            </a:r>
            <a:r>
              <a:rPr lang="en-IN" sz="1500" dirty="0" err="1">
                <a:latin typeface="Book Antiqua" panose="02040602050305030304" pitchFamily="18" charset="0"/>
              </a:rPr>
              <a:t>Huu</a:t>
            </a:r>
            <a:r>
              <a:rPr lang="en-IN" sz="1500" dirty="0">
                <a:latin typeface="Book Antiqua" panose="02040602050305030304" pitchFamily="18" charset="0"/>
              </a:rPr>
              <a:t> </a:t>
            </a:r>
            <a:r>
              <a:rPr lang="en-IN" sz="1500" dirty="0" err="1">
                <a:latin typeface="Book Antiqua" panose="02040602050305030304" pitchFamily="18" charset="0"/>
              </a:rPr>
              <a:t>Duy</a:t>
            </a:r>
            <a:r>
              <a:rPr lang="en-IN" sz="1500" dirty="0">
                <a:latin typeface="Book Antiqua" panose="02040602050305030304" pitchFamily="18" charset="0"/>
              </a:rPr>
              <a:t> Nguyen, Tran Van </a:t>
            </a:r>
            <a:r>
              <a:rPr lang="en-IN" sz="1500" dirty="0" err="1">
                <a:latin typeface="Book Antiqua" panose="02040602050305030304" pitchFamily="18" charset="0"/>
              </a:rPr>
              <a:t>Phong</a:t>
            </a:r>
            <a:r>
              <a:rPr lang="en-IN" sz="1500" dirty="0">
                <a:latin typeface="Book Antiqua" panose="02040602050305030304" pitchFamily="18" charset="0"/>
              </a:rPr>
              <a:t>, </a:t>
            </a:r>
            <a:r>
              <a:rPr lang="en-IN" sz="1500" dirty="0" err="1">
                <a:latin typeface="Book Antiqua" panose="02040602050305030304" pitchFamily="18" charset="0"/>
              </a:rPr>
              <a:t>Hiep</a:t>
            </a:r>
            <a:r>
              <a:rPr lang="en-IN" sz="1500" dirty="0">
                <a:latin typeface="Book Antiqua" panose="02040602050305030304" pitchFamily="18" charset="0"/>
              </a:rPr>
              <a:t> Van Le, Subodh Chandra Pal, G. </a:t>
            </a:r>
            <a:r>
              <a:rPr lang="en-IN" sz="1500" dirty="0" err="1">
                <a:latin typeface="Book Antiqua" panose="02040602050305030304" pitchFamily="18" charset="0"/>
              </a:rPr>
              <a:t>Areendran</a:t>
            </a:r>
            <a:r>
              <a:rPr lang="en-IN" sz="1500" dirty="0">
                <a:latin typeface="Book Antiqua" panose="02040602050305030304" pitchFamily="18" charset="0"/>
              </a:rPr>
              <a:t>, Kashif </a:t>
            </a:r>
            <a:r>
              <a:rPr lang="en-IN" sz="1500" dirty="0" err="1">
                <a:latin typeface="Book Antiqua" panose="02040602050305030304" pitchFamily="18" charset="0"/>
              </a:rPr>
              <a:t>Imdad</a:t>
            </a:r>
            <a:r>
              <a:rPr lang="en-IN" sz="1500" dirty="0">
                <a:latin typeface="Book Antiqua" panose="02040602050305030304" pitchFamily="18" charset="0"/>
              </a:rPr>
              <a:t> &amp; Indra Prakash (2020) Rainfall induced landslide susceptibility mapping using novel hybrid soft computing methods based on multi-layer perceptron neural network classifier, </a:t>
            </a:r>
            <a:r>
              <a:rPr lang="en-IN" sz="1500" dirty="0" err="1">
                <a:latin typeface="Book Antiqua" panose="02040602050305030304" pitchFamily="18" charset="0"/>
              </a:rPr>
              <a:t>Geocarto</a:t>
            </a:r>
            <a:r>
              <a:rPr lang="en-IN" sz="1500" dirty="0">
                <a:latin typeface="Book Antiqua" panose="02040602050305030304" pitchFamily="18" charset="0"/>
              </a:rPr>
              <a:t> International, DOI: 10.1080/10106049.2020.1837262</a:t>
            </a:r>
          </a:p>
          <a:p>
            <a:endParaRPr lang="en-IN" sz="1500" dirty="0">
              <a:latin typeface="Book Antiqua" panose="02040602050305030304" pitchFamily="18" charset="0"/>
            </a:endParaRPr>
          </a:p>
          <a:p>
            <a:r>
              <a:rPr lang="en-IN" sz="1500" dirty="0">
                <a:latin typeface="Book Antiqua" panose="02040602050305030304" pitchFamily="18" charset="0"/>
              </a:rPr>
              <a:t>5)Sheena Christabel Pravin, </a:t>
            </a:r>
            <a:r>
              <a:rPr lang="en-IN" sz="1500" dirty="0" err="1">
                <a:latin typeface="Book Antiqua" panose="02040602050305030304" pitchFamily="18" charset="0"/>
              </a:rPr>
              <a:t>Palanivelan</a:t>
            </a:r>
            <a:r>
              <a:rPr lang="en-IN" sz="1500" dirty="0">
                <a:latin typeface="Book Antiqua" panose="02040602050305030304" pitchFamily="18" charset="0"/>
              </a:rPr>
              <a:t>, M, ‘A Hybrid Deep Ensemble for Speech Disfluency Classification’, Circuits, Systems, and Signal Processing, Springer, vol. 40, no.8, pp. 3968-3995, July 2021. </a:t>
            </a:r>
          </a:p>
          <a:p>
            <a:endParaRPr lang="en-IN" sz="1500" dirty="0">
              <a:latin typeface="Book Antiqua" panose="02040602050305030304" pitchFamily="18" charset="0"/>
            </a:endParaRPr>
          </a:p>
          <a:p>
            <a:r>
              <a:rPr lang="en-IN" sz="1500" dirty="0">
                <a:latin typeface="Book Antiqua" panose="02040602050305030304" pitchFamily="18" charset="0"/>
              </a:rPr>
              <a:t>https://www.researchgate.net/publication/349228170_A_Hybrid_Deep_Ensemble_for_Speech_Disfluency_Classification</a:t>
            </a:r>
          </a:p>
          <a:p>
            <a:endParaRPr lang="en-IN" sz="1600" dirty="0">
              <a:latin typeface="Book Antiqua" panose="0204060205030503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B63C-664B-46D5-948F-F47FFBE521D7}"/>
              </a:ext>
            </a:extLst>
          </p:cNvPr>
          <p:cNvSpPr>
            <a:spLocks noGrp="1"/>
          </p:cNvSpPr>
          <p:nvPr>
            <p:ph type="title"/>
          </p:nvPr>
        </p:nvSpPr>
        <p:spPr>
          <a:xfrm>
            <a:off x="349188" y="74441"/>
            <a:ext cx="8229600" cy="1143000"/>
          </a:xfrm>
        </p:spPr>
        <p:txBody>
          <a:bodyPr/>
          <a:lstStyle/>
          <a:p>
            <a:r>
              <a:rPr lang="en-US" dirty="0"/>
              <a:t>References (CONTD)</a:t>
            </a:r>
            <a:endParaRPr lang="en-IN" dirty="0"/>
          </a:p>
        </p:txBody>
      </p:sp>
      <p:sp>
        <p:nvSpPr>
          <p:cNvPr id="4" name="TextBox 3">
            <a:extLst>
              <a:ext uri="{FF2B5EF4-FFF2-40B4-BE49-F238E27FC236}">
                <a16:creationId xmlns:a16="http://schemas.microsoft.com/office/drawing/2014/main" id="{4E40E338-C3FF-4C77-ABBD-C4DBCE3F1380}"/>
              </a:ext>
            </a:extLst>
          </p:cNvPr>
          <p:cNvSpPr txBox="1"/>
          <p:nvPr/>
        </p:nvSpPr>
        <p:spPr>
          <a:xfrm>
            <a:off x="107504" y="1196752"/>
            <a:ext cx="8712968" cy="6795899"/>
          </a:xfrm>
          <a:prstGeom prst="rect">
            <a:avLst/>
          </a:prstGeom>
          <a:noFill/>
        </p:spPr>
        <p:txBody>
          <a:bodyPr wrap="square">
            <a:spAutoFit/>
          </a:bodyPr>
          <a:lstStyle/>
          <a:p>
            <a:pPr algn="just">
              <a:lnSpc>
                <a:spcPct val="115000"/>
              </a:lnSpc>
              <a:spcBef>
                <a:spcPts val="1200"/>
              </a:spcBef>
              <a:spcAft>
                <a:spcPts val="1200"/>
              </a:spcAft>
            </a:pPr>
            <a:r>
              <a:rPr lang="en-IN" sz="2000" baseline="30000" dirty="0">
                <a:latin typeface="Book Antiqua" panose="02040602050305030304" pitchFamily="18" charset="0"/>
                <a:ea typeface="Times New Roman" panose="02020603050405020304" pitchFamily="18" charset="0"/>
              </a:rPr>
              <a:t>6)Krishnan, P.T., Joseph Raj, A.N. &amp; </a:t>
            </a:r>
            <a:r>
              <a:rPr lang="en-IN" sz="2000" baseline="30000" dirty="0" err="1">
                <a:latin typeface="Book Antiqua" panose="02040602050305030304" pitchFamily="18" charset="0"/>
                <a:ea typeface="Times New Roman" panose="02020603050405020304" pitchFamily="18" charset="0"/>
              </a:rPr>
              <a:t>Rajangam</a:t>
            </a:r>
            <a:r>
              <a:rPr lang="en-IN" sz="2000" baseline="30000" dirty="0">
                <a:latin typeface="Book Antiqua" panose="02040602050305030304" pitchFamily="18" charset="0"/>
                <a:ea typeface="Times New Roman" panose="02020603050405020304" pitchFamily="18" charset="0"/>
              </a:rPr>
              <a:t>, V. Emotion classification from speech signal based on empirical mode decomposition and non-linear features. Complex </a:t>
            </a:r>
            <a:r>
              <a:rPr lang="en-IN" sz="2000" baseline="30000" dirty="0" err="1">
                <a:latin typeface="Book Antiqua" panose="02040602050305030304" pitchFamily="18" charset="0"/>
                <a:ea typeface="Times New Roman" panose="02020603050405020304" pitchFamily="18" charset="0"/>
              </a:rPr>
              <a:t>Intell</a:t>
            </a:r>
            <a:r>
              <a:rPr lang="en-IN" sz="2000" baseline="30000" dirty="0">
                <a:latin typeface="Book Antiqua" panose="02040602050305030304" pitchFamily="18" charset="0"/>
                <a:ea typeface="Times New Roman" panose="02020603050405020304" pitchFamily="18" charset="0"/>
              </a:rPr>
              <a:t>. Syst. 7, 1919–1934 (2021). DOI:10.1007/s40747-021-00295-z </a:t>
            </a:r>
            <a:r>
              <a:rPr lang="en-IN" sz="2000" baseline="30000" dirty="0">
                <a:latin typeface="Book Antiqua" panose="02040602050305030304" pitchFamily="18" charset="0"/>
                <a:ea typeface="Times New Roman" panose="02020603050405020304" pitchFamily="18" charset="0"/>
                <a:hlinkClick r:id="rId2"/>
              </a:rPr>
              <a:t>https://link.springer.com/article/10.1007%2Fs40747-021-00295-z</a:t>
            </a:r>
            <a:endParaRPr lang="en-IN" sz="2000" baseline="30000" dirty="0">
              <a:latin typeface="Book Antiqua" panose="02040602050305030304" pitchFamily="18" charset="0"/>
              <a:ea typeface="Times New Roman" panose="02020603050405020304" pitchFamily="18" charset="0"/>
            </a:endParaRPr>
          </a:p>
          <a:p>
            <a:pPr algn="just">
              <a:lnSpc>
                <a:spcPct val="115000"/>
              </a:lnSpc>
              <a:spcBef>
                <a:spcPts val="1200"/>
              </a:spcBef>
              <a:spcAft>
                <a:spcPts val="1200"/>
              </a:spcAft>
            </a:pPr>
            <a:r>
              <a:rPr lang="en-IN" sz="2000" baseline="30000" dirty="0">
                <a:latin typeface="Book Antiqua" panose="02040602050305030304" pitchFamily="18" charset="0"/>
                <a:ea typeface="Times New Roman" panose="02020603050405020304" pitchFamily="18" charset="0"/>
              </a:rPr>
              <a:t>7)Mohamad </a:t>
            </a:r>
            <a:r>
              <a:rPr lang="en-IN" sz="2000" baseline="30000" dirty="0" err="1">
                <a:latin typeface="Book Antiqua" panose="02040602050305030304" pitchFamily="18" charset="0"/>
                <a:ea typeface="Times New Roman" panose="02020603050405020304" pitchFamily="18" charset="0"/>
              </a:rPr>
              <a:t>Nezami</a:t>
            </a:r>
            <a:r>
              <a:rPr lang="en-IN" sz="2000" baseline="30000" dirty="0">
                <a:latin typeface="Book Antiqua" panose="02040602050305030304" pitchFamily="18" charset="0"/>
                <a:ea typeface="Times New Roman" panose="02020603050405020304" pitchFamily="18" charset="0"/>
              </a:rPr>
              <a:t>, O., Jamshid Lou, P. &amp; </a:t>
            </a:r>
            <a:r>
              <a:rPr lang="en-IN" sz="2000" baseline="30000" dirty="0" err="1">
                <a:latin typeface="Book Antiqua" panose="02040602050305030304" pitchFamily="18" charset="0"/>
                <a:ea typeface="Times New Roman" panose="02020603050405020304" pitchFamily="18" charset="0"/>
              </a:rPr>
              <a:t>Karami</a:t>
            </a:r>
            <a:r>
              <a:rPr lang="en-IN" sz="2000" baseline="30000" dirty="0">
                <a:latin typeface="Book Antiqua" panose="02040602050305030304" pitchFamily="18" charset="0"/>
                <a:ea typeface="Times New Roman" panose="02020603050405020304" pitchFamily="18" charset="0"/>
              </a:rPr>
              <a:t>, M. </a:t>
            </a:r>
            <a:r>
              <a:rPr lang="en-IN" sz="2000" baseline="30000" dirty="0" err="1">
                <a:latin typeface="Book Antiqua" panose="02040602050305030304" pitchFamily="18" charset="0"/>
                <a:ea typeface="Times New Roman" panose="02020603050405020304" pitchFamily="18" charset="0"/>
              </a:rPr>
              <a:t>ShEMO</a:t>
            </a:r>
            <a:r>
              <a:rPr lang="en-IN" sz="2000" baseline="30000" dirty="0">
                <a:latin typeface="Book Antiqua" panose="02040602050305030304" pitchFamily="18" charset="0"/>
                <a:ea typeface="Times New Roman" panose="02020603050405020304" pitchFamily="18" charset="0"/>
              </a:rPr>
              <a:t>: a large-scale validated database for Persian speech emotion detection. Lang Resources &amp; Evaluation 53, 1–16 (2019).DOI: 10.1007/s10579-018-9427-x </a:t>
            </a:r>
            <a:r>
              <a:rPr lang="en-IN" sz="2000" baseline="30000" dirty="0">
                <a:latin typeface="Book Antiqua" panose="02040602050305030304" pitchFamily="18" charset="0"/>
                <a:ea typeface="Times New Roman" panose="02020603050405020304" pitchFamily="18" charset="0"/>
                <a:hlinkClick r:id="rId3"/>
              </a:rPr>
              <a:t>https://link.springer.com/article/10.1007%2Fs10579-018-9427-x</a:t>
            </a:r>
            <a:endParaRPr lang="en-IN" sz="2000" baseline="30000" dirty="0">
              <a:latin typeface="Book Antiqua" panose="02040602050305030304" pitchFamily="18" charset="0"/>
              <a:ea typeface="Times New Roman" panose="02020603050405020304" pitchFamily="18" charset="0"/>
            </a:endParaRPr>
          </a:p>
          <a:p>
            <a:pPr algn="just">
              <a:lnSpc>
                <a:spcPct val="115000"/>
              </a:lnSpc>
              <a:spcBef>
                <a:spcPts val="1200"/>
              </a:spcBef>
              <a:spcAft>
                <a:spcPts val="1200"/>
              </a:spcAft>
            </a:pPr>
            <a:r>
              <a:rPr lang="en-IN" sz="2000" baseline="30000" dirty="0">
                <a:latin typeface="Book Antiqua" panose="02040602050305030304" pitchFamily="18" charset="0"/>
                <a:ea typeface="Times New Roman" panose="02020603050405020304" pitchFamily="18" charset="0"/>
              </a:rPr>
              <a:t>8)M. Deshpande and V. Rao, "Depression detection using emotion artificial intelligence," 2017 International Conference on Intelligent Sustainable Systems (ICISS), 2017, pp. 858-862, DOI: 10.1109/ISS1.2017.8389299 </a:t>
            </a:r>
            <a:r>
              <a:rPr lang="en-IN" sz="2000" baseline="30000" dirty="0">
                <a:latin typeface="Book Antiqua" panose="02040602050305030304" pitchFamily="18" charset="0"/>
                <a:ea typeface="Times New Roman" panose="02020603050405020304" pitchFamily="18" charset="0"/>
                <a:hlinkClick r:id="rId4"/>
              </a:rPr>
              <a:t>https://ieeexplore.ieee.org/document/8389299</a:t>
            </a:r>
            <a:endParaRPr lang="en-IN" sz="2000" baseline="30000" dirty="0">
              <a:latin typeface="Book Antiqua" panose="02040602050305030304" pitchFamily="18" charset="0"/>
              <a:ea typeface="Times New Roman" panose="02020603050405020304" pitchFamily="18" charset="0"/>
            </a:endParaRPr>
          </a:p>
          <a:p>
            <a:pPr algn="just">
              <a:lnSpc>
                <a:spcPct val="115000"/>
              </a:lnSpc>
              <a:spcBef>
                <a:spcPts val="1200"/>
              </a:spcBef>
              <a:spcAft>
                <a:spcPts val="1200"/>
              </a:spcAft>
            </a:pPr>
            <a:r>
              <a:rPr lang="en-US" sz="2000" baseline="30000" dirty="0">
                <a:latin typeface="Book Antiqua" panose="02040602050305030304" pitchFamily="18" charset="0"/>
                <a:ea typeface="Times New Roman" panose="02020603050405020304" pitchFamily="18" charset="0"/>
              </a:rPr>
              <a:t>9)M. N. </a:t>
            </a:r>
            <a:r>
              <a:rPr lang="en-US" sz="2000" baseline="30000" dirty="0" err="1">
                <a:latin typeface="Book Antiqua" panose="02040602050305030304" pitchFamily="18" charset="0"/>
                <a:ea typeface="Times New Roman" panose="02020603050405020304" pitchFamily="18" charset="0"/>
              </a:rPr>
              <a:t>Stolar</a:t>
            </a:r>
            <a:r>
              <a:rPr lang="en-US" sz="2000" baseline="30000" dirty="0">
                <a:latin typeface="Book Antiqua" panose="02040602050305030304" pitchFamily="18" charset="0"/>
                <a:ea typeface="Times New Roman" panose="02020603050405020304" pitchFamily="18" charset="0"/>
              </a:rPr>
              <a:t>, M. Lech, R. S. </a:t>
            </a:r>
            <a:r>
              <a:rPr lang="en-US" sz="2000" baseline="30000" dirty="0" err="1">
                <a:latin typeface="Book Antiqua" panose="02040602050305030304" pitchFamily="18" charset="0"/>
                <a:ea typeface="Times New Roman" panose="02020603050405020304" pitchFamily="18" charset="0"/>
              </a:rPr>
              <a:t>Bolia</a:t>
            </a:r>
            <a:r>
              <a:rPr lang="en-US" sz="2000" baseline="30000" dirty="0">
                <a:latin typeface="Book Antiqua" panose="02040602050305030304" pitchFamily="18" charset="0"/>
                <a:ea typeface="Times New Roman" panose="02020603050405020304" pitchFamily="18" charset="0"/>
              </a:rPr>
              <a:t> and M. Skinner, "Real-time speech emotion recognition using RGB image classification and transfer learning," 2017 11th International Conference on Signal Processing and Communication Systems (ICSPCS), 2017, pp. 1-8, DOI: 10.1109/ICSPCS.2017.8270472 . </a:t>
            </a:r>
            <a:r>
              <a:rPr lang="en-US" sz="2000" baseline="30000" dirty="0">
                <a:latin typeface="Book Antiqua" panose="02040602050305030304" pitchFamily="18" charset="0"/>
                <a:ea typeface="Times New Roman" panose="02020603050405020304" pitchFamily="18" charset="0"/>
                <a:hlinkClick r:id="rId5"/>
              </a:rPr>
              <a:t>https://ieeexplore.IEEE.org/document/8270472</a:t>
            </a:r>
            <a:endParaRPr lang="en-US" sz="2000" baseline="30000" dirty="0">
              <a:latin typeface="Book Antiqua" panose="02040602050305030304" pitchFamily="18" charset="0"/>
              <a:ea typeface="Times New Roman" panose="02020603050405020304" pitchFamily="18" charset="0"/>
            </a:endParaRPr>
          </a:p>
          <a:p>
            <a:pPr algn="just">
              <a:lnSpc>
                <a:spcPct val="115000"/>
              </a:lnSpc>
              <a:spcBef>
                <a:spcPts val="1200"/>
              </a:spcBef>
              <a:spcAft>
                <a:spcPts val="1200"/>
              </a:spcAft>
            </a:pPr>
            <a:r>
              <a:rPr lang="en-IN" sz="2000" baseline="30000" dirty="0">
                <a:latin typeface="Book Antiqua" panose="02040602050305030304" pitchFamily="18" charset="0"/>
                <a:ea typeface="Times New Roman" panose="02020603050405020304" pitchFamily="18" charset="0"/>
              </a:rPr>
              <a:t>10) J. D. Arias-</a:t>
            </a:r>
            <a:r>
              <a:rPr lang="en-IN" sz="2000" baseline="30000" dirty="0" err="1">
                <a:latin typeface="Book Antiqua" panose="02040602050305030304" pitchFamily="18" charset="0"/>
                <a:ea typeface="Times New Roman" panose="02020603050405020304" pitchFamily="18" charset="0"/>
              </a:rPr>
              <a:t>Londono</a:t>
            </a:r>
            <a:r>
              <a:rPr lang="en-IN" sz="2000" baseline="30000" dirty="0">
                <a:latin typeface="Book Antiqua" panose="02040602050305030304" pitchFamily="18" charset="0"/>
                <a:ea typeface="Times New Roman" panose="02020603050405020304" pitchFamily="18" charset="0"/>
              </a:rPr>
              <a:t>, J. I. </a:t>
            </a:r>
            <a:r>
              <a:rPr lang="en-IN" sz="2000" baseline="30000" dirty="0" err="1">
                <a:latin typeface="Book Antiqua" panose="02040602050305030304" pitchFamily="18" charset="0"/>
                <a:ea typeface="Times New Roman" panose="02020603050405020304" pitchFamily="18" charset="0"/>
              </a:rPr>
              <a:t>Godino-Llorente</a:t>
            </a:r>
            <a:r>
              <a:rPr lang="en-IN" sz="2000" baseline="30000" dirty="0">
                <a:latin typeface="Book Antiqua" panose="02040602050305030304" pitchFamily="18" charset="0"/>
                <a:ea typeface="Times New Roman" panose="02020603050405020304" pitchFamily="18" charset="0"/>
              </a:rPr>
              <a:t>, M. </a:t>
            </a:r>
            <a:r>
              <a:rPr lang="en-IN" sz="2000" baseline="30000" dirty="0" err="1">
                <a:latin typeface="Book Antiqua" panose="02040602050305030304" pitchFamily="18" charset="0"/>
                <a:ea typeface="Times New Roman" panose="02020603050405020304" pitchFamily="18" charset="0"/>
              </a:rPr>
              <a:t>Markaki</a:t>
            </a:r>
            <a:r>
              <a:rPr lang="en-IN" sz="2000" baseline="30000" dirty="0">
                <a:latin typeface="Book Antiqua" panose="02040602050305030304" pitchFamily="18" charset="0"/>
                <a:ea typeface="Times New Roman" panose="02020603050405020304" pitchFamily="18" charset="0"/>
              </a:rPr>
              <a:t>, and Y. </a:t>
            </a:r>
            <a:r>
              <a:rPr lang="en-IN" sz="2000" baseline="30000" dirty="0" err="1">
                <a:latin typeface="Book Antiqua" panose="02040602050305030304" pitchFamily="18" charset="0"/>
                <a:ea typeface="Times New Roman" panose="02020603050405020304" pitchFamily="18" charset="0"/>
              </a:rPr>
              <a:t>Stylianou</a:t>
            </a:r>
            <a:r>
              <a:rPr lang="en-IN" sz="2000" baseline="30000" dirty="0">
                <a:latin typeface="Book Antiqua" panose="02040602050305030304" pitchFamily="18" charset="0"/>
                <a:ea typeface="Times New Roman" panose="02020603050405020304" pitchFamily="18" charset="0"/>
              </a:rPr>
              <a:t>, On combining information from modulation spectra and Mel-frequency cepstral coefficients for automatic detection of pathological voices, </a:t>
            </a:r>
            <a:r>
              <a:rPr lang="en-IN" sz="2000" baseline="30000" dirty="0" err="1">
                <a:latin typeface="Book Antiqua" panose="02040602050305030304" pitchFamily="18" charset="0"/>
                <a:ea typeface="Times New Roman" panose="02020603050405020304" pitchFamily="18" charset="0"/>
              </a:rPr>
              <a:t>Logoped</a:t>
            </a:r>
            <a:r>
              <a:rPr lang="en-IN" sz="2000" baseline="30000" dirty="0">
                <a:latin typeface="Book Antiqua" panose="02040602050305030304" pitchFamily="18" charset="0"/>
                <a:ea typeface="Times New Roman" panose="02020603050405020304" pitchFamily="18" charset="0"/>
              </a:rPr>
              <a:t>. </a:t>
            </a:r>
            <a:r>
              <a:rPr lang="en-IN" sz="2000" baseline="30000" dirty="0" err="1">
                <a:latin typeface="Book Antiqua" panose="02040602050305030304" pitchFamily="18" charset="0"/>
                <a:ea typeface="Times New Roman" panose="02020603050405020304" pitchFamily="18" charset="0"/>
              </a:rPr>
              <a:t>Phoniatr</a:t>
            </a:r>
            <a:r>
              <a:rPr lang="en-IN" sz="2000" baseline="30000" dirty="0">
                <a:latin typeface="Book Antiqua" panose="02040602050305030304" pitchFamily="18" charset="0"/>
                <a:ea typeface="Times New Roman" panose="02020603050405020304" pitchFamily="18" charset="0"/>
              </a:rPr>
              <a:t>. </a:t>
            </a:r>
            <a:r>
              <a:rPr lang="en-IN" sz="2000" baseline="30000" dirty="0" err="1">
                <a:latin typeface="Book Antiqua" panose="02040602050305030304" pitchFamily="18" charset="0"/>
                <a:ea typeface="Times New Roman" panose="02020603050405020304" pitchFamily="18" charset="0"/>
              </a:rPr>
              <a:t>Vocol</a:t>
            </a:r>
            <a:r>
              <a:rPr lang="en-IN" sz="2000" baseline="30000" dirty="0">
                <a:latin typeface="Book Antiqua" panose="02040602050305030304" pitchFamily="18" charset="0"/>
                <a:ea typeface="Times New Roman" panose="02020603050405020304" pitchFamily="18" charset="0"/>
              </a:rPr>
              <a:t>. 36(2) (2011) 60–69.   https://pubmed.ncbi.nlm.nih.gov/21073260/</a:t>
            </a:r>
          </a:p>
          <a:p>
            <a:pPr algn="just">
              <a:lnSpc>
                <a:spcPct val="115000"/>
              </a:lnSpc>
              <a:spcBef>
                <a:spcPts val="1200"/>
              </a:spcBef>
              <a:spcAft>
                <a:spcPts val="1200"/>
              </a:spcAft>
            </a:pPr>
            <a:endParaRPr lang="en-IN" sz="2000" baseline="30000" dirty="0">
              <a:latin typeface="Book Antiqua" panose="02040602050305030304" pitchFamily="18" charset="0"/>
              <a:ea typeface="Times New Roman" panose="02020603050405020304" pitchFamily="18" charset="0"/>
            </a:endParaRPr>
          </a:p>
          <a:p>
            <a:pPr algn="just">
              <a:lnSpc>
                <a:spcPct val="115000"/>
              </a:lnSpc>
              <a:spcBef>
                <a:spcPts val="1200"/>
              </a:spcBef>
              <a:spcAft>
                <a:spcPts val="1200"/>
              </a:spcAft>
            </a:pPr>
            <a:endParaRPr lang="en-IN" sz="2000" baseline="30000" dirty="0">
              <a:effectLst/>
              <a:latin typeface="Book Antiqua" panose="02040602050305030304" pitchFamily="18" charset="0"/>
              <a:ea typeface="Times New Roman" panose="02020603050405020304" pitchFamily="18" charset="0"/>
            </a:endParaRPr>
          </a:p>
          <a:p>
            <a:pPr algn="just">
              <a:lnSpc>
                <a:spcPct val="115000"/>
              </a:lnSpc>
              <a:spcBef>
                <a:spcPts val="1200"/>
              </a:spcBef>
              <a:spcAft>
                <a:spcPts val="1200"/>
              </a:spcAft>
            </a:pPr>
            <a:endParaRPr lang="en-IN" sz="1800" dirty="0">
              <a:effectLst/>
              <a:latin typeface="Book Antiqua" panose="02040602050305030304" pitchFamily="18" charset="0"/>
              <a:ea typeface="Arial" panose="020B0604020202020204" pitchFamily="34" charset="0"/>
            </a:endParaRPr>
          </a:p>
        </p:txBody>
      </p:sp>
    </p:spTree>
    <p:extLst>
      <p:ext uri="{BB962C8B-B14F-4D97-AF65-F5344CB8AC3E}">
        <p14:creationId xmlns:p14="http://schemas.microsoft.com/office/powerpoint/2010/main" val="160945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37F9E5-5880-4B1C-AD61-948A91D02095}"/>
              </a:ext>
            </a:extLst>
          </p:cNvPr>
          <p:cNvSpPr txBox="1"/>
          <p:nvPr/>
        </p:nvSpPr>
        <p:spPr>
          <a:xfrm>
            <a:off x="107504" y="1196752"/>
            <a:ext cx="8856984" cy="3762890"/>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Ø"/>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So based on the above validated conclusion we the team have devised an ideal, cost effective, applicable solution which we term as </a:t>
            </a:r>
          </a:p>
          <a:p>
            <a:pPr algn="ctr">
              <a:lnSpc>
                <a:spcPct val="150000"/>
              </a:lnSpc>
              <a:spcAft>
                <a:spcPts val="800"/>
              </a:spcAft>
            </a:pPr>
            <a:r>
              <a:rPr lang="en-IN" sz="1900" b="1" dirty="0">
                <a:effectLst/>
                <a:latin typeface="Book Antiqua" panose="02040602050305030304" pitchFamily="18" charset="0"/>
                <a:ea typeface="Calibri" panose="020F0502020204030204" pitchFamily="34" charset="0"/>
                <a:cs typeface="Times New Roman" panose="02020603050405020304" pitchFamily="18" charset="0"/>
              </a:rPr>
              <a:t>E.D.N.U.S:</a:t>
            </a:r>
            <a:r>
              <a:rPr lang="en-IN" sz="1900" dirty="0">
                <a:effectLst/>
                <a:latin typeface="Book Antiqua" panose="02040602050305030304" pitchFamily="18" charset="0"/>
                <a:ea typeface="Calibri" panose="020F0502020204030204" pitchFamily="34" charset="0"/>
                <a:cs typeface="Times New Roman" panose="02020603050405020304" pitchFamily="18" charset="0"/>
              </a:rPr>
              <a:t> </a:t>
            </a:r>
            <a:r>
              <a:rPr lang="en-IN" sz="1900" b="1" dirty="0">
                <a:effectLst/>
                <a:latin typeface="Book Antiqua" panose="02040602050305030304" pitchFamily="18" charset="0"/>
                <a:ea typeface="Calibri" panose="020F0502020204030204" pitchFamily="34" charset="0"/>
                <a:cs typeface="Times New Roman" panose="02020603050405020304" pitchFamily="18" charset="0"/>
              </a:rPr>
              <a:t>E</a:t>
            </a:r>
            <a:r>
              <a:rPr lang="en-IN" sz="1900" dirty="0">
                <a:effectLst/>
                <a:latin typeface="Book Antiqua" panose="02040602050305030304" pitchFamily="18" charset="0"/>
                <a:ea typeface="Calibri" panose="020F0502020204030204" pitchFamily="34" charset="0"/>
                <a:cs typeface="Times New Roman" panose="02020603050405020304" pitchFamily="18" charset="0"/>
              </a:rPr>
              <a:t>motion </a:t>
            </a:r>
            <a:r>
              <a:rPr lang="en-IN" sz="1900" b="1" dirty="0">
                <a:effectLst/>
                <a:latin typeface="Book Antiqua" panose="02040602050305030304" pitchFamily="18" charset="0"/>
                <a:ea typeface="Calibri" panose="020F0502020204030204" pitchFamily="34" charset="0"/>
                <a:cs typeface="Times New Roman" panose="02020603050405020304" pitchFamily="18" charset="0"/>
              </a:rPr>
              <a:t>D</a:t>
            </a:r>
            <a:r>
              <a:rPr lang="en-IN" sz="1900" dirty="0">
                <a:effectLst/>
                <a:latin typeface="Book Antiqua" panose="02040602050305030304" pitchFamily="18" charset="0"/>
                <a:ea typeface="Calibri" panose="020F0502020204030204" pitchFamily="34" charset="0"/>
                <a:cs typeface="Times New Roman" panose="02020603050405020304" pitchFamily="18" charset="0"/>
              </a:rPr>
              <a:t>etection for Individuals with </a:t>
            </a:r>
            <a:r>
              <a:rPr lang="en-IN" sz="1900" b="1" dirty="0">
                <a:effectLst/>
                <a:latin typeface="Book Antiqua" panose="02040602050305030304" pitchFamily="18" charset="0"/>
                <a:ea typeface="Calibri" panose="020F0502020204030204" pitchFamily="34" charset="0"/>
                <a:cs typeface="Times New Roman" panose="02020603050405020304" pitchFamily="18" charset="0"/>
              </a:rPr>
              <a:t>N</a:t>
            </a:r>
            <a:r>
              <a:rPr lang="en-IN" sz="1900" dirty="0">
                <a:effectLst/>
                <a:latin typeface="Book Antiqua" panose="02040602050305030304" pitchFamily="18" charset="0"/>
                <a:ea typeface="Calibri" panose="020F0502020204030204" pitchFamily="34" charset="0"/>
                <a:cs typeface="Times New Roman" panose="02020603050405020304" pitchFamily="18" charset="0"/>
              </a:rPr>
              <a:t>eurological Disorders </a:t>
            </a:r>
            <a:r>
              <a:rPr lang="en-IN" sz="1900" b="1" dirty="0">
                <a:effectLst/>
                <a:latin typeface="Book Antiqua" panose="02040602050305030304" pitchFamily="18" charset="0"/>
                <a:ea typeface="Calibri" panose="020F0502020204030204" pitchFamily="34" charset="0"/>
                <a:cs typeface="Times New Roman" panose="02020603050405020304" pitchFamily="18" charset="0"/>
              </a:rPr>
              <a:t>U</a:t>
            </a:r>
            <a:r>
              <a:rPr lang="en-IN" sz="1900" dirty="0">
                <a:effectLst/>
                <a:latin typeface="Book Antiqua" panose="02040602050305030304" pitchFamily="18" charset="0"/>
                <a:ea typeface="Calibri" panose="020F0502020204030204" pitchFamily="34" charset="0"/>
                <a:cs typeface="Times New Roman" panose="02020603050405020304" pitchFamily="18" charset="0"/>
              </a:rPr>
              <a:t>sing </a:t>
            </a:r>
            <a:r>
              <a:rPr lang="en-IN" sz="1900" b="1" dirty="0">
                <a:effectLst/>
                <a:latin typeface="Book Antiqua" panose="02040602050305030304" pitchFamily="18" charset="0"/>
                <a:ea typeface="Calibri" panose="020F0502020204030204" pitchFamily="34" charset="0"/>
                <a:cs typeface="Times New Roman" panose="02020603050405020304" pitchFamily="18" charset="0"/>
              </a:rPr>
              <a:t>S</a:t>
            </a:r>
            <a:r>
              <a:rPr lang="en-IN" sz="1900" dirty="0">
                <a:effectLst/>
                <a:latin typeface="Book Antiqua" panose="02040602050305030304" pitchFamily="18" charset="0"/>
                <a:ea typeface="Calibri" panose="020F0502020204030204" pitchFamily="34" charset="0"/>
                <a:cs typeface="Times New Roman" panose="02020603050405020304" pitchFamily="18" charset="0"/>
              </a:rPr>
              <a:t>peech</a:t>
            </a:r>
          </a:p>
          <a:p>
            <a:pPr marL="285750" indent="-285750" algn="just">
              <a:lnSpc>
                <a:spcPct val="150000"/>
              </a:lnSpc>
              <a:spcAft>
                <a:spcPts val="800"/>
              </a:spcAft>
              <a:buFont typeface="Wingdings" panose="05000000000000000000" pitchFamily="2" charset="2"/>
              <a:buChar char="Ø"/>
            </a:pPr>
            <a:r>
              <a:rPr lang="en-IN" sz="1900" dirty="0">
                <a:effectLst/>
                <a:latin typeface="Book Antiqua" panose="02040602050305030304" pitchFamily="18" charset="0"/>
                <a:ea typeface="Calibri" panose="020F0502020204030204" pitchFamily="34" charset="0"/>
                <a:cs typeface="Times New Roman" panose="02020603050405020304" pitchFamily="18" charset="0"/>
              </a:rPr>
              <a:t>From the above acronym one can conclude that the proposed system would be categorizing the emotion of any individual based on his speech sample (these include talking, short sentences, etc.), Based on the results appropriate actions could be taken for maintaining the wellbeing of the person.</a:t>
            </a:r>
          </a:p>
        </p:txBody>
      </p:sp>
      <p:sp>
        <p:nvSpPr>
          <p:cNvPr id="4" name="Title 1">
            <a:extLst>
              <a:ext uri="{FF2B5EF4-FFF2-40B4-BE49-F238E27FC236}">
                <a16:creationId xmlns:a16="http://schemas.microsoft.com/office/drawing/2014/main" id="{C78BF948-7A72-4667-BD16-510FEFDE91A0}"/>
              </a:ext>
            </a:extLst>
          </p:cNvPr>
          <p:cNvSpPr txBox="1">
            <a:spLocks/>
          </p:cNvSpPr>
          <p:nvPr/>
        </p:nvSpPr>
        <p:spPr>
          <a:xfrm>
            <a:off x="457200" y="26064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Abstract (CONTD)</a:t>
            </a:r>
            <a:endParaRPr lang="en-IN" dirty="0"/>
          </a:p>
        </p:txBody>
      </p:sp>
    </p:spTree>
    <p:extLst>
      <p:ext uri="{BB962C8B-B14F-4D97-AF65-F5344CB8AC3E}">
        <p14:creationId xmlns:p14="http://schemas.microsoft.com/office/powerpoint/2010/main" val="272205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a:t>Objectives</a:t>
            </a:r>
          </a:p>
        </p:txBody>
      </p:sp>
      <p:sp>
        <p:nvSpPr>
          <p:cNvPr id="3" name="Content Placeholder 2"/>
          <p:cNvSpPr>
            <a:spLocks noGrp="1"/>
          </p:cNvSpPr>
          <p:nvPr>
            <p:ph idx="1"/>
          </p:nvPr>
        </p:nvSpPr>
        <p:spPr>
          <a:xfrm>
            <a:off x="457200" y="1600200"/>
            <a:ext cx="4114800" cy="4525963"/>
          </a:xfrm>
        </p:spPr>
        <p:txBody>
          <a:bodyPr>
            <a:normAutofit/>
          </a:bodyPr>
          <a:lstStyle/>
          <a:p>
            <a:pPr marL="0" indent="0" algn="ctr">
              <a:buNone/>
            </a:pPr>
            <a:r>
              <a:rPr lang="en-US" sz="2400" dirty="0">
                <a:latin typeface="Book Antiqua" panose="02040602050305030304" pitchFamily="18" charset="0"/>
              </a:rPr>
              <a:t>Short term Objective (Project)</a:t>
            </a:r>
          </a:p>
          <a:p>
            <a:pPr marL="0" indent="0" algn="ctr">
              <a:buNone/>
            </a:pPr>
            <a:endParaRPr lang="en-IN" sz="3600" dirty="0">
              <a:solidFill>
                <a:schemeClr val="accent2"/>
              </a:solidFill>
              <a:latin typeface="Book Antiqua" panose="02040602050305030304" pitchFamily="18" charset="0"/>
            </a:endParaRPr>
          </a:p>
          <a:p>
            <a:pPr algn="ctr">
              <a:lnSpc>
                <a:spcPct val="150000"/>
              </a:lnSpc>
              <a:buFont typeface="Wingdings" panose="05000000000000000000" pitchFamily="2" charset="2"/>
              <a:buChar char="ü"/>
            </a:pPr>
            <a:r>
              <a:rPr lang="en-IN" sz="2200" dirty="0">
                <a:effectLst/>
                <a:latin typeface="Book Antiqua" panose="02040602050305030304" pitchFamily="18" charset="0"/>
                <a:ea typeface="Calibri" panose="020F0502020204030204" pitchFamily="34" charset="0"/>
              </a:rPr>
              <a:t>We envision to construct a fully functional system using  software ,which would be compatible with any host system.</a:t>
            </a:r>
            <a:endParaRPr lang="en-IN" sz="2200" dirty="0">
              <a:solidFill>
                <a:schemeClr val="accent2"/>
              </a:solidFill>
              <a:latin typeface="Book Antiqua" panose="02040602050305030304" pitchFamily="18" charset="0"/>
            </a:endParaRPr>
          </a:p>
          <a:p>
            <a:pPr algn="just">
              <a:lnSpc>
                <a:spcPct val="150000"/>
              </a:lnSpc>
              <a:buFont typeface="Wingdings" panose="05000000000000000000" pitchFamily="2" charset="2"/>
              <a:buChar char="ü"/>
            </a:pPr>
            <a:endParaRPr lang="en-IN" sz="2000" dirty="0">
              <a:solidFill>
                <a:schemeClr val="accent2"/>
              </a:solidFill>
              <a:latin typeface="Book Antiqua" panose="02040602050305030304" pitchFamily="18" charset="0"/>
            </a:endParaRPr>
          </a:p>
          <a:p>
            <a:endParaRPr lang="en-US" dirty="0"/>
          </a:p>
        </p:txBody>
      </p:sp>
      <p:sp>
        <p:nvSpPr>
          <p:cNvPr id="4" name="TextBox 3">
            <a:extLst>
              <a:ext uri="{FF2B5EF4-FFF2-40B4-BE49-F238E27FC236}">
                <a16:creationId xmlns:a16="http://schemas.microsoft.com/office/drawing/2014/main" id="{D53050C1-C3B7-4067-89CA-049E05D8843A}"/>
              </a:ext>
            </a:extLst>
          </p:cNvPr>
          <p:cNvSpPr txBox="1"/>
          <p:nvPr/>
        </p:nvSpPr>
        <p:spPr>
          <a:xfrm>
            <a:off x="5148064" y="1600200"/>
            <a:ext cx="3158109" cy="830997"/>
          </a:xfrm>
          <a:prstGeom prst="rect">
            <a:avLst/>
          </a:prstGeom>
          <a:noFill/>
        </p:spPr>
        <p:txBody>
          <a:bodyPr wrap="square" rtlCol="0">
            <a:spAutoFit/>
          </a:bodyPr>
          <a:lstStyle/>
          <a:p>
            <a:pPr marL="0" indent="0" algn="ctr">
              <a:buNone/>
            </a:pPr>
            <a:r>
              <a:rPr lang="en-US" sz="2400" dirty="0">
                <a:latin typeface="Book Antiqua" panose="02040602050305030304" pitchFamily="18" charset="0"/>
              </a:rPr>
              <a:t>Long term Objective (Product)</a:t>
            </a:r>
          </a:p>
        </p:txBody>
      </p:sp>
      <p:sp>
        <p:nvSpPr>
          <p:cNvPr id="5" name="TextBox 4">
            <a:extLst>
              <a:ext uri="{FF2B5EF4-FFF2-40B4-BE49-F238E27FC236}">
                <a16:creationId xmlns:a16="http://schemas.microsoft.com/office/drawing/2014/main" id="{FD34CDBB-E7AC-4C5F-B767-37336E7AE37A}"/>
              </a:ext>
            </a:extLst>
          </p:cNvPr>
          <p:cNvSpPr txBox="1"/>
          <p:nvPr/>
        </p:nvSpPr>
        <p:spPr>
          <a:xfrm>
            <a:off x="4716016" y="3119490"/>
            <a:ext cx="4176464" cy="2614627"/>
          </a:xfrm>
          <a:prstGeom prst="rect">
            <a:avLst/>
          </a:prstGeom>
          <a:noFill/>
        </p:spPr>
        <p:txBody>
          <a:bodyPr wrap="square" rtlCol="0">
            <a:spAutoFit/>
          </a:bodyPr>
          <a:lstStyle/>
          <a:p>
            <a:pPr marL="285750" indent="-285750" algn="ctr">
              <a:lnSpc>
                <a:spcPct val="107000"/>
              </a:lnSpc>
              <a:spcAft>
                <a:spcPts val="800"/>
              </a:spcAft>
              <a:buFont typeface="Wingdings" panose="05000000000000000000" pitchFamily="2" charset="2"/>
              <a:buChar char="ü"/>
            </a:pPr>
            <a:r>
              <a:rPr lang="en-IN" sz="2200" dirty="0">
                <a:effectLst/>
                <a:latin typeface="Book Antiqua" panose="02040602050305030304" pitchFamily="18" charset="0"/>
                <a:ea typeface="Calibri" panose="020F0502020204030204" pitchFamily="34" charset="0"/>
                <a:cs typeface="Times New Roman" panose="02020603050405020304" pitchFamily="18" charset="0"/>
              </a:rPr>
              <a:t>We envision to construct a unique, interactive Health Bot which would be embedded into a cloud service, followed by which the users could access the same using a dedicated Interactive website.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Literature Survey</a:t>
            </a:r>
          </a:p>
        </p:txBody>
      </p:sp>
      <p:graphicFrame>
        <p:nvGraphicFramePr>
          <p:cNvPr id="4" name="Table 4">
            <a:extLst>
              <a:ext uri="{FF2B5EF4-FFF2-40B4-BE49-F238E27FC236}">
                <a16:creationId xmlns:a16="http://schemas.microsoft.com/office/drawing/2014/main" id="{61ADDAE2-16D8-4FF3-8132-E916AD08D083}"/>
              </a:ext>
            </a:extLst>
          </p:cNvPr>
          <p:cNvGraphicFramePr>
            <a:graphicFrameLocks noGrp="1"/>
          </p:cNvGraphicFramePr>
          <p:nvPr>
            <p:ph idx="1"/>
            <p:extLst>
              <p:ext uri="{D42A27DB-BD31-4B8C-83A1-F6EECF244321}">
                <p14:modId xmlns:p14="http://schemas.microsoft.com/office/powerpoint/2010/main" val="31923499"/>
              </p:ext>
            </p:extLst>
          </p:nvPr>
        </p:nvGraphicFramePr>
        <p:xfrm>
          <a:off x="107504" y="1052736"/>
          <a:ext cx="8784976" cy="5805263"/>
        </p:xfrm>
        <a:graphic>
          <a:graphicData uri="http://schemas.openxmlformats.org/drawingml/2006/table">
            <a:tbl>
              <a:tblPr firstRow="1" bandRow="1">
                <a:tableStyleId>{616DA210-FB5B-4158-B5E0-FEB733F419BA}</a:tableStyleId>
              </a:tblPr>
              <a:tblGrid>
                <a:gridCol w="677102">
                  <a:extLst>
                    <a:ext uri="{9D8B030D-6E8A-4147-A177-3AD203B41FA5}">
                      <a16:colId xmlns:a16="http://schemas.microsoft.com/office/drawing/2014/main" val="1238093850"/>
                    </a:ext>
                  </a:extLst>
                </a:gridCol>
                <a:gridCol w="2078994">
                  <a:extLst>
                    <a:ext uri="{9D8B030D-6E8A-4147-A177-3AD203B41FA5}">
                      <a16:colId xmlns:a16="http://schemas.microsoft.com/office/drawing/2014/main" val="3117441410"/>
                    </a:ext>
                  </a:extLst>
                </a:gridCol>
                <a:gridCol w="4974032">
                  <a:extLst>
                    <a:ext uri="{9D8B030D-6E8A-4147-A177-3AD203B41FA5}">
                      <a16:colId xmlns:a16="http://schemas.microsoft.com/office/drawing/2014/main" val="3295308611"/>
                    </a:ext>
                  </a:extLst>
                </a:gridCol>
                <a:gridCol w="1054848">
                  <a:extLst>
                    <a:ext uri="{9D8B030D-6E8A-4147-A177-3AD203B41FA5}">
                      <a16:colId xmlns:a16="http://schemas.microsoft.com/office/drawing/2014/main" val="1084132268"/>
                    </a:ext>
                  </a:extLst>
                </a:gridCol>
              </a:tblGrid>
              <a:tr h="438426">
                <a:tc>
                  <a:txBody>
                    <a:bodyPr/>
                    <a:lstStyle/>
                    <a:p>
                      <a:pPr algn="ctr"/>
                      <a:r>
                        <a:rPr lang="en-US" dirty="0">
                          <a:latin typeface="Book Antiqua" panose="02040602050305030304" pitchFamily="18" charset="0"/>
                        </a:rPr>
                        <a:t>S.no</a:t>
                      </a:r>
                      <a:endParaRPr lang="en-IN" dirty="0">
                        <a:latin typeface="Book Antiqua" panose="02040602050305030304" pitchFamily="18" charset="0"/>
                      </a:endParaRPr>
                    </a:p>
                  </a:txBody>
                  <a:tcPr/>
                </a:tc>
                <a:tc>
                  <a:txBody>
                    <a:bodyPr/>
                    <a:lstStyle/>
                    <a:p>
                      <a:pPr algn="ctr"/>
                      <a:r>
                        <a:rPr lang="en-US" dirty="0"/>
                        <a:t> Title</a:t>
                      </a:r>
                      <a:endParaRPr lang="en-IN" dirty="0"/>
                    </a:p>
                  </a:txBody>
                  <a:tcPr/>
                </a:tc>
                <a:tc>
                  <a:txBody>
                    <a:bodyPr/>
                    <a:lstStyle/>
                    <a:p>
                      <a:pPr algn="ctr"/>
                      <a:r>
                        <a:rPr lang="en-US" dirty="0"/>
                        <a:t>Summary</a:t>
                      </a:r>
                      <a:endParaRPr lang="en-IN" dirty="0"/>
                    </a:p>
                  </a:txBody>
                  <a:tcPr/>
                </a:tc>
                <a:tc>
                  <a:txBody>
                    <a:bodyPr/>
                    <a:lstStyle/>
                    <a:p>
                      <a:pPr algn="ctr"/>
                      <a:r>
                        <a:rPr lang="en-US" dirty="0"/>
                        <a:t>Year</a:t>
                      </a:r>
                      <a:endParaRPr lang="en-IN" dirty="0"/>
                    </a:p>
                  </a:txBody>
                  <a:tcPr/>
                </a:tc>
                <a:extLst>
                  <a:ext uri="{0D108BD9-81ED-4DB2-BD59-A6C34878D82A}">
                    <a16:rowId xmlns:a16="http://schemas.microsoft.com/office/drawing/2014/main" val="578641842"/>
                  </a:ext>
                </a:extLst>
              </a:tr>
              <a:tr h="2515705">
                <a:tc>
                  <a:txBody>
                    <a:bodyPr/>
                    <a:lstStyle/>
                    <a:p>
                      <a:pPr algn="ctr"/>
                      <a:endParaRPr lang="en-US" dirty="0">
                        <a:latin typeface="Book Antiqua" panose="02040602050305030304" pitchFamily="18" charset="0"/>
                      </a:endParaRPr>
                    </a:p>
                    <a:p>
                      <a:pPr algn="ctr"/>
                      <a:endParaRPr lang="en-IN" dirty="0">
                        <a:latin typeface="Book Antiqua" panose="02040602050305030304" pitchFamily="18" charset="0"/>
                      </a:endParaRPr>
                    </a:p>
                    <a:p>
                      <a:pPr algn="ctr"/>
                      <a:r>
                        <a:rPr lang="en-IN" dirty="0">
                          <a:latin typeface="Book Antiqua" panose="02040602050305030304"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Book Antiqua" panose="02040602050305030304" pitchFamily="18" charset="0"/>
                          <a:ea typeface="+mn-ea"/>
                          <a:cs typeface="+mn-cs"/>
                        </a:rPr>
                        <a:t>Automated accurate speech emotion recognition system using twine shuffle pattern and iterative neighborhood component analysis techniques</a:t>
                      </a:r>
                    </a:p>
                  </a:txBody>
                  <a:tcPr/>
                </a:tc>
                <a:tc>
                  <a:txBody>
                    <a:bodyPr/>
                    <a:lstStyle/>
                    <a:p>
                      <a:pPr algn="just"/>
                      <a:r>
                        <a:rPr lang="en-US" sz="1600" dirty="0"/>
                        <a:t>The team behind this project used a cryptographic structure called a shuffle box to generate features and iterative </a:t>
                      </a:r>
                      <a:r>
                        <a:rPr lang="en-US" sz="1600" dirty="0" err="1"/>
                        <a:t>neighbourhood</a:t>
                      </a:r>
                      <a:r>
                        <a:rPr lang="en-US" sz="1600" dirty="0"/>
                        <a:t> component analysis to pick them. The suggested technique is divided into three stages: I Tunable Q wavelet transform (TQWT) for multi-level feature creation, (ii) twine shuffle pattern (twine-</a:t>
                      </a:r>
                      <a:r>
                        <a:rPr lang="en-US" sz="1600" dirty="0" err="1"/>
                        <a:t>shuf</a:t>
                      </a:r>
                      <a:r>
                        <a:rPr lang="en-US" sz="1600" dirty="0"/>
                        <a:t>-pat) for feature production, and (iii) discriminative features are chosen and </a:t>
                      </a:r>
                      <a:r>
                        <a:rPr lang="en-US" sz="1600" dirty="0" err="1"/>
                        <a:t>categorised</a:t>
                      </a:r>
                      <a:r>
                        <a:rPr lang="en-US" sz="1600" dirty="0"/>
                        <a:t> using iterative </a:t>
                      </a:r>
                      <a:r>
                        <a:rPr lang="en-US" sz="1600" dirty="0" err="1"/>
                        <a:t>neighbourhood</a:t>
                      </a:r>
                      <a:r>
                        <a:rPr lang="en-US" sz="1600" dirty="0"/>
                        <a:t> component analysis (INCA).</a:t>
                      </a:r>
                      <a:endParaRPr lang="en-IN" sz="1600" dirty="0"/>
                    </a:p>
                  </a:txBody>
                  <a:tcPr/>
                </a:tc>
                <a:tc>
                  <a:txBody>
                    <a:bodyPr/>
                    <a:lstStyle/>
                    <a:p>
                      <a:pPr algn="ctr"/>
                      <a:endParaRPr lang="en-US" dirty="0"/>
                    </a:p>
                    <a:p>
                      <a:pPr algn="ctr"/>
                      <a:r>
                        <a:rPr lang="en-IN" dirty="0"/>
                        <a:t>2021</a:t>
                      </a:r>
                    </a:p>
                  </a:txBody>
                  <a:tcPr/>
                </a:tc>
                <a:extLst>
                  <a:ext uri="{0D108BD9-81ED-4DB2-BD59-A6C34878D82A}">
                    <a16:rowId xmlns:a16="http://schemas.microsoft.com/office/drawing/2014/main" val="1720814234"/>
                  </a:ext>
                </a:extLst>
              </a:tr>
              <a:tr h="2851132">
                <a:tc>
                  <a:txBody>
                    <a:bodyPr/>
                    <a:lstStyle/>
                    <a:p>
                      <a:pPr algn="ctr"/>
                      <a:r>
                        <a:rPr lang="en-US" dirty="0">
                          <a:latin typeface="Book Antiqua" panose="02040602050305030304" pitchFamily="18" charset="0"/>
                        </a:rPr>
                        <a:t>2)</a:t>
                      </a:r>
                      <a:endParaRPr lang="en-IN" dirty="0">
                        <a:latin typeface="Book Antiqua" panose="0204060205030503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err="1">
                          <a:solidFill>
                            <a:schemeClr val="tx1"/>
                          </a:solidFill>
                          <a:effectLst/>
                          <a:latin typeface="Book Antiqua" panose="02040602050305030304" pitchFamily="18" charset="0"/>
                          <a:ea typeface="+mn-ea"/>
                          <a:cs typeface="+mn-cs"/>
                        </a:rPr>
                        <a:t>Att</a:t>
                      </a:r>
                      <a:r>
                        <a:rPr lang="en-US" sz="1600" b="0" i="0" kern="1200" dirty="0">
                          <a:solidFill>
                            <a:schemeClr val="tx1"/>
                          </a:solidFill>
                          <a:effectLst/>
                          <a:latin typeface="Book Antiqua" panose="02040602050305030304" pitchFamily="18" charset="0"/>
                          <a:ea typeface="+mn-ea"/>
                          <a:cs typeface="+mn-cs"/>
                        </a:rPr>
                        <a:t>-Net: Enhanced emotion recognition system using lightweight self-attention module</a:t>
                      </a:r>
                    </a:p>
                    <a:p>
                      <a:pPr algn="ctr"/>
                      <a:endParaRPr lang="en-IN" dirty="0">
                        <a:latin typeface="Book Antiqua" panose="0204060205030503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The researchers have proposed a simple and lightweight deep learning-based self-attention module (SAM) for the SER system in this work. SAM is provided the transitional features map, which efficiently creates the channel and spatial axes attention map with minimal overheads. the team had made the use of a multi-layer perceptron (MLP) in channel attention to extracting global cues and a special dilated convolutional neural network (CNN) in spatial attention to extract spatial info from input tensor</a:t>
                      </a:r>
                      <a:r>
                        <a:rPr lang="en-US" sz="1800" dirty="0"/>
                        <a:t>.</a:t>
                      </a:r>
                      <a:endParaRPr lang="en-IN" sz="1800" dirty="0"/>
                    </a:p>
                    <a:p>
                      <a:endParaRPr lang="en-IN" dirty="0"/>
                    </a:p>
                  </a:txBody>
                  <a:tcPr/>
                </a:tc>
                <a:tc>
                  <a:txBody>
                    <a:bodyPr/>
                    <a:lstStyle/>
                    <a:p>
                      <a:pPr algn="ctr"/>
                      <a:r>
                        <a:rPr lang="en-US" dirty="0"/>
                        <a:t>2021</a:t>
                      </a:r>
                      <a:endParaRPr lang="en-IN" dirty="0"/>
                    </a:p>
                  </a:txBody>
                  <a:tcPr/>
                </a:tc>
                <a:extLst>
                  <a:ext uri="{0D108BD9-81ED-4DB2-BD59-A6C34878D82A}">
                    <a16:rowId xmlns:a16="http://schemas.microsoft.com/office/drawing/2014/main" val="356265799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3954-77E8-45B5-81AA-E0301BFEBD8E}"/>
              </a:ext>
            </a:extLst>
          </p:cNvPr>
          <p:cNvSpPr>
            <a:spLocks noGrp="1"/>
          </p:cNvSpPr>
          <p:nvPr>
            <p:ph type="title"/>
          </p:nvPr>
        </p:nvSpPr>
        <p:spPr>
          <a:xfrm>
            <a:off x="457199" y="0"/>
            <a:ext cx="8229600" cy="1143000"/>
          </a:xfrm>
        </p:spPr>
        <p:txBody>
          <a:bodyPr/>
          <a:lstStyle/>
          <a:p>
            <a:r>
              <a:rPr lang="en-US" dirty="0"/>
              <a:t>Literature Survey(CONTD)</a:t>
            </a:r>
            <a:endParaRPr lang="en-IN" dirty="0"/>
          </a:p>
        </p:txBody>
      </p:sp>
      <p:graphicFrame>
        <p:nvGraphicFramePr>
          <p:cNvPr id="3" name="Table 3">
            <a:extLst>
              <a:ext uri="{FF2B5EF4-FFF2-40B4-BE49-F238E27FC236}">
                <a16:creationId xmlns:a16="http://schemas.microsoft.com/office/drawing/2014/main" id="{468DEA59-C25E-4E6A-8B4D-B9B87BD34163}"/>
              </a:ext>
            </a:extLst>
          </p:cNvPr>
          <p:cNvGraphicFramePr>
            <a:graphicFrameLocks noGrp="1"/>
          </p:cNvGraphicFramePr>
          <p:nvPr>
            <p:extLst>
              <p:ext uri="{D42A27DB-BD31-4B8C-83A1-F6EECF244321}">
                <p14:modId xmlns:p14="http://schemas.microsoft.com/office/powerpoint/2010/main" val="1253435103"/>
              </p:ext>
            </p:extLst>
          </p:nvPr>
        </p:nvGraphicFramePr>
        <p:xfrm>
          <a:off x="318354" y="1143000"/>
          <a:ext cx="8507289" cy="5732020"/>
        </p:xfrm>
        <a:graphic>
          <a:graphicData uri="http://schemas.openxmlformats.org/drawingml/2006/table">
            <a:tbl>
              <a:tblPr firstRow="1" bandRow="1">
                <a:tableStyleId>{616DA210-FB5B-4158-B5E0-FEB733F419BA}</a:tableStyleId>
              </a:tblPr>
              <a:tblGrid>
                <a:gridCol w="836952">
                  <a:extLst>
                    <a:ext uri="{9D8B030D-6E8A-4147-A177-3AD203B41FA5}">
                      <a16:colId xmlns:a16="http://schemas.microsoft.com/office/drawing/2014/main" val="1933010946"/>
                    </a:ext>
                  </a:extLst>
                </a:gridCol>
                <a:gridCol w="1549656">
                  <a:extLst>
                    <a:ext uri="{9D8B030D-6E8A-4147-A177-3AD203B41FA5}">
                      <a16:colId xmlns:a16="http://schemas.microsoft.com/office/drawing/2014/main" val="1475594581"/>
                    </a:ext>
                  </a:extLst>
                </a:gridCol>
                <a:gridCol w="5323421">
                  <a:extLst>
                    <a:ext uri="{9D8B030D-6E8A-4147-A177-3AD203B41FA5}">
                      <a16:colId xmlns:a16="http://schemas.microsoft.com/office/drawing/2014/main" val="2134607348"/>
                    </a:ext>
                  </a:extLst>
                </a:gridCol>
                <a:gridCol w="797260">
                  <a:extLst>
                    <a:ext uri="{9D8B030D-6E8A-4147-A177-3AD203B41FA5}">
                      <a16:colId xmlns:a16="http://schemas.microsoft.com/office/drawing/2014/main" val="746774937"/>
                    </a:ext>
                  </a:extLst>
                </a:gridCol>
              </a:tblGrid>
              <a:tr h="672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ook Antiqua" panose="02040602050305030304" pitchFamily="18" charset="0"/>
                        </a:rPr>
                        <a:t>S.no</a:t>
                      </a:r>
                      <a:endParaRPr lang="en-IN" dirty="0">
                        <a:latin typeface="Book Antiqua" panose="02040602050305030304" pitchFamily="18" charset="0"/>
                      </a:endParaRPr>
                    </a:p>
                  </a:txBody>
                  <a:tcPr/>
                </a:tc>
                <a:tc>
                  <a:txBody>
                    <a:bodyPr/>
                    <a:lstStyle/>
                    <a:p>
                      <a:pPr algn="ctr"/>
                      <a:r>
                        <a:rPr lang="en-US" dirty="0"/>
                        <a:t>Title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Summary</a:t>
                      </a:r>
                      <a:endParaRPr lang="en-IN"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Year</a:t>
                      </a:r>
                      <a:endParaRPr lang="en-IN" dirty="0"/>
                    </a:p>
                    <a:p>
                      <a:pPr algn="ctr"/>
                      <a:endParaRPr lang="en-IN" dirty="0"/>
                    </a:p>
                  </a:txBody>
                  <a:tcPr/>
                </a:tc>
                <a:extLst>
                  <a:ext uri="{0D108BD9-81ED-4DB2-BD59-A6C34878D82A}">
                    <a16:rowId xmlns:a16="http://schemas.microsoft.com/office/drawing/2014/main" val="3089015997"/>
                  </a:ext>
                </a:extLst>
              </a:tr>
              <a:tr h="1985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ook Antiqua" panose="02040602050305030304" pitchFamily="18" charset="0"/>
                        </a:rPr>
                        <a:t>3)</a:t>
                      </a:r>
                      <a:endParaRPr lang="en-IN" dirty="0">
                        <a:latin typeface="Book Antiqua" panose="02040602050305030304" pitchFamily="18" charset="0"/>
                      </a:endParaRP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Book Antiqua" panose="02040602050305030304" pitchFamily="18" charset="0"/>
                        </a:rPr>
                        <a:t>Multimodal Emotion Recognition using Deep Learning</a:t>
                      </a:r>
                      <a:endParaRPr lang="en-IN" sz="1800" dirty="0">
                        <a:latin typeface="Book Antiqua" panose="02040602050305030304" pitchFamily="18" charset="0"/>
                      </a:endParaRPr>
                    </a:p>
                    <a:p>
                      <a:endParaRPr lang="en-IN" dirty="0"/>
                    </a:p>
                  </a:txBody>
                  <a:tcPr/>
                </a:tc>
                <a:tc>
                  <a:txBody>
                    <a:bodyPr/>
                    <a:lstStyle/>
                    <a:p>
                      <a:pPr algn="just"/>
                      <a:r>
                        <a:rPr lang="en-US" sz="1600" dirty="0">
                          <a:latin typeface="Book Antiqua" panose="02040602050305030304" pitchFamily="18" charset="0"/>
                        </a:rPr>
                        <a:t>This study examines the use of deep learning to recognize emotional signs in multimodal data and compares their applicability based on current research. Multimodal affective computing systems are compared to unimodal solutions since they have a better classification accuracy. The amount of emotions seen, characteristics collected, categorization method, and database consistency all affect accuracy.</a:t>
                      </a:r>
                    </a:p>
                  </a:txBody>
                  <a:tcPr/>
                </a:tc>
                <a:tc>
                  <a:txBody>
                    <a:bodyPr/>
                    <a:lstStyle/>
                    <a:p>
                      <a:pPr algn="ctr"/>
                      <a:r>
                        <a:rPr lang="en-US" dirty="0"/>
                        <a:t>2021</a:t>
                      </a:r>
                      <a:endParaRPr lang="en-IN" dirty="0"/>
                    </a:p>
                  </a:txBody>
                  <a:tcPr/>
                </a:tc>
                <a:extLst>
                  <a:ext uri="{0D108BD9-81ED-4DB2-BD59-A6C34878D82A}">
                    <a16:rowId xmlns:a16="http://schemas.microsoft.com/office/drawing/2014/main" val="3668982858"/>
                  </a:ext>
                </a:extLst>
              </a:tr>
              <a:tr h="1248631">
                <a:tc>
                  <a:txBody>
                    <a:bodyPr/>
                    <a:lstStyle/>
                    <a:p>
                      <a:r>
                        <a:rPr lang="en-US" dirty="0"/>
                        <a:t>4)</a:t>
                      </a:r>
                      <a:endParaRPr lang="en-IN" dirty="0"/>
                    </a:p>
                  </a:txBody>
                  <a:tcPr/>
                </a:tc>
                <a:tc>
                  <a:txBody>
                    <a:bodyPr/>
                    <a:lstStyle/>
                    <a:p>
                      <a:pPr algn="ctr"/>
                      <a:r>
                        <a:rPr lang="en-US" sz="1800" b="0" i="0" kern="1200" dirty="0">
                          <a:solidFill>
                            <a:schemeClr val="tx1"/>
                          </a:solidFill>
                          <a:effectLst/>
                          <a:latin typeface="Book Antiqua" panose="02040602050305030304" pitchFamily="18" charset="0"/>
                          <a:ea typeface="+mn-ea"/>
                          <a:cs typeface="+mn-cs"/>
                        </a:rPr>
                        <a:t>Emotion recognition in low-resource </a:t>
                      </a:r>
                      <a:endParaRPr lang="en-IN" dirty="0"/>
                    </a:p>
                  </a:txBody>
                  <a:tcPr/>
                </a:tc>
                <a:tc>
                  <a:txBody>
                    <a:bodyPr/>
                    <a:lstStyle/>
                    <a:p>
                      <a:pPr algn="just"/>
                      <a:r>
                        <a:rPr lang="en-US" sz="1600" dirty="0"/>
                        <a:t>This study focuses on emotion identification from speech data in situations when memory and computing resources are limited. One way to achieve this aim is to reduce the number of characteristics used in inductive inference. In this paper, we compare three state-of-the-art feature selection methods: Infinite Latent Feature Selection (ILFS), </a:t>
                      </a:r>
                      <a:r>
                        <a:rPr lang="en-US" sz="1600" dirty="0" err="1"/>
                        <a:t>ReliefF</a:t>
                      </a:r>
                      <a:r>
                        <a:rPr lang="en-US" sz="1600" dirty="0"/>
                        <a:t>, and Fisher (</a:t>
                      </a:r>
                      <a:r>
                        <a:rPr lang="en-US" sz="1600" dirty="0" err="1"/>
                        <a:t>generalised</a:t>
                      </a:r>
                      <a:r>
                        <a:rPr lang="en-US" sz="1600" dirty="0"/>
                        <a:t> Fisher score), to our newly suggested feature selection technique called ‘Active Feature Selection' (AFS). The evaluation is carried out using two standard acoustic paralinguistic feature sets on three emotion recognition data sets (</a:t>
                      </a:r>
                      <a:r>
                        <a:rPr lang="en-US" sz="1600" dirty="0" err="1"/>
                        <a:t>EmoDB</a:t>
                      </a:r>
                      <a:r>
                        <a:rPr lang="en-US" sz="1600" dirty="0"/>
                        <a:t>, SAVEE, and EMOVO) (i.e. </a:t>
                      </a:r>
                      <a:r>
                        <a:rPr lang="en-US" sz="1600" dirty="0" err="1"/>
                        <a:t>eGeMAPs</a:t>
                      </a:r>
                      <a:r>
                        <a:rPr lang="en-US" sz="1600" dirty="0"/>
                        <a:t> and </a:t>
                      </a:r>
                      <a:r>
                        <a:rPr lang="en-US" sz="1600" dirty="0" err="1"/>
                        <a:t>emobase</a:t>
                      </a:r>
                      <a:r>
                        <a:rPr lang="en-US" sz="1600" dirty="0"/>
                        <a:t>).</a:t>
                      </a:r>
                      <a:endParaRPr lang="en-IN" sz="1600" dirty="0"/>
                    </a:p>
                  </a:txBody>
                  <a:tcPr/>
                </a:tc>
                <a:tc>
                  <a:txBody>
                    <a:bodyPr/>
                    <a:lstStyle/>
                    <a:p>
                      <a:r>
                        <a:rPr lang="en-US" dirty="0"/>
                        <a:t>   2021</a:t>
                      </a:r>
                      <a:endParaRPr lang="en-IN" dirty="0"/>
                    </a:p>
                  </a:txBody>
                  <a:tcPr/>
                </a:tc>
                <a:extLst>
                  <a:ext uri="{0D108BD9-81ED-4DB2-BD59-A6C34878D82A}">
                    <a16:rowId xmlns:a16="http://schemas.microsoft.com/office/drawing/2014/main" val="2358028670"/>
                  </a:ext>
                </a:extLst>
              </a:tr>
            </a:tbl>
          </a:graphicData>
        </a:graphic>
      </p:graphicFrame>
    </p:spTree>
    <p:extLst>
      <p:ext uri="{BB962C8B-B14F-4D97-AF65-F5344CB8AC3E}">
        <p14:creationId xmlns:p14="http://schemas.microsoft.com/office/powerpoint/2010/main" val="411728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4604-9897-4E90-95EB-ACCEDEE97448}"/>
              </a:ext>
            </a:extLst>
          </p:cNvPr>
          <p:cNvSpPr>
            <a:spLocks noGrp="1"/>
          </p:cNvSpPr>
          <p:nvPr>
            <p:ph type="title"/>
          </p:nvPr>
        </p:nvSpPr>
        <p:spPr>
          <a:xfrm>
            <a:off x="457200" y="37540"/>
            <a:ext cx="8229600" cy="1143000"/>
          </a:xfrm>
        </p:spPr>
        <p:txBody>
          <a:bodyPr/>
          <a:lstStyle/>
          <a:p>
            <a:r>
              <a:rPr lang="en-US" dirty="0"/>
              <a:t>Literature Survey (CONTD)</a:t>
            </a:r>
            <a:endParaRPr lang="en-IN" dirty="0"/>
          </a:p>
        </p:txBody>
      </p:sp>
      <p:graphicFrame>
        <p:nvGraphicFramePr>
          <p:cNvPr id="3" name="Table 3">
            <a:extLst>
              <a:ext uri="{FF2B5EF4-FFF2-40B4-BE49-F238E27FC236}">
                <a16:creationId xmlns:a16="http://schemas.microsoft.com/office/drawing/2014/main" id="{10FD52ED-450B-4BA6-8CBA-011E243AA0F2}"/>
              </a:ext>
            </a:extLst>
          </p:cNvPr>
          <p:cNvGraphicFramePr>
            <a:graphicFrameLocks noGrp="1"/>
          </p:cNvGraphicFramePr>
          <p:nvPr>
            <p:extLst>
              <p:ext uri="{D42A27DB-BD31-4B8C-83A1-F6EECF244321}">
                <p14:modId xmlns:p14="http://schemas.microsoft.com/office/powerpoint/2010/main" val="1917495465"/>
              </p:ext>
            </p:extLst>
          </p:nvPr>
        </p:nvGraphicFramePr>
        <p:xfrm>
          <a:off x="107504" y="1275080"/>
          <a:ext cx="8712968" cy="5321445"/>
        </p:xfrm>
        <a:graphic>
          <a:graphicData uri="http://schemas.openxmlformats.org/drawingml/2006/table">
            <a:tbl>
              <a:tblPr firstRow="1" bandRow="1">
                <a:tableStyleId>{616DA210-FB5B-4158-B5E0-FEB733F419BA}</a:tableStyleId>
              </a:tblPr>
              <a:tblGrid>
                <a:gridCol w="1063028">
                  <a:extLst>
                    <a:ext uri="{9D8B030D-6E8A-4147-A177-3AD203B41FA5}">
                      <a16:colId xmlns:a16="http://schemas.microsoft.com/office/drawing/2014/main" val="156373664"/>
                    </a:ext>
                  </a:extLst>
                </a:gridCol>
                <a:gridCol w="3113436">
                  <a:extLst>
                    <a:ext uri="{9D8B030D-6E8A-4147-A177-3AD203B41FA5}">
                      <a16:colId xmlns:a16="http://schemas.microsoft.com/office/drawing/2014/main" val="499095835"/>
                    </a:ext>
                  </a:extLst>
                </a:gridCol>
                <a:gridCol w="3164715">
                  <a:extLst>
                    <a:ext uri="{9D8B030D-6E8A-4147-A177-3AD203B41FA5}">
                      <a16:colId xmlns:a16="http://schemas.microsoft.com/office/drawing/2014/main" val="1623427469"/>
                    </a:ext>
                  </a:extLst>
                </a:gridCol>
                <a:gridCol w="1371789">
                  <a:extLst>
                    <a:ext uri="{9D8B030D-6E8A-4147-A177-3AD203B41FA5}">
                      <a16:colId xmlns:a16="http://schemas.microsoft.com/office/drawing/2014/main" val="4140581946"/>
                    </a:ext>
                  </a:extLst>
                </a:gridCol>
              </a:tblGrid>
              <a:tr h="352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ook Antiqua" panose="02040602050305030304" pitchFamily="18" charset="0"/>
                        </a:rPr>
                        <a:t>S.no</a:t>
                      </a:r>
                      <a:endParaRPr lang="en-IN" dirty="0">
                        <a:latin typeface="Book Antiqua" panose="02040602050305030304" pitchFamily="18" charset="0"/>
                      </a:endParaRPr>
                    </a:p>
                  </a:txBody>
                  <a:tcPr/>
                </a:tc>
                <a:tc>
                  <a:txBody>
                    <a:bodyPr/>
                    <a:lstStyle/>
                    <a:p>
                      <a:pPr algn="ctr"/>
                      <a:r>
                        <a:rPr lang="en-US" dirty="0"/>
                        <a:t>Title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Summary</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Year</a:t>
                      </a:r>
                      <a:endParaRPr lang="en-IN" dirty="0"/>
                    </a:p>
                  </a:txBody>
                  <a:tcPr/>
                </a:tc>
                <a:extLst>
                  <a:ext uri="{0D108BD9-81ED-4DB2-BD59-A6C34878D82A}">
                    <a16:rowId xmlns:a16="http://schemas.microsoft.com/office/drawing/2014/main" val="958847033"/>
                  </a:ext>
                </a:extLst>
              </a:tr>
              <a:tr h="49556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Book Antiqua" panose="02040602050305030304" pitchFamily="18" charset="0"/>
                        </a:rPr>
                        <a:t>5)</a:t>
                      </a:r>
                      <a:endParaRPr lang="en-IN" dirty="0">
                        <a:latin typeface="Book Antiqua" panose="02040602050305030304" pitchFamily="18" charset="0"/>
                      </a:endParaRP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DNN-HMM-Based Speaker-Adaptive Emotion Recognition Using MFCC and Epoch-Based Features</a:t>
                      </a:r>
                    </a:p>
                    <a:p>
                      <a:pPr algn="ctr"/>
                      <a:endParaRPr lang="en-IN" dirty="0"/>
                    </a:p>
                  </a:txBody>
                  <a:tcPr/>
                </a:tc>
                <a:tc>
                  <a:txBody>
                    <a:bodyPr/>
                    <a:lstStyle/>
                    <a:p>
                      <a:r>
                        <a:rPr lang="en-US" sz="1600" dirty="0"/>
                        <a:t>The team's suggested system incorporates MFCC and epoch-based characteristics. We used our previous work on robust epoch recognition from emotional speech to extract emotion-specific epoch-based characteristics, such as immediate pitch, phase, and excitation strength. The combined feature set outperforms the MFCC characteristics, which have been used as a baseline for SER systems in the literature, by 5.07 percent, and state-of-the-art methods by 7.13 percent. The suggested model outperforms state-of-the-art methods by 2.06% when just MFCC characteristics are used.</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2020</a:t>
                      </a:r>
                      <a:endParaRPr lang="en-IN" dirty="0"/>
                    </a:p>
                    <a:p>
                      <a:pPr algn="ctr"/>
                      <a:endParaRPr lang="en-IN" dirty="0"/>
                    </a:p>
                  </a:txBody>
                  <a:tcPr/>
                </a:tc>
                <a:extLst>
                  <a:ext uri="{0D108BD9-81ED-4DB2-BD59-A6C34878D82A}">
                    <a16:rowId xmlns:a16="http://schemas.microsoft.com/office/drawing/2014/main" val="635138080"/>
                  </a:ext>
                </a:extLst>
              </a:tr>
            </a:tbl>
          </a:graphicData>
        </a:graphic>
      </p:graphicFrame>
    </p:spTree>
    <p:extLst>
      <p:ext uri="{BB962C8B-B14F-4D97-AF65-F5344CB8AC3E}">
        <p14:creationId xmlns:p14="http://schemas.microsoft.com/office/powerpoint/2010/main" val="176693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952276141"/>
              </p:ext>
            </p:extLst>
          </p:nvPr>
        </p:nvGraphicFramePr>
        <p:xfrm>
          <a:off x="1115616" y="1844824"/>
          <a:ext cx="6696744" cy="4157869"/>
        </p:xfrm>
        <a:graphic>
          <a:graphicData uri="http://schemas.openxmlformats.org/drawingml/2006/table">
            <a:tbl>
              <a:tblPr firstRow="1" firstCol="1" bandRow="1">
                <a:tableStyleId>{5940675A-B579-460E-94D1-54222C63F5DA}</a:tableStyleId>
              </a:tblPr>
              <a:tblGrid>
                <a:gridCol w="2088232">
                  <a:extLst>
                    <a:ext uri="{9D8B030D-6E8A-4147-A177-3AD203B41FA5}">
                      <a16:colId xmlns:a16="http://schemas.microsoft.com/office/drawing/2014/main" val="2572478989"/>
                    </a:ext>
                  </a:extLst>
                </a:gridCol>
                <a:gridCol w="2376264">
                  <a:extLst>
                    <a:ext uri="{9D8B030D-6E8A-4147-A177-3AD203B41FA5}">
                      <a16:colId xmlns:a16="http://schemas.microsoft.com/office/drawing/2014/main" val="950944995"/>
                    </a:ext>
                  </a:extLst>
                </a:gridCol>
                <a:gridCol w="2232248">
                  <a:extLst>
                    <a:ext uri="{9D8B030D-6E8A-4147-A177-3AD203B41FA5}">
                      <a16:colId xmlns:a16="http://schemas.microsoft.com/office/drawing/2014/main" val="1768142906"/>
                    </a:ext>
                  </a:extLst>
                </a:gridCol>
              </a:tblGrid>
              <a:tr h="362047">
                <a:tc>
                  <a:txBody>
                    <a:bodyPr/>
                    <a:lstStyle/>
                    <a:p>
                      <a:pPr algn="ctr">
                        <a:lnSpc>
                          <a:spcPct val="115000"/>
                        </a:lnSpc>
                        <a:spcAft>
                          <a:spcPts val="1000"/>
                        </a:spcAft>
                      </a:pPr>
                      <a:r>
                        <a:rPr lang="en-IN" sz="1400" dirty="0">
                          <a:effectLst/>
                        </a:rPr>
                        <a:t>Topic</a:t>
                      </a:r>
                      <a:endParaRPr lang="en-IN" sz="1100" dirty="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15000"/>
                        </a:lnSpc>
                        <a:spcAft>
                          <a:spcPts val="1000"/>
                        </a:spcAft>
                      </a:pPr>
                      <a:r>
                        <a:rPr lang="en-US" sz="1400" dirty="0">
                          <a:effectLst/>
                        </a:rPr>
                        <a:t>Picture</a:t>
                      </a:r>
                      <a:endParaRPr lang="en-IN" sz="1400" dirty="0">
                        <a:effectLst/>
                        <a:latin typeface="+mn-lt"/>
                        <a:ea typeface="Calibri" panose="020F0502020204030204" pitchFamily="34" charset="0"/>
                        <a:cs typeface="Latha"/>
                      </a:endParaRPr>
                    </a:p>
                  </a:txBody>
                  <a:tcPr marL="68580" marR="68580" marT="0" marB="0"/>
                </a:tc>
                <a:tc>
                  <a:txBody>
                    <a:bodyPr/>
                    <a:lstStyle/>
                    <a:p>
                      <a:pPr algn="ctr">
                        <a:lnSpc>
                          <a:spcPct val="115000"/>
                        </a:lnSpc>
                        <a:spcAft>
                          <a:spcPts val="1000"/>
                        </a:spcAft>
                      </a:pPr>
                      <a:r>
                        <a:rPr lang="en-IN" sz="1400" dirty="0">
                          <a:effectLst/>
                        </a:rPr>
                        <a:t>Drawbacks</a:t>
                      </a:r>
                      <a:endParaRPr lang="en-IN" sz="1100" dirty="0">
                        <a:effectLst/>
                        <a:latin typeface="Calibri" panose="020F0502020204030204" pitchFamily="34" charset="0"/>
                        <a:ea typeface="Calibri" panose="020F0502020204030204" pitchFamily="34" charset="0"/>
                        <a:cs typeface="Latha"/>
                      </a:endParaRPr>
                    </a:p>
                  </a:txBody>
                  <a:tcPr marL="68580" marR="68580" marT="0" marB="0"/>
                </a:tc>
                <a:extLst>
                  <a:ext uri="{0D108BD9-81ED-4DB2-BD59-A6C34878D82A}">
                    <a16:rowId xmlns:a16="http://schemas.microsoft.com/office/drawing/2014/main" val="212142091"/>
                  </a:ext>
                </a:extLst>
              </a:tr>
              <a:tr h="1798193">
                <a:tc>
                  <a:txBody>
                    <a:bodyPr/>
                    <a:lstStyle/>
                    <a:p>
                      <a:pPr algn="ctr">
                        <a:lnSpc>
                          <a:spcPct val="115000"/>
                        </a:lnSpc>
                        <a:spcAft>
                          <a:spcPts val="1000"/>
                        </a:spcAft>
                      </a:pPr>
                      <a:r>
                        <a:rPr lang="en-IN" sz="1400" dirty="0">
                          <a:effectLst/>
                        </a:rPr>
                        <a:t> </a:t>
                      </a:r>
                      <a:endParaRPr lang="en-IN" sz="1100" dirty="0">
                        <a:effectLst/>
                      </a:endParaRPr>
                    </a:p>
                    <a:p>
                      <a:pPr algn="ctr">
                        <a:lnSpc>
                          <a:spcPct val="115000"/>
                        </a:lnSpc>
                        <a:spcAft>
                          <a:spcPts val="1000"/>
                        </a:spcAft>
                      </a:pPr>
                      <a:r>
                        <a:rPr lang="en-IN" sz="1400" dirty="0">
                          <a:effectLst/>
                        </a:rPr>
                        <a:t>Manual Interrogation/Chatting Process</a:t>
                      </a:r>
                      <a:endParaRPr lang="en-IN" sz="1100" dirty="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l">
                        <a:lnSpc>
                          <a:spcPct val="115000"/>
                        </a:lnSpc>
                        <a:spcAft>
                          <a:spcPts val="1000"/>
                        </a:spcAft>
                      </a:pPr>
                      <a:r>
                        <a:rPr lang="en-IN" sz="1400" dirty="0">
                          <a:effectLst/>
                        </a:rPr>
                        <a:t>1) Time Consuming</a:t>
                      </a:r>
                      <a:endParaRPr lang="en-IN" sz="1100" dirty="0">
                        <a:effectLst/>
                      </a:endParaRPr>
                    </a:p>
                    <a:p>
                      <a:pPr algn="l">
                        <a:lnSpc>
                          <a:spcPct val="115000"/>
                        </a:lnSpc>
                        <a:spcAft>
                          <a:spcPts val="1000"/>
                        </a:spcAft>
                      </a:pPr>
                      <a:r>
                        <a:rPr lang="en-IN" sz="1400" dirty="0">
                          <a:effectLst/>
                        </a:rPr>
                        <a:t>2) Often leads to   wrong Conclusion</a:t>
                      </a:r>
                      <a:endParaRPr lang="en-IN" sz="1100" dirty="0">
                        <a:effectLst/>
                      </a:endParaRPr>
                    </a:p>
                    <a:p>
                      <a:pPr algn="l">
                        <a:lnSpc>
                          <a:spcPct val="115000"/>
                        </a:lnSpc>
                        <a:spcAft>
                          <a:spcPts val="1000"/>
                        </a:spcAft>
                      </a:pPr>
                      <a:r>
                        <a:rPr lang="en-IN" sz="1400" dirty="0">
                          <a:effectLst/>
                        </a:rPr>
                        <a:t>3) Violates privacy</a:t>
                      </a:r>
                      <a:endParaRPr lang="en-IN" sz="1100" dirty="0">
                        <a:effectLst/>
                        <a:latin typeface="Calibri" panose="020F0502020204030204" pitchFamily="34" charset="0"/>
                        <a:ea typeface="Calibri" panose="020F0502020204030204" pitchFamily="34" charset="0"/>
                        <a:cs typeface="Latha"/>
                      </a:endParaRPr>
                    </a:p>
                  </a:txBody>
                  <a:tcPr marL="68580" marR="68580" marT="0" marB="0"/>
                </a:tc>
                <a:extLst>
                  <a:ext uri="{0D108BD9-81ED-4DB2-BD59-A6C34878D82A}">
                    <a16:rowId xmlns:a16="http://schemas.microsoft.com/office/drawing/2014/main" val="2279918835"/>
                  </a:ext>
                </a:extLst>
              </a:tr>
              <a:tr h="1997629">
                <a:tc>
                  <a:txBody>
                    <a:bodyPr/>
                    <a:lstStyle/>
                    <a:p>
                      <a:pPr algn="ctr">
                        <a:lnSpc>
                          <a:spcPct val="115000"/>
                        </a:lnSpc>
                        <a:spcAft>
                          <a:spcPts val="1000"/>
                        </a:spcAft>
                      </a:pPr>
                      <a:r>
                        <a:rPr lang="en-IN" sz="1400" dirty="0">
                          <a:effectLst/>
                        </a:rPr>
                        <a:t> </a:t>
                      </a:r>
                      <a:endParaRPr lang="en-IN" sz="1100" dirty="0">
                        <a:effectLst/>
                      </a:endParaRPr>
                    </a:p>
                    <a:p>
                      <a:pPr algn="ctr">
                        <a:lnSpc>
                          <a:spcPct val="115000"/>
                        </a:lnSpc>
                        <a:spcAft>
                          <a:spcPts val="1000"/>
                        </a:spcAft>
                      </a:pPr>
                      <a:r>
                        <a:rPr lang="en-IN" sz="1400" dirty="0">
                          <a:effectLst/>
                        </a:rPr>
                        <a:t> </a:t>
                      </a:r>
                      <a:endParaRPr lang="en-IN" sz="1100" dirty="0">
                        <a:effectLst/>
                      </a:endParaRPr>
                    </a:p>
                    <a:p>
                      <a:pPr algn="ctr">
                        <a:lnSpc>
                          <a:spcPct val="115000"/>
                        </a:lnSpc>
                        <a:spcAft>
                          <a:spcPts val="1000"/>
                        </a:spcAft>
                      </a:pPr>
                      <a:r>
                        <a:rPr lang="en-IN" sz="1400" dirty="0">
                          <a:effectLst/>
                        </a:rPr>
                        <a:t>Polygraph machine</a:t>
                      </a:r>
                      <a:endParaRPr lang="en-IN" sz="1100" dirty="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ctr">
                        <a:lnSpc>
                          <a:spcPct val="115000"/>
                        </a:lnSpc>
                        <a:spcAft>
                          <a:spcPts val="1000"/>
                        </a:spcAft>
                      </a:pPr>
                      <a:endParaRPr lang="en-IN" sz="1100" dirty="0">
                        <a:effectLst/>
                        <a:latin typeface="Calibri" panose="020F0502020204030204" pitchFamily="34" charset="0"/>
                        <a:ea typeface="Calibri" panose="020F0502020204030204" pitchFamily="34" charset="0"/>
                        <a:cs typeface="Latha"/>
                      </a:endParaRPr>
                    </a:p>
                  </a:txBody>
                  <a:tcPr marL="68580" marR="68580" marT="0" marB="0"/>
                </a:tc>
                <a:tc>
                  <a:txBody>
                    <a:bodyPr/>
                    <a:lstStyle/>
                    <a:p>
                      <a:pPr algn="l">
                        <a:lnSpc>
                          <a:spcPct val="115000"/>
                        </a:lnSpc>
                        <a:spcAft>
                          <a:spcPts val="1000"/>
                        </a:spcAft>
                      </a:pPr>
                      <a:r>
                        <a:rPr lang="en-IN" sz="1400" dirty="0">
                          <a:effectLst/>
                        </a:rPr>
                        <a:t> </a:t>
                      </a:r>
                      <a:endParaRPr lang="en-IN" sz="1100" dirty="0">
                        <a:effectLst/>
                      </a:endParaRPr>
                    </a:p>
                    <a:p>
                      <a:pPr algn="l">
                        <a:lnSpc>
                          <a:spcPct val="115000"/>
                        </a:lnSpc>
                        <a:spcAft>
                          <a:spcPts val="1000"/>
                        </a:spcAft>
                      </a:pPr>
                      <a:r>
                        <a:rPr lang="en-IN" sz="1400" dirty="0">
                          <a:effectLst/>
                        </a:rPr>
                        <a:t>1) Subjects can bypass the system</a:t>
                      </a:r>
                      <a:endParaRPr lang="en-IN" sz="1100" dirty="0">
                        <a:effectLst/>
                      </a:endParaRPr>
                    </a:p>
                    <a:p>
                      <a:pPr algn="l">
                        <a:lnSpc>
                          <a:spcPct val="115000"/>
                        </a:lnSpc>
                        <a:spcAft>
                          <a:spcPts val="1000"/>
                        </a:spcAft>
                      </a:pPr>
                      <a:r>
                        <a:rPr lang="en-IN" sz="1400" dirty="0">
                          <a:effectLst/>
                        </a:rPr>
                        <a:t>2) Tampering of Data is possible</a:t>
                      </a:r>
                      <a:endParaRPr lang="en-IN" sz="1100" dirty="0">
                        <a:effectLst/>
                      </a:endParaRPr>
                    </a:p>
                    <a:p>
                      <a:pPr algn="l">
                        <a:lnSpc>
                          <a:spcPct val="115000"/>
                        </a:lnSpc>
                        <a:spcAft>
                          <a:spcPts val="1000"/>
                        </a:spcAft>
                      </a:pPr>
                      <a:r>
                        <a:rPr lang="en-IN" sz="1400" dirty="0">
                          <a:effectLst/>
                        </a:rPr>
                        <a:t> </a:t>
                      </a:r>
                      <a:endParaRPr lang="en-IN" sz="1100" dirty="0">
                        <a:effectLst/>
                        <a:latin typeface="Calibri" panose="020F0502020204030204" pitchFamily="34" charset="0"/>
                        <a:ea typeface="Calibri" panose="020F0502020204030204" pitchFamily="34" charset="0"/>
                        <a:cs typeface="Latha"/>
                      </a:endParaRPr>
                    </a:p>
                  </a:txBody>
                  <a:tcPr marL="68580" marR="68580" marT="0" marB="0"/>
                </a:tc>
                <a:extLst>
                  <a:ext uri="{0D108BD9-81ED-4DB2-BD59-A6C34878D82A}">
                    <a16:rowId xmlns:a16="http://schemas.microsoft.com/office/drawing/2014/main" val="2443364425"/>
                  </a:ext>
                </a:extLst>
              </a:tr>
            </a:tbl>
          </a:graphicData>
        </a:graphic>
      </p:graphicFrame>
      <p:pic>
        <p:nvPicPr>
          <p:cNvPr id="5" name="Picture 4" descr="Police Character Animation Images, Stock Photos &amp;amp; Vectors | Shutterstock"/>
          <p:cNvPicPr/>
          <p:nvPr/>
        </p:nvPicPr>
        <p:blipFill rotWithShape="1">
          <a:blip r:embed="rId2">
            <a:extLst>
              <a:ext uri="{28A0092B-C50C-407E-A947-70E740481C1C}">
                <a14:useLocalDpi xmlns:a14="http://schemas.microsoft.com/office/drawing/2010/main" val="0"/>
              </a:ext>
            </a:extLst>
          </a:blip>
          <a:srcRect b="8285"/>
          <a:stretch/>
        </p:blipFill>
        <p:spPr bwMode="auto">
          <a:xfrm>
            <a:off x="3730563" y="2424683"/>
            <a:ext cx="1466850" cy="1369695"/>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363B7EA2-EAB2-4849-9CB6-9C7ECC822C5E}"/>
              </a:ext>
            </a:extLst>
          </p:cNvPr>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491880" y="4200604"/>
            <a:ext cx="1944216" cy="1504703"/>
          </a:xfrm>
          <a:prstGeom prst="rect">
            <a:avLst/>
          </a:prstGeom>
        </p:spPr>
      </p:pic>
    </p:spTree>
    <p:extLst>
      <p:ext uri="{BB962C8B-B14F-4D97-AF65-F5344CB8AC3E}">
        <p14:creationId xmlns:p14="http://schemas.microsoft.com/office/powerpoint/2010/main" val="2676878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2136</Words>
  <Application>Microsoft Office PowerPoint</Application>
  <PresentationFormat>On-screen Show (4:3)</PresentationFormat>
  <Paragraphs>199</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Book Antiqua</vt:lpstr>
      <vt:lpstr>Calibri</vt:lpstr>
      <vt:lpstr>Segoe UI</vt:lpstr>
      <vt:lpstr>Times New Roman</vt:lpstr>
      <vt:lpstr>Wingdings</vt:lpstr>
      <vt:lpstr>Office Theme</vt:lpstr>
      <vt:lpstr>E.D.N.U.S: Emotion Detection for Individuals with Neurological Disorders Using Speech  </vt:lpstr>
      <vt:lpstr>Outline</vt:lpstr>
      <vt:lpstr>Abstract</vt:lpstr>
      <vt:lpstr>PowerPoint Presentation</vt:lpstr>
      <vt:lpstr>Objectives</vt:lpstr>
      <vt:lpstr>Literature Survey</vt:lpstr>
      <vt:lpstr>Literature Survey(CONTD)</vt:lpstr>
      <vt:lpstr>Literature Survey (CONTD)</vt:lpstr>
      <vt:lpstr>Existing System</vt:lpstr>
      <vt:lpstr>Block diagram</vt:lpstr>
      <vt:lpstr>Proposed Methodology</vt:lpstr>
      <vt:lpstr>Procedure</vt:lpstr>
      <vt:lpstr>Model Working Principle</vt:lpstr>
      <vt:lpstr>Algorithm Workflow chart</vt:lpstr>
      <vt:lpstr>Model Architecture</vt:lpstr>
      <vt:lpstr>Autoencoder Architecture</vt:lpstr>
      <vt:lpstr>Autoencoder Architecture (CONTD)</vt:lpstr>
      <vt:lpstr>Proposed Super learner Model Architecture</vt:lpstr>
      <vt:lpstr>Results</vt:lpstr>
      <vt:lpstr>Autoencoder Results </vt:lpstr>
      <vt:lpstr>Super learner Results</vt:lpstr>
      <vt:lpstr>Super learner Results (CONTD)</vt:lpstr>
      <vt:lpstr>Super Learner Graphical Analysis</vt:lpstr>
      <vt:lpstr>PowerPoint Presentation</vt:lpstr>
      <vt:lpstr>PowerPoint Presentation</vt:lpstr>
      <vt:lpstr>PowerPoint Presentation</vt:lpstr>
      <vt:lpstr>Confusion Matrix</vt:lpstr>
      <vt:lpstr>Project Outcome</vt:lpstr>
      <vt:lpstr>PowerPoint Presentation</vt:lpstr>
      <vt:lpstr>Conclusion &amp; Future Scope</vt:lpstr>
      <vt:lpstr>References</vt:lpstr>
      <vt:lpstr>References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Dell</dc:creator>
  <cp:lastModifiedBy>Vishal Balaji Sivaraman</cp:lastModifiedBy>
  <cp:revision>43</cp:revision>
  <dcterms:created xsi:type="dcterms:W3CDTF">2020-11-09T07:25:08Z</dcterms:created>
  <dcterms:modified xsi:type="dcterms:W3CDTF">2022-02-22T04:01:31Z</dcterms:modified>
</cp:coreProperties>
</file>