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1136" r:id="rId9"/>
    <p:sldId id="1137" r:id="rId10"/>
    <p:sldId id="1117" r:id="rId11"/>
    <p:sldId id="260" r:id="rId12"/>
    <p:sldId id="1104" r:id="rId13"/>
    <p:sldId id="1105" r:id="rId14"/>
    <p:sldId id="1106" r:id="rId15"/>
    <p:sldId id="1138" r:id="rId16"/>
    <p:sldId id="1121" r:id="rId17"/>
    <p:sldId id="1108" r:id="rId18"/>
    <p:sldId id="1112" r:id="rId19"/>
    <p:sldId id="1128" r:id="rId20"/>
    <p:sldId id="1129" r:id="rId21"/>
    <p:sldId id="1142" r:id="rId22"/>
    <p:sldId id="261" r:id="rId23"/>
    <p:sldId id="1110" r:id="rId24"/>
    <p:sldId id="267" r:id="rId25"/>
    <p:sldId id="1120" r:id="rId26"/>
  </p:sldIdLst>
  <p:sldSz cx="13442950" cy="7561263"/>
  <p:notesSz cx="6731000" cy="9855200"/>
  <p:embeddedFontLs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48">
          <p15:clr>
            <a:srgbClr val="A4A3A4"/>
          </p15:clr>
        </p15:guide>
        <p15:guide id="2" orient="horz" pos="111">
          <p15:clr>
            <a:srgbClr val="A4A3A4"/>
          </p15:clr>
        </p15:guide>
        <p15:guide id="3" orient="horz" pos="704">
          <p15:clr>
            <a:srgbClr val="A4A3A4"/>
          </p15:clr>
        </p15:guide>
        <p15:guide id="4" orient="horz" pos="931">
          <p15:clr>
            <a:srgbClr val="A4A3A4"/>
          </p15:clr>
        </p15:guide>
        <p15:guide id="5" orient="horz" pos="4421">
          <p15:clr>
            <a:srgbClr val="A4A3A4"/>
          </p15:clr>
        </p15:guide>
        <p15:guide id="6" pos="8308">
          <p15:clr>
            <a:srgbClr val="A4A3A4"/>
          </p15:clr>
        </p15:guide>
        <p15:guide id="7" pos="155">
          <p15:clr>
            <a:srgbClr val="A4A3A4"/>
          </p15:clr>
        </p15:guide>
        <p15:guide id="8" pos="525">
          <p15:clr>
            <a:srgbClr val="A4A3A4"/>
          </p15:clr>
        </p15:guide>
        <p15:guide id="9" pos="4063">
          <p15:clr>
            <a:srgbClr val="A4A3A4"/>
          </p15:clr>
        </p15:guide>
        <p15:guide id="10" pos="4404">
          <p15:clr>
            <a:srgbClr val="A4A3A4"/>
          </p15:clr>
        </p15:guide>
        <p15:guide id="11" pos="7940">
          <p15:clr>
            <a:srgbClr val="A4A3A4"/>
          </p15:clr>
        </p15:guide>
        <p15:guide id="12" orient="horz" pos="4650">
          <p15:clr>
            <a:srgbClr val="A4A3A4"/>
          </p15:clr>
        </p15:guide>
        <p15:guide id="13" orient="horz" pos="114">
          <p15:clr>
            <a:srgbClr val="A4A3A4"/>
          </p15:clr>
        </p15:guide>
        <p15:guide id="14" orient="horz" pos="702">
          <p15:clr>
            <a:srgbClr val="A4A3A4"/>
          </p15:clr>
        </p15:guide>
        <p15:guide id="15" orient="horz" pos="929">
          <p15:clr>
            <a:srgbClr val="A4A3A4"/>
          </p15:clr>
        </p15:guide>
        <p15:guide id="16" orient="horz" pos="4423">
          <p15:clr>
            <a:srgbClr val="A4A3A4"/>
          </p15:clr>
        </p15:guide>
        <p15:guide id="17" pos="8312">
          <p15:clr>
            <a:srgbClr val="A4A3A4"/>
          </p15:clr>
        </p15:guide>
        <p15:guide id="18" pos="156">
          <p15:clr>
            <a:srgbClr val="A4A3A4"/>
          </p15:clr>
        </p15:guide>
        <p15:guide id="19" pos="528">
          <p15:clr>
            <a:srgbClr val="A4A3A4"/>
          </p15:clr>
        </p15:guide>
        <p15:guide id="20" pos="4064">
          <p15:clr>
            <a:srgbClr val="A4A3A4"/>
          </p15:clr>
        </p15:guide>
        <p15:guide id="21" pos="4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9AC999-4BB7-D8F1-209A-99227A61545C}" name="Zaheera Teladia (Strategy Unit, hosted by ML)" initials="ZT" userId="S::Zaheera.Teladia@mlcsu.nhs.uk::b1324d85-f794-467a-a5b5-0a16c97d3bf1" providerId="AD"/>
  <p188:author id="{D5D6D2AA-2D05-9B30-E746-21D0B5FFB139}" name="Jennifer Wood (ML)" initials="JW" userId="S::Jennifer.Wood@mlcsu.nhs.uk::28532f79-bdd4-475c-b47e-e76f728eaf05" providerId="AD"/>
  <p188:author id="{264189E5-FC63-9BD5-58EC-C479397EA89C}" name="Sally Thompson (ML)" initials="" userId="S::Sally.Thompson@mlcsu.nhs.uk::b21ce7d7-d005-46f4-94b1-99829771a7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FE160-2468-49E6-BC97-78C763B4E4AE}" v="73" dt="2025-02-28T13:08:47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02" y="102"/>
      </p:cViewPr>
      <p:guideLst>
        <p:guide orient="horz" pos="4648"/>
        <p:guide orient="horz" pos="111"/>
        <p:guide orient="horz" pos="704"/>
        <p:guide orient="horz" pos="931"/>
        <p:guide orient="horz" pos="4421"/>
        <p:guide pos="8308"/>
        <p:guide pos="155"/>
        <p:guide pos="525"/>
        <p:guide pos="4063"/>
        <p:guide pos="4404"/>
        <p:guide pos="7940"/>
        <p:guide orient="horz" pos="4650"/>
        <p:guide orient="horz" pos="114"/>
        <p:guide orient="horz" pos="702"/>
        <p:guide orient="horz" pos="929"/>
        <p:guide orient="horz" pos="4423"/>
        <p:guide pos="8312"/>
        <p:guide pos="156"/>
        <p:guide pos="528"/>
        <p:guide pos="4064"/>
        <p:guide pos="44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y Thompson (ML)" userId="b21ce7d7-d005-46f4-94b1-99829771a733" providerId="ADAL" clId="{1EFFE160-2468-49E6-BC97-78C763B4E4AE}"/>
    <pc:docChg chg="undo custSel delSld modSld modMainMaster">
      <pc:chgData name="Sally Thompson (ML)" userId="b21ce7d7-d005-46f4-94b1-99829771a733" providerId="ADAL" clId="{1EFFE160-2468-49E6-BC97-78C763B4E4AE}" dt="2025-02-28T13:11:24.247" v="411" actId="2696"/>
      <pc:docMkLst>
        <pc:docMk/>
      </pc:docMkLst>
      <pc:sldChg chg="modSp mod">
        <pc:chgData name="Sally Thompson (ML)" userId="b21ce7d7-d005-46f4-94b1-99829771a733" providerId="ADAL" clId="{1EFFE160-2468-49E6-BC97-78C763B4E4AE}" dt="2025-02-28T12:59:14.001" v="19" actId="6549"/>
        <pc:sldMkLst>
          <pc:docMk/>
          <pc:sldMk cId="722222852" sldId="256"/>
        </pc:sldMkLst>
        <pc:spChg chg="mod">
          <ac:chgData name="Sally Thompson (ML)" userId="b21ce7d7-d005-46f4-94b1-99829771a733" providerId="ADAL" clId="{1EFFE160-2468-49E6-BC97-78C763B4E4AE}" dt="2025-02-28T12:59:09.078" v="17" actId="20577"/>
          <ac:spMkLst>
            <pc:docMk/>
            <pc:sldMk cId="722222852" sldId="256"/>
            <ac:spMk id="2" creationId="{B87FCC47-7E3B-0E62-0310-D1E8839F5C4A}"/>
          </ac:spMkLst>
        </pc:spChg>
        <pc:spChg chg="mod">
          <ac:chgData name="Sally Thompson (ML)" userId="b21ce7d7-d005-46f4-94b1-99829771a733" providerId="ADAL" clId="{1EFFE160-2468-49E6-BC97-78C763B4E4AE}" dt="2025-02-28T12:59:14.001" v="19" actId="6549"/>
          <ac:spMkLst>
            <pc:docMk/>
            <pc:sldMk cId="722222852" sldId="256"/>
            <ac:spMk id="3" creationId="{F0B9DBEB-0868-DAED-2A7F-104B2BEEDB2B}"/>
          </ac:spMkLst>
        </pc:spChg>
      </pc:sldChg>
      <pc:sldChg chg="del">
        <pc:chgData name="Sally Thompson (ML)" userId="b21ce7d7-d005-46f4-94b1-99829771a733" providerId="ADAL" clId="{1EFFE160-2468-49E6-BC97-78C763B4E4AE}" dt="2025-02-28T13:11:24.247" v="411" actId="2696"/>
        <pc:sldMkLst>
          <pc:docMk/>
          <pc:sldMk cId="2182793544" sldId="262"/>
        </pc:sldMk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35409249" sldId="263"/>
        </pc:sldMk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3230551351" sldId="264"/>
        </pc:sldMk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231307438" sldId="265"/>
        </pc:sldMkLst>
      </pc:sldChg>
      <pc:sldChg chg="addSp modSp mod">
        <pc:chgData name="Sally Thompson (ML)" userId="b21ce7d7-d005-46f4-94b1-99829771a733" providerId="ADAL" clId="{1EFFE160-2468-49E6-BC97-78C763B4E4AE}" dt="2025-02-28T13:10:25.511" v="408" actId="1076"/>
        <pc:sldMkLst>
          <pc:docMk/>
          <pc:sldMk cId="1110213338" sldId="267"/>
        </pc:sldMkLst>
        <pc:spChg chg="mod">
          <ac:chgData name="Sally Thompson (ML)" userId="b21ce7d7-d005-46f4-94b1-99829771a733" providerId="ADAL" clId="{1EFFE160-2468-49E6-BC97-78C763B4E4AE}" dt="2025-02-28T13:10:20.610" v="407" actId="1076"/>
          <ac:spMkLst>
            <pc:docMk/>
            <pc:sldMk cId="1110213338" sldId="267"/>
            <ac:spMk id="6" creationId="{5D725CA3-0546-6BC6-6900-383800855C75}"/>
          </ac:spMkLst>
        </pc:spChg>
        <pc:graphicFrameChg chg="mod modGraphic">
          <ac:chgData name="Sally Thompson (ML)" userId="b21ce7d7-d005-46f4-94b1-99829771a733" providerId="ADAL" clId="{1EFFE160-2468-49E6-BC97-78C763B4E4AE}" dt="2025-02-28T13:10:25.511" v="408" actId="1076"/>
          <ac:graphicFrameMkLst>
            <pc:docMk/>
            <pc:sldMk cId="1110213338" sldId="267"/>
            <ac:graphicFrameMk id="3" creationId="{1D808510-CB9E-30AF-BCBB-4771ACCE0077}"/>
          </ac:graphicFrameMkLst>
        </pc:graphicFrameChg>
        <pc:picChg chg="add mod">
          <ac:chgData name="Sally Thompson (ML)" userId="b21ce7d7-d005-46f4-94b1-99829771a733" providerId="ADAL" clId="{1EFFE160-2468-49E6-BC97-78C763B4E4AE}" dt="2025-02-28T13:10:01.660" v="404" actId="1037"/>
          <ac:picMkLst>
            <pc:docMk/>
            <pc:sldMk cId="1110213338" sldId="267"/>
            <ac:picMk id="5" creationId="{855BD856-6180-385B-1036-9A806573A1C4}"/>
          </ac:picMkLst>
        </pc:picChg>
        <pc:picChg chg="add mod">
          <ac:chgData name="Sally Thompson (ML)" userId="b21ce7d7-d005-46f4-94b1-99829771a733" providerId="ADAL" clId="{1EFFE160-2468-49E6-BC97-78C763B4E4AE}" dt="2025-02-28T13:10:01.660" v="404" actId="1037"/>
          <ac:picMkLst>
            <pc:docMk/>
            <pc:sldMk cId="1110213338" sldId="267"/>
            <ac:picMk id="7" creationId="{D88AD9B6-CEFA-A250-D6C3-F3D97D59E1F8}"/>
          </ac:picMkLst>
        </pc:picChg>
        <pc:picChg chg="add mod">
          <ac:chgData name="Sally Thompson (ML)" userId="b21ce7d7-d005-46f4-94b1-99829771a733" providerId="ADAL" clId="{1EFFE160-2468-49E6-BC97-78C763B4E4AE}" dt="2025-02-28T13:10:01.660" v="404" actId="1037"/>
          <ac:picMkLst>
            <pc:docMk/>
            <pc:sldMk cId="1110213338" sldId="267"/>
            <ac:picMk id="8" creationId="{A1306C1E-0A6C-A87F-7FB6-BDD342E26C8E}"/>
          </ac:picMkLst>
        </pc:picChg>
      </pc:sldChg>
      <pc:sldChg chg="del">
        <pc:chgData name="Sally Thompson (ML)" userId="b21ce7d7-d005-46f4-94b1-99829771a733" providerId="ADAL" clId="{1EFFE160-2468-49E6-BC97-78C763B4E4AE}" dt="2025-02-28T13:11:24.247" v="411" actId="2696"/>
        <pc:sldMkLst>
          <pc:docMk/>
          <pc:sldMk cId="705411463" sldId="270"/>
        </pc:sldMk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854318324" sldId="271"/>
        </pc:sldMkLst>
      </pc:sldChg>
      <pc:sldChg chg="del">
        <pc:chgData name="Sally Thompson (ML)" userId="b21ce7d7-d005-46f4-94b1-99829771a733" providerId="ADAL" clId="{1EFFE160-2468-49E6-BC97-78C763B4E4AE}" dt="2025-02-28T13:11:24.247" v="411" actId="2696"/>
        <pc:sldMkLst>
          <pc:docMk/>
          <pc:sldMk cId="4206585767" sldId="272"/>
        </pc:sldMkLst>
      </pc:sldChg>
      <pc:sldChg chg="del">
        <pc:chgData name="Sally Thompson (ML)" userId="b21ce7d7-d005-46f4-94b1-99829771a733" providerId="ADAL" clId="{1EFFE160-2468-49E6-BC97-78C763B4E4AE}" dt="2025-02-28T12:58:54.964" v="0" actId="2696"/>
        <pc:sldMkLst>
          <pc:docMk/>
          <pc:sldMk cId="4249044159" sldId="1113"/>
        </pc:sldMkLst>
      </pc:sldChg>
      <pc:sldChg chg="del">
        <pc:chgData name="Sally Thompson (ML)" userId="b21ce7d7-d005-46f4-94b1-99829771a733" providerId="ADAL" clId="{1EFFE160-2468-49E6-BC97-78C763B4E4AE}" dt="2025-02-28T12:58:54.964" v="0" actId="2696"/>
        <pc:sldMkLst>
          <pc:docMk/>
          <pc:sldMk cId="4242759224" sldId="1115"/>
        </pc:sldMk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690562547" sldId="1116"/>
        </pc:sldMkLst>
      </pc:sldChg>
      <pc:sldChg chg="modSp mod modShow modCm">
        <pc:chgData name="Sally Thompson (ML)" userId="b21ce7d7-d005-46f4-94b1-99829771a733" providerId="ADAL" clId="{1EFFE160-2468-49E6-BC97-78C763B4E4AE}" dt="2025-02-28T13:01:54.202" v="37" actId="729"/>
        <pc:sldMkLst>
          <pc:docMk/>
          <pc:sldMk cId="4288723397" sldId="1117"/>
        </pc:sldMkLst>
        <pc:spChg chg="mod">
          <ac:chgData name="Sally Thompson (ML)" userId="b21ce7d7-d005-46f4-94b1-99829771a733" providerId="ADAL" clId="{1EFFE160-2468-49E6-BC97-78C763B4E4AE}" dt="2025-02-28T13:01:44.585" v="36" actId="20577"/>
          <ac:spMkLst>
            <pc:docMk/>
            <pc:sldMk cId="4288723397" sldId="1117"/>
            <ac:spMk id="3" creationId="{DE55DFA5-6239-5901-7848-2297E1D26E1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ally Thompson (ML)" userId="b21ce7d7-d005-46f4-94b1-99829771a733" providerId="ADAL" clId="{1EFFE160-2468-49E6-BC97-78C763B4E4AE}" dt="2025-02-28T13:01:44.585" v="36" actId="20577"/>
              <pc2:cmMkLst xmlns:pc2="http://schemas.microsoft.com/office/powerpoint/2019/9/main/command">
                <pc:docMk/>
                <pc:sldMk cId="4288723397" sldId="1117"/>
                <pc2:cmMk id="{56751D02-F6D5-40B4-B552-EFA49A7F24DF}"/>
              </pc2:cmMkLst>
            </pc226:cmChg>
            <pc226:cmChg xmlns:pc226="http://schemas.microsoft.com/office/powerpoint/2022/06/main/command" chg="mod">
              <pc226:chgData name="Sally Thompson (ML)" userId="b21ce7d7-d005-46f4-94b1-99829771a733" providerId="ADAL" clId="{1EFFE160-2468-49E6-BC97-78C763B4E4AE}" dt="2025-02-28T13:01:44.585" v="36" actId="20577"/>
              <pc2:cmMkLst xmlns:pc2="http://schemas.microsoft.com/office/powerpoint/2019/9/main/command">
                <pc:docMk/>
                <pc:sldMk cId="4288723397" sldId="1117"/>
                <pc2:cmMk id="{B3AE351A-88A8-4CC9-98C4-E8FFB8720347}"/>
              </pc2:cmMkLst>
            </pc226:cmChg>
          </p:ext>
        </pc:ext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2469930211" sldId="1118"/>
        </pc:sldMkLst>
      </pc:sldChg>
      <pc:sldChg chg="mod modShow">
        <pc:chgData name="Sally Thompson (ML)" userId="b21ce7d7-d005-46f4-94b1-99829771a733" providerId="ADAL" clId="{1EFFE160-2468-49E6-BC97-78C763B4E4AE}" dt="2025-02-28T13:10:40.093" v="409" actId="729"/>
        <pc:sldMkLst>
          <pc:docMk/>
          <pc:sldMk cId="422313481" sldId="1120"/>
        </pc:sldMkLst>
      </pc:sldChg>
      <pc:sldChg chg="del">
        <pc:chgData name="Sally Thompson (ML)" userId="b21ce7d7-d005-46f4-94b1-99829771a733" providerId="ADAL" clId="{1EFFE160-2468-49E6-BC97-78C763B4E4AE}" dt="2025-02-28T13:01:31.280" v="24" actId="2696"/>
        <pc:sldMkLst>
          <pc:docMk/>
          <pc:sldMk cId="480492635" sldId="1122"/>
        </pc:sldMkLst>
      </pc:sldChg>
      <pc:sldChg chg="del">
        <pc:chgData name="Sally Thompson (ML)" userId="b21ce7d7-d005-46f4-94b1-99829771a733" providerId="ADAL" clId="{1EFFE160-2468-49E6-BC97-78C763B4E4AE}" dt="2025-02-28T13:11:24.247" v="411" actId="2696"/>
        <pc:sldMkLst>
          <pc:docMk/>
          <pc:sldMk cId="1602511040" sldId="1124"/>
        </pc:sldMkLst>
      </pc:sldChg>
      <pc:sldChg chg="del">
        <pc:chgData name="Sally Thompson (ML)" userId="b21ce7d7-d005-46f4-94b1-99829771a733" providerId="ADAL" clId="{1EFFE160-2468-49E6-BC97-78C763B4E4AE}" dt="2025-02-28T13:11:04.864" v="410" actId="2696"/>
        <pc:sldMkLst>
          <pc:docMk/>
          <pc:sldMk cId="2045358707" sldId="1130"/>
        </pc:sldMkLst>
      </pc:sldChg>
      <pc:sldChg chg="del">
        <pc:chgData name="Sally Thompson (ML)" userId="b21ce7d7-d005-46f4-94b1-99829771a733" providerId="ADAL" clId="{1EFFE160-2468-49E6-BC97-78C763B4E4AE}" dt="2025-02-28T13:01:31.280" v="24" actId="2696"/>
        <pc:sldMkLst>
          <pc:docMk/>
          <pc:sldMk cId="3204377856" sldId="1131"/>
        </pc:sldMkLst>
      </pc:sldChg>
      <pc:sldChg chg="del">
        <pc:chgData name="Sally Thompson (ML)" userId="b21ce7d7-d005-46f4-94b1-99829771a733" providerId="ADAL" clId="{1EFFE160-2468-49E6-BC97-78C763B4E4AE}" dt="2025-02-28T13:01:31.280" v="24" actId="2696"/>
        <pc:sldMkLst>
          <pc:docMk/>
          <pc:sldMk cId="3399030211" sldId="1132"/>
        </pc:sldMkLst>
      </pc:sldChg>
      <pc:sldChg chg="del">
        <pc:chgData name="Sally Thompson (ML)" userId="b21ce7d7-d005-46f4-94b1-99829771a733" providerId="ADAL" clId="{1EFFE160-2468-49E6-BC97-78C763B4E4AE}" dt="2025-02-28T13:01:31.280" v="24" actId="2696"/>
        <pc:sldMkLst>
          <pc:docMk/>
          <pc:sldMk cId="1226681463" sldId="1134"/>
        </pc:sldMkLst>
      </pc:sldChg>
      <pc:sldChg chg="del">
        <pc:chgData name="Sally Thompson (ML)" userId="b21ce7d7-d005-46f4-94b1-99829771a733" providerId="ADAL" clId="{1EFFE160-2468-49E6-BC97-78C763B4E4AE}" dt="2025-02-28T13:01:19.276" v="23" actId="2696"/>
        <pc:sldMkLst>
          <pc:docMk/>
          <pc:sldMk cId="0" sldId="1135"/>
        </pc:sldMkLst>
      </pc:sldChg>
      <pc:sldChg chg="del">
        <pc:chgData name="Sally Thompson (ML)" userId="b21ce7d7-d005-46f4-94b1-99829771a733" providerId="ADAL" clId="{1EFFE160-2468-49E6-BC97-78C763B4E4AE}" dt="2025-02-28T13:02:15.130" v="38" actId="2696"/>
        <pc:sldMkLst>
          <pc:docMk/>
          <pc:sldMk cId="608901062" sldId="1139"/>
        </pc:sldMkLst>
      </pc:sldChg>
      <pc:sldChg chg="del">
        <pc:chgData name="Sally Thompson (ML)" userId="b21ce7d7-d005-46f4-94b1-99829771a733" providerId="ADAL" clId="{1EFFE160-2468-49E6-BC97-78C763B4E4AE}" dt="2025-02-28T13:02:15.130" v="38" actId="2696"/>
        <pc:sldMkLst>
          <pc:docMk/>
          <pc:sldMk cId="225730168" sldId="1141"/>
        </pc:sldMkLst>
      </pc:sldChg>
      <pc:sldChg chg="del">
        <pc:chgData name="Sally Thompson (ML)" userId="b21ce7d7-d005-46f4-94b1-99829771a733" providerId="ADAL" clId="{1EFFE160-2468-49E6-BC97-78C763B4E4AE}" dt="2025-02-28T13:11:24.247" v="411" actId="2696"/>
        <pc:sldMkLst>
          <pc:docMk/>
          <pc:sldMk cId="34267015" sldId="1143"/>
        </pc:sldMkLst>
      </pc:sldChg>
      <pc:sldChg chg="del">
        <pc:chgData name="Sally Thompson (ML)" userId="b21ce7d7-d005-46f4-94b1-99829771a733" providerId="ADAL" clId="{1EFFE160-2468-49E6-BC97-78C763B4E4AE}" dt="2025-02-28T13:02:37.847" v="39" actId="2696"/>
        <pc:sldMkLst>
          <pc:docMk/>
          <pc:sldMk cId="1025670893" sldId="1144"/>
        </pc:sldMkLst>
      </pc:sldChg>
      <pc:sldChg chg="del">
        <pc:chgData name="Sally Thompson (ML)" userId="b21ce7d7-d005-46f4-94b1-99829771a733" providerId="ADAL" clId="{1EFFE160-2468-49E6-BC97-78C763B4E4AE}" dt="2025-02-28T13:01:02.108" v="22" actId="2696"/>
        <pc:sldMkLst>
          <pc:docMk/>
          <pc:sldMk cId="811576970" sldId="1145"/>
        </pc:sldMkLst>
      </pc:sldChg>
      <pc:sldMasterChg chg="delSldLayout modSldLayout">
        <pc:chgData name="Sally Thompson (ML)" userId="b21ce7d7-d005-46f4-94b1-99829771a733" providerId="ADAL" clId="{1EFFE160-2468-49E6-BC97-78C763B4E4AE}" dt="2025-02-28T13:01:19.276" v="23" actId="2696"/>
        <pc:sldMasterMkLst>
          <pc:docMk/>
          <pc:sldMasterMk cId="561955928" sldId="2147483733"/>
        </pc:sldMasterMkLst>
        <pc:sldLayoutChg chg="addSp delSp modSp mod">
          <pc:chgData name="Sally Thompson (ML)" userId="b21ce7d7-d005-46f4-94b1-99829771a733" providerId="ADAL" clId="{1EFFE160-2468-49E6-BC97-78C763B4E4AE}" dt="2025-02-28T13:00:35.792" v="21"/>
          <pc:sldLayoutMkLst>
            <pc:docMk/>
            <pc:sldMasterMk cId="561955928" sldId="2147483733"/>
            <pc:sldLayoutMk cId="1750235289" sldId="2147483734"/>
          </pc:sldLayoutMkLst>
          <pc:picChg chg="add mod">
            <ac:chgData name="Sally Thompson (ML)" userId="b21ce7d7-d005-46f4-94b1-99829771a733" providerId="ADAL" clId="{1EFFE160-2468-49E6-BC97-78C763B4E4AE}" dt="2025-02-28T13:00:35.792" v="21"/>
            <ac:picMkLst>
              <pc:docMk/>
              <pc:sldMasterMk cId="561955928" sldId="2147483733"/>
              <pc:sldLayoutMk cId="1750235289" sldId="2147483734"/>
              <ac:picMk id="3" creationId="{75509EEA-0530-67C3-3151-0D63C4327D39}"/>
            </ac:picMkLst>
          </pc:picChg>
          <pc:picChg chg="del">
            <ac:chgData name="Sally Thompson (ML)" userId="b21ce7d7-d005-46f4-94b1-99829771a733" providerId="ADAL" clId="{1EFFE160-2468-49E6-BC97-78C763B4E4AE}" dt="2025-02-28T13:00:35.305" v="20" actId="478"/>
            <ac:picMkLst>
              <pc:docMk/>
              <pc:sldMasterMk cId="561955928" sldId="2147483733"/>
              <pc:sldLayoutMk cId="1750235289" sldId="2147483734"/>
              <ac:picMk id="14" creationId="{F0D1CAA4-5645-4C2E-A10F-F4EC9341A3A8}"/>
            </ac:picMkLst>
          </pc:picChg>
        </pc:sldLayoutChg>
        <pc:sldLayoutChg chg="del">
          <pc:chgData name="Sally Thompson (ML)" userId="b21ce7d7-d005-46f4-94b1-99829771a733" providerId="ADAL" clId="{1EFFE160-2468-49E6-BC97-78C763B4E4AE}" dt="2025-02-28T13:01:19.276" v="23" actId="2696"/>
          <pc:sldLayoutMkLst>
            <pc:docMk/>
            <pc:sldMasterMk cId="561955928" sldId="2147483733"/>
            <pc:sldLayoutMk cId="1473399262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D8F0B-14EF-459B-87F2-ED25B57CEBA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1900"/>
            <a:ext cx="591185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3450"/>
            <a:ext cx="5384800" cy="3879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623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9361488"/>
            <a:ext cx="291623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B23E-D023-4CAE-AED7-00A6B2944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B23E-D023-4CAE-AED7-00A6B29441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1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CF520-9C91-669E-EE60-DCCE2721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C61C8-3D03-2297-7332-450ADD798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0F7D2-10C3-E498-DA41-060608DBF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1DD8-3A03-F981-0D67-E2EE001E4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B23E-D023-4CAE-AED7-00A6B29441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9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49D8A-CBC5-B239-7834-248E55C6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1C7FE-541C-0F65-85FE-CA83E372E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9452A-502E-05A6-367D-B5596CE9E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74EC-9895-B427-2A86-2463DD89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B23E-D023-4CAE-AED7-00A6B29441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37D8D-C8C9-4ECE-A163-5F9A5B80FB00}"/>
              </a:ext>
            </a:extLst>
          </p:cNvPr>
          <p:cNvGrpSpPr/>
          <p:nvPr/>
        </p:nvGrpSpPr>
        <p:grpSpPr>
          <a:xfrm>
            <a:off x="0" y="3"/>
            <a:ext cx="13447777" cy="7561260"/>
            <a:chOff x="0" y="3"/>
            <a:chExt cx="13447777" cy="75612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"/>
              <a:ext cx="13447777" cy="75584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D3A960-B9B7-40B1-B8A9-22446FBC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90"/>
            <a:stretch/>
          </p:blipFill>
          <p:spPr>
            <a:xfrm>
              <a:off x="3920531" y="2852"/>
              <a:ext cx="9522417" cy="7558411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37247" y="2160000"/>
            <a:ext cx="9956437" cy="2520000"/>
          </a:xfrm>
        </p:spPr>
        <p:txBody>
          <a:bodyPr anchor="b" anchorCtr="0">
            <a:noAutofit/>
          </a:bodyPr>
          <a:lstStyle>
            <a:lvl1pPr>
              <a:defRPr sz="4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7247" y="5040000"/>
            <a:ext cx="9956437" cy="144000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95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85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7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7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66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6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4D1D5E-C466-44A0-88F4-23616B5E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664" y="-2163002"/>
            <a:ext cx="7003987" cy="6481894"/>
          </a:xfrm>
          <a:prstGeom prst="rect">
            <a:avLst/>
          </a:prstGeom>
        </p:spPr>
      </p:pic>
      <p:pic>
        <p:nvPicPr>
          <p:cNvPr id="3" name="Picture 2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75509EEA-0530-67C3-3151-0D63C4327D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228" y="6643976"/>
            <a:ext cx="2245541" cy="6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13442363" cy="7558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BC735-7051-4F05-A8C8-536CA53FB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r="66442"/>
          <a:stretch/>
        </p:blipFill>
        <p:spPr>
          <a:xfrm>
            <a:off x="9155020" y="2849"/>
            <a:ext cx="4287348" cy="75584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37247" y="2160000"/>
            <a:ext cx="9956437" cy="2520000"/>
          </a:xfrm>
        </p:spPr>
        <p:txBody>
          <a:bodyPr anchor="b" anchorCtr="0">
            <a:noAutofit/>
          </a:bodyPr>
          <a:lstStyle>
            <a:lvl1pPr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7247" y="5040000"/>
            <a:ext cx="9956437" cy="144000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95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85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7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7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66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6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Chapter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A3D0F8E-9B80-4FBB-95AD-B6CC176B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559" y="179385"/>
            <a:ext cx="2250760" cy="19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651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0" y="396000"/>
            <a:ext cx="11766573" cy="720000"/>
          </a:xfrm>
        </p:spPr>
        <p:txBody>
          <a:bodyPr lIns="72000" tIns="72000" rIns="72000" bIns="72000" anchor="b" anchorCtr="0"/>
          <a:lstStyle>
            <a:lvl1pPr>
              <a:defRPr sz="3733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190" y="1476000"/>
            <a:ext cx="11766573" cy="55407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0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92134" y="1474788"/>
            <a:ext cx="5609877" cy="5544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189" y="1474788"/>
            <a:ext cx="5611810" cy="5544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38190" y="396000"/>
            <a:ext cx="11766573" cy="720000"/>
          </a:xfrm>
        </p:spPr>
        <p:txBody>
          <a:bodyPr lIns="72000" tIns="72000" rIns="72000" bIns="72000" anchor="b" anchorCtr="0"/>
          <a:lstStyle>
            <a:lvl1pPr>
              <a:defRPr sz="3733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9292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Y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38190" y="396000"/>
            <a:ext cx="11766573" cy="720000"/>
          </a:xfrm>
        </p:spPr>
        <p:txBody>
          <a:bodyPr lIns="72000" tIns="72000" rIns="72000" bIns="72000" anchor="b" anchorCtr="0"/>
          <a:lstStyle>
            <a:lvl1pPr>
              <a:defRPr sz="3733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Content-YL-A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190" y="1476000"/>
            <a:ext cx="11766573" cy="554075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5904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B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38190" y="396000"/>
            <a:ext cx="11766573" cy="720000"/>
          </a:xfrm>
        </p:spPr>
        <p:txBody>
          <a:bodyPr lIns="72000" tIns="72000" rIns="72000" bIns="72000" anchor="b" anchorCtr="0"/>
          <a:lstStyle>
            <a:lvl1pPr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Content-BK-A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190" y="1476000"/>
            <a:ext cx="11766573" cy="5540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5063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ACC21F-41DD-430D-AC36-DFFEE7CDB1F0}"/>
              </a:ext>
            </a:extLst>
          </p:cNvPr>
          <p:cNvGrpSpPr/>
          <p:nvPr/>
        </p:nvGrpSpPr>
        <p:grpSpPr>
          <a:xfrm>
            <a:off x="626" y="0"/>
            <a:ext cx="13441699" cy="7560924"/>
            <a:chOff x="626" y="0"/>
            <a:chExt cx="13441699" cy="75609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" y="345"/>
              <a:ext cx="13441699" cy="756057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5247F2-2A76-4E37-84DF-A70E7A18E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99" r="27347"/>
            <a:stretch/>
          </p:blipFill>
          <p:spPr>
            <a:xfrm>
              <a:off x="8676757" y="0"/>
              <a:ext cx="4765567" cy="7560579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153134" y="1474788"/>
            <a:ext cx="7451629" cy="1082974"/>
          </a:xfrm>
        </p:spPr>
        <p:txBody>
          <a:bodyPr anchor="b" anchorCtr="0">
            <a:noAutofit/>
          </a:bodyPr>
          <a:lstStyle>
            <a:lvl1pPr>
              <a:defRPr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Contact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53133" y="2771593"/>
            <a:ext cx="7451630" cy="345856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D1FA68-A641-467A-BC18-4D142E31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936" y="179385"/>
            <a:ext cx="2000589" cy="169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6252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0" y="396000"/>
            <a:ext cx="11766573" cy="720000"/>
          </a:xfrm>
          <a:prstGeom prst="rect">
            <a:avLst/>
          </a:prstGeom>
        </p:spPr>
        <p:txBody>
          <a:bodyPr vert="horz" lIns="72000" tIns="72000" rIns="72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89" y="1474788"/>
            <a:ext cx="11766573" cy="5544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1" y="7020003"/>
            <a:ext cx="9956437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l">
              <a:defRPr sz="1333">
                <a:solidFill>
                  <a:srgbClr val="2C28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8814" y="7020541"/>
            <a:ext cx="905131" cy="361337"/>
          </a:xfrm>
          <a:prstGeom prst="rect">
            <a:avLst/>
          </a:prstGeom>
        </p:spPr>
        <p:txBody>
          <a:bodyPr lIns="72000" tIns="72000" rIns="72000" bIns="72000"/>
          <a:lstStyle>
            <a:lvl1pPr algn="r">
              <a:defRPr sz="1333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44" r:id="rId3"/>
    <p:sldLayoutId id="2147483743" r:id="rId4"/>
    <p:sldLayoutId id="2147483738" r:id="rId5"/>
    <p:sldLayoutId id="2147483741" r:id="rId6"/>
    <p:sldLayoutId id="2147483749" r:id="rId7"/>
  </p:sldLayoutIdLst>
  <p:hf sldNum="0" hdr="0"/>
  <p:txStyles>
    <p:titleStyle>
      <a:lvl1pPr algn="l" defTabSz="695232" rtl="0" eaLnBrk="1" latinLnBrk="0" hangingPunct="1">
        <a:spcBef>
          <a:spcPct val="0"/>
        </a:spcBef>
        <a:buNone/>
        <a:defRPr sz="3733" b="1" i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 panose="020B0604020202020204" pitchFamily="34" charset="0"/>
        <a:buNone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80472" marR="0" indent="-480472" algn="l" defTabSz="695232" rtl="0" eaLnBrk="1" fontAlgn="auto" latinLnBrk="0" hangingPunct="1">
        <a:lnSpc>
          <a:spcPct val="120000"/>
        </a:lnSpc>
        <a:spcBef>
          <a:spcPts val="0"/>
        </a:spcBef>
        <a:spcAft>
          <a:spcPts val="1333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 panose="020B0604020202020204" pitchFamily="34" charset="0"/>
        <a:buChar char="•"/>
        <a:defRPr sz="2667" kern="1200" baseline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/>
        <a:buChar char="•"/>
        <a:defRPr sz="2667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480472" indent="-480472" algn="l" defTabSz="695232" rtl="0" eaLnBrk="1" latinLnBrk="0" hangingPunct="1">
        <a:lnSpc>
          <a:spcPct val="120000"/>
        </a:lnSpc>
        <a:spcBef>
          <a:spcPts val="0"/>
        </a:spcBef>
        <a:spcAft>
          <a:spcPts val="1333"/>
        </a:spcAft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232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90463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85695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925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76157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71389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6620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61852" algn="l" defTabSz="69523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clinm.2024.10261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CC47-7E3B-0E62-0310-D1E8839F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Summary of Chronic Kidney Disease model using System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9DBEB-0868-DAED-2A7F-104B2BEE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February 2025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222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FB191A-C816-88D3-0C2F-3D0AB4D6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99" y="1276612"/>
            <a:ext cx="9185098" cy="5426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7D1A2-B693-03FE-095A-1151C4930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 structure - detail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389D76D-6CC1-7611-E543-F97EF38A0283}"/>
              </a:ext>
            </a:extLst>
          </p:cNvPr>
          <p:cNvSpPr/>
          <p:nvPr/>
        </p:nvSpPr>
        <p:spPr>
          <a:xfrm>
            <a:off x="1248310" y="3218428"/>
            <a:ext cx="1797977" cy="973429"/>
          </a:xfrm>
          <a:prstGeom prst="wedgeRoundRectCallout">
            <a:avLst>
              <a:gd name="adj1" fmla="val 38881"/>
              <a:gd name="adj2" fmla="val -69213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People develop CKD stage 3; initially it is undiagnosed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B47EC28-A283-5AED-74DB-855E288C9438}"/>
              </a:ext>
            </a:extLst>
          </p:cNvPr>
          <p:cNvSpPr/>
          <p:nvPr/>
        </p:nvSpPr>
        <p:spPr>
          <a:xfrm>
            <a:off x="10471869" y="923326"/>
            <a:ext cx="2368459" cy="1054593"/>
          </a:xfrm>
          <a:prstGeom prst="wedgeRoundRectCallout">
            <a:avLst>
              <a:gd name="adj1" fmla="val 12595"/>
              <a:gd name="adj2" fmla="val 33167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Mortality occurs at each stage and diagnosis state – scale factor applied to adjust from ‘CVD all cause mortality’ rate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790FF15-7C09-89CD-3A27-1AE09F5A2BED}"/>
              </a:ext>
            </a:extLst>
          </p:cNvPr>
          <p:cNvSpPr/>
          <p:nvPr/>
        </p:nvSpPr>
        <p:spPr>
          <a:xfrm>
            <a:off x="5028416" y="1108800"/>
            <a:ext cx="1693059" cy="822337"/>
          </a:xfrm>
          <a:prstGeom prst="wedgeRoundRectCallout">
            <a:avLst>
              <a:gd name="adj1" fmla="val -2262"/>
              <a:gd name="adj2" fmla="val 113382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For some, the disease worsens to stage 4/5 whilst still undiagnosed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CF88DE8-AA40-A745-21B4-C8BF11CD0FE9}"/>
              </a:ext>
            </a:extLst>
          </p:cNvPr>
          <p:cNvSpPr/>
          <p:nvPr/>
        </p:nvSpPr>
        <p:spPr>
          <a:xfrm>
            <a:off x="4877728" y="3518379"/>
            <a:ext cx="1410057" cy="673478"/>
          </a:xfrm>
          <a:prstGeom prst="wedgeRoundRectCallout">
            <a:avLst>
              <a:gd name="adj1" fmla="val -58948"/>
              <a:gd name="adj2" fmla="val -21717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Most diagnosis occurs at stage 3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0FA6E62-AEAF-BD73-B4B9-83C9F951767C}"/>
              </a:ext>
            </a:extLst>
          </p:cNvPr>
          <p:cNvSpPr/>
          <p:nvPr/>
        </p:nvSpPr>
        <p:spPr>
          <a:xfrm>
            <a:off x="10993785" y="3154890"/>
            <a:ext cx="1610160" cy="769837"/>
          </a:xfrm>
          <a:prstGeom prst="wedgeRoundRectCallout">
            <a:avLst>
              <a:gd name="adj1" fmla="val -58948"/>
              <a:gd name="adj2" fmla="val -21717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A very small number have a late referral to Kidney centre.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04C9E0B-1BA1-058F-33A2-CFF909B66148}"/>
              </a:ext>
            </a:extLst>
          </p:cNvPr>
          <p:cNvSpPr/>
          <p:nvPr/>
        </p:nvSpPr>
        <p:spPr>
          <a:xfrm>
            <a:off x="5169422" y="6047112"/>
            <a:ext cx="2000228" cy="973429"/>
          </a:xfrm>
          <a:prstGeom prst="wedgeRoundRectCallout">
            <a:avLst>
              <a:gd name="adj1" fmla="val -10005"/>
              <a:gd name="adj2" fmla="val -111431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Diagnosis and management can slow the progression from stage 3 to stage 4/5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5824C38-1977-1397-9AAC-CBDD74CDE41E}"/>
              </a:ext>
            </a:extLst>
          </p:cNvPr>
          <p:cNvSpPr/>
          <p:nvPr/>
        </p:nvSpPr>
        <p:spPr>
          <a:xfrm>
            <a:off x="8148658" y="5963206"/>
            <a:ext cx="2000228" cy="973429"/>
          </a:xfrm>
          <a:prstGeom prst="wedgeRoundRectCallout">
            <a:avLst>
              <a:gd name="adj1" fmla="val -10005"/>
              <a:gd name="adj2" fmla="val -111431"/>
              <a:gd name="adj3" fmla="val 16667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The disease can continue to worsen, leading to kidney failure for some people, requiring KRT.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F0DEE9-8155-FE5F-691E-3CA1D4365F11}"/>
              </a:ext>
            </a:extLst>
          </p:cNvPr>
          <p:cNvGrpSpPr/>
          <p:nvPr/>
        </p:nvGrpSpPr>
        <p:grpSpPr>
          <a:xfrm>
            <a:off x="188962" y="1942786"/>
            <a:ext cx="1603763" cy="439794"/>
            <a:chOff x="473098" y="1722175"/>
            <a:chExt cx="1603763" cy="4397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000477-F880-C663-612C-D8427B4602BB}"/>
                </a:ext>
              </a:extLst>
            </p:cNvPr>
            <p:cNvSpPr/>
            <p:nvPr/>
          </p:nvSpPr>
          <p:spPr>
            <a:xfrm>
              <a:off x="1068310" y="1722175"/>
              <a:ext cx="180000" cy="18000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360EC-1777-E67C-6D06-05BAE3A946B0}"/>
                </a:ext>
              </a:extLst>
            </p:cNvPr>
            <p:cNvSpPr txBox="1"/>
            <p:nvPr/>
          </p:nvSpPr>
          <p:spPr>
            <a:xfrm>
              <a:off x="473098" y="1931137"/>
              <a:ext cx="16037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>
                  <a:latin typeface="+mj-lt"/>
                  <a:cs typeface="Arial" panose="020B0604020202020204" pitchFamily="34" charset="0"/>
                </a:rPr>
                <a:t>ONS population projection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430134-2E61-68AB-A22A-38FB1D991470}"/>
              </a:ext>
            </a:extLst>
          </p:cNvPr>
          <p:cNvGrpSpPr/>
          <p:nvPr/>
        </p:nvGrpSpPr>
        <p:grpSpPr>
          <a:xfrm>
            <a:off x="1427633" y="1327987"/>
            <a:ext cx="1160493" cy="516778"/>
            <a:chOff x="473098" y="2541037"/>
            <a:chExt cx="1160493" cy="5167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7E7D92-6095-CEC7-E8C5-F11759A9F27F}"/>
                </a:ext>
              </a:extLst>
            </p:cNvPr>
            <p:cNvSpPr/>
            <p:nvPr/>
          </p:nvSpPr>
          <p:spPr>
            <a:xfrm>
              <a:off x="917757" y="2541037"/>
              <a:ext cx="180000" cy="18000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E0CA6A-DB88-22B6-2656-7EAD50DBE0B9}"/>
                </a:ext>
              </a:extLst>
            </p:cNvPr>
            <p:cNvSpPr txBox="1"/>
            <p:nvPr/>
          </p:nvSpPr>
          <p:spPr>
            <a:xfrm>
              <a:off x="473098" y="2687446"/>
              <a:ext cx="1160493" cy="37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>
                  <a:latin typeface="+mj-lt"/>
                  <a:cs typeface="Arial" panose="020B0604020202020204" pitchFamily="34" charset="0"/>
                </a:rPr>
                <a:t>Incidence rate per hundred thousand</a:t>
              </a:r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4C273E41-40E0-110F-9AE4-157C9AA46808}"/>
              </a:ext>
            </a:extLst>
          </p:cNvPr>
          <p:cNvSpPr/>
          <p:nvPr/>
        </p:nvSpPr>
        <p:spPr>
          <a:xfrm rot="16200000">
            <a:off x="749276" y="1316590"/>
            <a:ext cx="2317387" cy="2610695"/>
          </a:xfrm>
          <a:prstGeom prst="arc">
            <a:avLst>
              <a:gd name="adj1" fmla="val 508900"/>
              <a:gd name="adj2" fmla="val 5384094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D05CAB-AAED-CE11-BD6D-06BBA35916B8}"/>
              </a:ext>
            </a:extLst>
          </p:cNvPr>
          <p:cNvSpPr/>
          <p:nvPr/>
        </p:nvSpPr>
        <p:spPr>
          <a:xfrm rot="16200000">
            <a:off x="-78322" y="571320"/>
            <a:ext cx="1904990" cy="4877727"/>
          </a:xfrm>
          <a:prstGeom prst="arc">
            <a:avLst>
              <a:gd name="adj1" fmla="val 508900"/>
              <a:gd name="adj2" fmla="val 4797481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056-04E6-825A-A923-0914EA260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 structure - interventions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4CFFF-F0B1-BABE-F002-D7C6DBDA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99" y="1241888"/>
            <a:ext cx="9185098" cy="542654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8CEBFF-A922-D182-53CF-C09A1886CFA5}"/>
              </a:ext>
            </a:extLst>
          </p:cNvPr>
          <p:cNvSpPr/>
          <p:nvPr/>
        </p:nvSpPr>
        <p:spPr>
          <a:xfrm>
            <a:off x="1042043" y="1469424"/>
            <a:ext cx="1797976" cy="973429"/>
          </a:xfrm>
          <a:prstGeom prst="roundRect">
            <a:avLst>
              <a:gd name="adj" fmla="val 19834"/>
            </a:avLst>
          </a:prstGeom>
          <a:solidFill>
            <a:srgbClr val="5881C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>
                <a:solidFill>
                  <a:schemeClr val="bg2"/>
                </a:solidFill>
              </a:rPr>
              <a:t>Primary prevention strategies </a:t>
            </a:r>
            <a:r>
              <a:rPr lang="en-GB" sz="1200">
                <a:solidFill>
                  <a:schemeClr val="bg2"/>
                </a:solidFill>
              </a:rPr>
              <a:t>can reduce the number of new cases of CKD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D3F45A-0CED-2ACD-3235-2420162E8B22}"/>
              </a:ext>
            </a:extLst>
          </p:cNvPr>
          <p:cNvSpPr/>
          <p:nvPr/>
        </p:nvSpPr>
        <p:spPr>
          <a:xfrm>
            <a:off x="8095396" y="908237"/>
            <a:ext cx="4997931" cy="698768"/>
          </a:xfrm>
          <a:prstGeom prst="roundRect">
            <a:avLst>
              <a:gd name="adj" fmla="val 19834"/>
            </a:avLst>
          </a:prstGeom>
          <a:solidFill>
            <a:srgbClr val="5881C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bg2"/>
                </a:solidFill>
              </a:rPr>
              <a:t>It is likely that a number of people who are not diagnosed CKD are prescribed SGLT2 inhibitors due to the risk factors/co-morbidities, thus also reducing progression and mortality in the undiagnosed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9DCAB13-2D46-9F36-7A46-396B813E891C}"/>
              </a:ext>
            </a:extLst>
          </p:cNvPr>
          <p:cNvSpPr/>
          <p:nvPr/>
        </p:nvSpPr>
        <p:spPr>
          <a:xfrm rot="16200000">
            <a:off x="2307393" y="2213189"/>
            <a:ext cx="914400" cy="914400"/>
          </a:xfrm>
          <a:prstGeom prst="arc">
            <a:avLst>
              <a:gd name="adj1" fmla="val 508900"/>
              <a:gd name="adj2" fmla="val 4797481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7D67E14F-9BA4-92FB-A4D7-C1AD1DE7F643}"/>
              </a:ext>
            </a:extLst>
          </p:cNvPr>
          <p:cNvSpPr/>
          <p:nvPr/>
        </p:nvSpPr>
        <p:spPr>
          <a:xfrm rot="2937932">
            <a:off x="4514879" y="3063803"/>
            <a:ext cx="914400" cy="914400"/>
          </a:xfrm>
          <a:prstGeom prst="arc">
            <a:avLst>
              <a:gd name="adj1" fmla="val 1880464"/>
              <a:gd name="adj2" fmla="val 4797481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F6CAC2C3-AE30-2DC5-E8A7-6961F69B0651}"/>
              </a:ext>
            </a:extLst>
          </p:cNvPr>
          <p:cNvSpPr/>
          <p:nvPr/>
        </p:nvSpPr>
        <p:spPr>
          <a:xfrm rot="18662068" flipH="1">
            <a:off x="6723612" y="3216312"/>
            <a:ext cx="914400" cy="914400"/>
          </a:xfrm>
          <a:prstGeom prst="arc">
            <a:avLst>
              <a:gd name="adj1" fmla="val 1032130"/>
              <a:gd name="adj2" fmla="val 5897718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9E18D5-3AF3-E9FA-10C4-957870EECCC0}"/>
              </a:ext>
            </a:extLst>
          </p:cNvPr>
          <p:cNvSpPr/>
          <p:nvPr/>
        </p:nvSpPr>
        <p:spPr>
          <a:xfrm>
            <a:off x="4972079" y="3379333"/>
            <a:ext cx="2017075" cy="973429"/>
          </a:xfrm>
          <a:prstGeom prst="roundRect">
            <a:avLst>
              <a:gd name="adj" fmla="val 19834"/>
            </a:avLst>
          </a:prstGeom>
          <a:solidFill>
            <a:srgbClr val="5881C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>
                <a:solidFill>
                  <a:schemeClr val="bg2"/>
                </a:solidFill>
              </a:rPr>
              <a:t>Increased diagnosis </a:t>
            </a:r>
            <a:r>
              <a:rPr lang="en-GB" sz="1200">
                <a:solidFill>
                  <a:schemeClr val="bg2"/>
                </a:solidFill>
              </a:rPr>
              <a:t>moves people out of the undiagnosed states into diagnosed states.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A16363F-451D-A628-7041-839EF12F418B}"/>
              </a:ext>
            </a:extLst>
          </p:cNvPr>
          <p:cNvSpPr/>
          <p:nvPr/>
        </p:nvSpPr>
        <p:spPr>
          <a:xfrm rot="2937932">
            <a:off x="5892033" y="4239818"/>
            <a:ext cx="2006246" cy="2254473"/>
          </a:xfrm>
          <a:prstGeom prst="arc">
            <a:avLst>
              <a:gd name="adj1" fmla="val 5577668"/>
              <a:gd name="adj2" fmla="val 8987466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742D8E3-0671-7B5B-570E-BE51E3C58E4C}"/>
              </a:ext>
            </a:extLst>
          </p:cNvPr>
          <p:cNvSpPr/>
          <p:nvPr/>
        </p:nvSpPr>
        <p:spPr>
          <a:xfrm rot="13514275" flipH="1">
            <a:off x="4025915" y="5669268"/>
            <a:ext cx="2006246" cy="2254473"/>
          </a:xfrm>
          <a:prstGeom prst="arc">
            <a:avLst>
              <a:gd name="adj1" fmla="val 4972540"/>
              <a:gd name="adj2" fmla="val 8987466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06D259-32B4-9E51-BD85-C54EF88D11EB}"/>
              </a:ext>
            </a:extLst>
          </p:cNvPr>
          <p:cNvSpPr/>
          <p:nvPr/>
        </p:nvSpPr>
        <p:spPr>
          <a:xfrm rot="8085725">
            <a:off x="5904047" y="5587271"/>
            <a:ext cx="2006246" cy="2254473"/>
          </a:xfrm>
          <a:prstGeom prst="arc">
            <a:avLst>
              <a:gd name="adj1" fmla="val 4972540"/>
              <a:gd name="adj2" fmla="val 8987466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93E2B0-988F-CD62-23D1-2A04BB953842}"/>
              </a:ext>
            </a:extLst>
          </p:cNvPr>
          <p:cNvSpPr/>
          <p:nvPr/>
        </p:nvSpPr>
        <p:spPr>
          <a:xfrm>
            <a:off x="4972079" y="6038422"/>
            <a:ext cx="2143027" cy="1010405"/>
          </a:xfrm>
          <a:prstGeom prst="roundRect">
            <a:avLst>
              <a:gd name="adj" fmla="val 19834"/>
            </a:avLst>
          </a:prstGeom>
          <a:solidFill>
            <a:srgbClr val="5881C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>
                <a:solidFill>
                  <a:schemeClr val="bg2"/>
                </a:solidFill>
              </a:rPr>
              <a:t>SGLT2 inhibitors </a:t>
            </a:r>
            <a:r>
              <a:rPr lang="en-GB" sz="1200">
                <a:solidFill>
                  <a:schemeClr val="bg2"/>
                </a:solidFill>
              </a:rPr>
              <a:t>slow the progression through the stages, and reduce the mortality at each stage.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FADBE28-AA11-701A-F0A5-AE13E884C21F}"/>
              </a:ext>
            </a:extLst>
          </p:cNvPr>
          <p:cNvSpPr/>
          <p:nvPr/>
        </p:nvSpPr>
        <p:spPr>
          <a:xfrm rot="227220" flipH="1">
            <a:off x="5640009" y="2582185"/>
            <a:ext cx="3290991" cy="4096155"/>
          </a:xfrm>
          <a:prstGeom prst="arc">
            <a:avLst>
              <a:gd name="adj1" fmla="val 5431415"/>
              <a:gd name="adj2" fmla="val 9939072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CCF8CF0-A3BA-5DBA-B13B-92E329FA715E}"/>
              </a:ext>
            </a:extLst>
          </p:cNvPr>
          <p:cNvSpPr/>
          <p:nvPr/>
        </p:nvSpPr>
        <p:spPr>
          <a:xfrm rot="20363636" flipH="1">
            <a:off x="5313833" y="-387934"/>
            <a:ext cx="8109429" cy="4305449"/>
          </a:xfrm>
          <a:prstGeom prst="arc">
            <a:avLst>
              <a:gd name="adj1" fmla="val 1467800"/>
              <a:gd name="adj2" fmla="val 5897718"/>
            </a:avLst>
          </a:prstGeom>
          <a:ln w="19050" cap="sq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C1327-701D-4D68-DCA5-0DB79CB8BF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32" y="5390044"/>
            <a:ext cx="2740938" cy="1892800"/>
          </a:xfrm>
        </p:spPr>
        <p:txBody>
          <a:bodyPr/>
          <a:lstStyle/>
          <a:p>
            <a:r>
              <a:rPr lang="en-GB" sz="1400"/>
              <a:t>There is interest in understanding the effect that different interventions can have on the CKD population. These can be explored in the simulator.</a:t>
            </a:r>
          </a:p>
          <a:p>
            <a:r>
              <a:rPr lang="en-GB" sz="1400"/>
              <a:t>Baseline scenario is status quo.</a:t>
            </a:r>
          </a:p>
        </p:txBody>
      </p:sp>
    </p:spTree>
    <p:extLst>
      <p:ext uri="{BB962C8B-B14F-4D97-AF65-F5344CB8AC3E}">
        <p14:creationId xmlns:p14="http://schemas.microsoft.com/office/powerpoint/2010/main" val="41333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3" grpId="0" animBg="1"/>
      <p:bldP spid="24" grpId="0" animBg="1"/>
      <p:bldP spid="25" grpId="0" animBg="1"/>
      <p:bldP spid="13" grpId="0" animBg="1"/>
      <p:bldP spid="26" grpId="0" animBg="1"/>
      <p:bldP spid="28" grpId="0" animBg="1"/>
      <p:bldP spid="29" grpId="0" animBg="1"/>
      <p:bldP spid="14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0917-454F-D504-E96B-B09F4CFE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D3DA-C8C1-30A7-1C64-2A7DD0D58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46" y="2160000"/>
            <a:ext cx="11686951" cy="2520000"/>
          </a:xfrm>
        </p:spPr>
        <p:txBody>
          <a:bodyPr/>
          <a:lstStyle/>
          <a:p>
            <a:r>
              <a:rPr lang="en-GB" dirty="0"/>
              <a:t>Initialisation, Calibration &amp;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3E169-9F84-5C6D-60C7-71704532D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8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6FCC-D0B2-B9F2-C44E-C07E3F33E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Potential Data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C755A-7F53-81A5-DD13-96A2F1523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DB72D-0AAE-405B-913A-EB16568D9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31"/>
              </p:ext>
            </p:extLst>
          </p:nvPr>
        </p:nvGraphicFramePr>
        <p:xfrm>
          <a:off x="1469205" y="3637074"/>
          <a:ext cx="931866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97915">
                  <a:extLst>
                    <a:ext uri="{9D8B030D-6E8A-4147-A177-3AD203B41FA5}">
                      <a16:colId xmlns:a16="http://schemas.microsoft.com/office/drawing/2014/main" val="439923228"/>
                    </a:ext>
                  </a:extLst>
                </a:gridCol>
                <a:gridCol w="5520745">
                  <a:extLst>
                    <a:ext uri="{9D8B030D-6E8A-4147-A177-3AD203B41FA5}">
                      <a16:colId xmlns:a16="http://schemas.microsoft.com/office/drawing/2014/main" val="1307598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2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Office for National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Population estimates and projections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1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CVD Prevent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Indicator: CVDP001CKD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CVD Prevent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All cause CVD mortality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UK Renal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Incidence and prevalence to KRT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0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>
                          <a:hlinkClick r:id="rId2"/>
                        </a:rPr>
                        <a:t>Inside CKD</a:t>
                      </a:r>
                      <a:r>
                        <a:rPr lang="en-GB" sz="1400" baseline="30000">
                          <a:hlinkClick r:id="rId2"/>
                        </a:rPr>
                        <a:t>1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Prevalence rates and proportion diagnosed, using baseline 2022 data for the Inside CKD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Health Survey for England, 2016 &amp;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Combined prevalence, by stage and age 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3782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CCD9FA-7094-9C38-112F-13C611427075}"/>
              </a:ext>
            </a:extLst>
          </p:cNvPr>
          <p:cNvSpPr txBox="1"/>
          <p:nvPr/>
        </p:nvSpPr>
        <p:spPr>
          <a:xfrm>
            <a:off x="838187" y="6939367"/>
            <a:ext cx="1008569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 1.</a:t>
            </a:r>
            <a:r>
              <a:rPr lang="en-GB" sz="1200" b="1" i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Projecting the clinical burden of chronic kidney disease at the patient level (</a:t>
            </a:r>
            <a:r>
              <a:rPr lang="en-GB" sz="1200" b="1" i="1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Inside CKD</a:t>
            </a:r>
            <a:r>
              <a:rPr lang="en-GB" sz="1200" b="1" i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): a microsimulation modelling study</a:t>
            </a:r>
          </a:p>
          <a:p>
            <a:r>
              <a:rPr lang="en-GB" sz="1200" b="0" i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Chertow</a:t>
            </a:r>
            <a:r>
              <a:rPr lang="en-GB" sz="12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Glenn M. et al., </a:t>
            </a:r>
            <a:r>
              <a:rPr lang="en-GB" sz="1200" b="0" i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eClinicalMedicine</a:t>
            </a:r>
            <a:r>
              <a:rPr lang="en-GB" sz="12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Volume 72, 102614</a:t>
            </a:r>
          </a:p>
          <a:p>
            <a:endParaRPr lang="en-GB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F72E7-81E1-E334-2DD4-46779912655C}"/>
              </a:ext>
            </a:extLst>
          </p:cNvPr>
          <p:cNvSpPr txBox="1"/>
          <p:nvPr/>
        </p:nvSpPr>
        <p:spPr>
          <a:xfrm>
            <a:off x="838187" y="1347217"/>
            <a:ext cx="8763856" cy="205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Data is needed to: </a:t>
            </a:r>
          </a:p>
          <a:p>
            <a:pPr marL="18000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initialise the model (set the stock levels at the start of the simulation)</a:t>
            </a:r>
          </a:p>
          <a:p>
            <a:pPr marL="18000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update the annual number of new cases, accounting for changes in population projections</a:t>
            </a:r>
          </a:p>
          <a:p>
            <a:pPr marL="18000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Validate the model outputs against known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7497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76748-DE2E-53F7-C6EB-3D8F2463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C98B-9987-9A3D-527D-D692FA52E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Initialising and calibrating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F3D9D-4309-BEFE-E156-2C02C3E59A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D299D13-AB0C-FD06-3224-E45F53DD357E}"/>
              </a:ext>
            </a:extLst>
          </p:cNvPr>
          <p:cNvSpPr txBox="1">
            <a:spLocks/>
          </p:cNvSpPr>
          <p:nvPr/>
        </p:nvSpPr>
        <p:spPr>
          <a:xfrm>
            <a:off x="386413" y="1233295"/>
            <a:ext cx="12401913" cy="585703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>
            <a:lvl1pPr marL="0" indent="0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480472" marR="0" indent="-480472" algn="l" defTabSz="695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i="1"/>
              <a:t>Calculating prevalence rates – Inside CKD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8CCCA0-3AAC-D894-A321-92A10ED489E4}"/>
              </a:ext>
            </a:extLst>
          </p:cNvPr>
          <p:cNvGraphicFramePr>
            <a:graphicFrameLocks noGrp="1"/>
          </p:cNvGraphicFramePr>
          <p:nvPr/>
        </p:nvGraphicFramePr>
        <p:xfrm>
          <a:off x="4326031" y="1965277"/>
          <a:ext cx="604799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9762">
                  <a:extLst>
                    <a:ext uri="{9D8B030D-6E8A-4147-A177-3AD203B41FA5}">
                      <a16:colId xmlns:a16="http://schemas.microsoft.com/office/drawing/2014/main" val="3202265632"/>
                    </a:ext>
                  </a:extLst>
                </a:gridCol>
                <a:gridCol w="1032059">
                  <a:extLst>
                    <a:ext uri="{9D8B030D-6E8A-4147-A177-3AD203B41FA5}">
                      <a16:colId xmlns:a16="http://schemas.microsoft.com/office/drawing/2014/main" val="2068349857"/>
                    </a:ext>
                  </a:extLst>
                </a:gridCol>
                <a:gridCol w="1032059">
                  <a:extLst>
                    <a:ext uri="{9D8B030D-6E8A-4147-A177-3AD203B41FA5}">
                      <a16:colId xmlns:a16="http://schemas.microsoft.com/office/drawing/2014/main" val="3951851062"/>
                    </a:ext>
                  </a:extLst>
                </a:gridCol>
                <a:gridCol w="1032059">
                  <a:extLst>
                    <a:ext uri="{9D8B030D-6E8A-4147-A177-3AD203B41FA5}">
                      <a16:colId xmlns:a16="http://schemas.microsoft.com/office/drawing/2014/main" val="2825953166"/>
                    </a:ext>
                  </a:extLst>
                </a:gridCol>
                <a:gridCol w="1032059">
                  <a:extLst>
                    <a:ext uri="{9D8B030D-6E8A-4147-A177-3AD203B41FA5}">
                      <a16:colId xmlns:a16="http://schemas.microsoft.com/office/drawing/2014/main" val="1527868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+mn-lt"/>
                        </a:rPr>
                        <a:t>Rate per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14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1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0910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E01FE02-26D5-87D0-0A69-C0816375D6E3}"/>
              </a:ext>
            </a:extLst>
          </p:cNvPr>
          <p:cNvGraphicFramePr>
            <a:graphicFrameLocks noGrp="1"/>
          </p:cNvGraphicFramePr>
          <p:nvPr/>
        </p:nvGraphicFramePr>
        <p:xfrm>
          <a:off x="4332963" y="4080282"/>
          <a:ext cx="872357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9046">
                  <a:extLst>
                    <a:ext uri="{9D8B030D-6E8A-4147-A177-3AD203B41FA5}">
                      <a16:colId xmlns:a16="http://schemas.microsoft.com/office/drawing/2014/main" val="3202265632"/>
                    </a:ext>
                  </a:extLst>
                </a:gridCol>
                <a:gridCol w="1488632">
                  <a:extLst>
                    <a:ext uri="{9D8B030D-6E8A-4147-A177-3AD203B41FA5}">
                      <a16:colId xmlns:a16="http://schemas.microsoft.com/office/drawing/2014/main" val="2068349857"/>
                    </a:ext>
                  </a:extLst>
                </a:gridCol>
                <a:gridCol w="1488632">
                  <a:extLst>
                    <a:ext uri="{9D8B030D-6E8A-4147-A177-3AD203B41FA5}">
                      <a16:colId xmlns:a16="http://schemas.microsoft.com/office/drawing/2014/main" val="3951851062"/>
                    </a:ext>
                  </a:extLst>
                </a:gridCol>
                <a:gridCol w="757049">
                  <a:extLst>
                    <a:ext uri="{9D8B030D-6E8A-4147-A177-3AD203B41FA5}">
                      <a16:colId xmlns:a16="http://schemas.microsoft.com/office/drawing/2014/main" val="2825953166"/>
                    </a:ext>
                  </a:extLst>
                </a:gridCol>
                <a:gridCol w="2220215">
                  <a:extLst>
                    <a:ext uri="{9D8B030D-6E8A-4147-A177-3AD203B41FA5}">
                      <a16:colId xmlns:a16="http://schemas.microsoft.com/office/drawing/2014/main" val="1527868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>
                          <a:latin typeface="+mn-lt"/>
                        </a:rPr>
                        <a:t>Rate per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S4/5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>
                          <a:latin typeface="+mn-lt"/>
                        </a:rPr>
                        <a:t>S3 as % of total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14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1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09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73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 as % of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8473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37D2942-BFD7-C4B6-6BE2-D336698F9BE0}"/>
              </a:ext>
            </a:extLst>
          </p:cNvPr>
          <p:cNvSpPr txBox="1"/>
          <p:nvPr/>
        </p:nvSpPr>
        <p:spPr>
          <a:xfrm>
            <a:off x="386413" y="2385532"/>
            <a:ext cx="312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Reported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CF379-254E-5DF1-F313-3B086FD6BD6D}"/>
              </a:ext>
            </a:extLst>
          </p:cNvPr>
          <p:cNvSpPr txBox="1"/>
          <p:nvPr/>
        </p:nvSpPr>
        <p:spPr>
          <a:xfrm>
            <a:off x="386413" y="4375511"/>
            <a:ext cx="312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As used in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E998-291A-1EF7-3F04-87AC8459AE3F}"/>
              </a:ext>
            </a:extLst>
          </p:cNvPr>
          <p:cNvSpPr txBox="1"/>
          <p:nvPr/>
        </p:nvSpPr>
        <p:spPr>
          <a:xfrm>
            <a:off x="3061699" y="4905573"/>
            <a:ext cx="117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CVD Prevent</a:t>
            </a:r>
          </a:p>
        </p:txBody>
      </p:sp>
    </p:spTree>
    <p:extLst>
      <p:ext uri="{BB962C8B-B14F-4D97-AF65-F5344CB8AC3E}">
        <p14:creationId xmlns:p14="http://schemas.microsoft.com/office/powerpoint/2010/main" val="143077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29E49-ACF5-5CA3-3585-6D5094B16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C4D05CD-96A1-A444-82FB-DC929C704A26}"/>
              </a:ext>
            </a:extLst>
          </p:cNvPr>
          <p:cNvSpPr/>
          <p:nvPr/>
        </p:nvSpPr>
        <p:spPr>
          <a:xfrm>
            <a:off x="5876205" y="2107846"/>
            <a:ext cx="2736000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90.1%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F3FB2-D8FB-F110-F04E-B5DD937730CA}"/>
              </a:ext>
            </a:extLst>
          </p:cNvPr>
          <p:cNvSpPr/>
          <p:nvPr/>
        </p:nvSpPr>
        <p:spPr>
          <a:xfrm>
            <a:off x="8610980" y="2107209"/>
            <a:ext cx="1548000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9.9%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F9202-7ED1-83B2-E3F0-F7A8D78B3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Initialising and calibrating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7A55-F29E-A9D6-161D-67F5BCFF84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0E793D-994D-0571-FC7D-BEC0B86BA88F}"/>
              </a:ext>
            </a:extLst>
          </p:cNvPr>
          <p:cNvGrpSpPr/>
          <p:nvPr/>
        </p:nvGrpSpPr>
        <p:grpSpPr>
          <a:xfrm>
            <a:off x="457200" y="1814343"/>
            <a:ext cx="9701780" cy="856533"/>
            <a:chOff x="457200" y="1814343"/>
            <a:chExt cx="9701780" cy="8565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65A394-6991-812E-3F51-4C2355A6A125}"/>
                </a:ext>
              </a:extLst>
            </p:cNvPr>
            <p:cNvSpPr/>
            <p:nvPr/>
          </p:nvSpPr>
          <p:spPr>
            <a:xfrm>
              <a:off x="5879211" y="2107209"/>
              <a:ext cx="4279769" cy="3110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accent1"/>
                  </a:solidFill>
                </a:rPr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73A5FA-F043-E9A3-A683-D85B9F5C0736}"/>
                </a:ext>
              </a:extLst>
            </p:cNvPr>
            <p:cNvSpPr txBox="1"/>
            <p:nvPr/>
          </p:nvSpPr>
          <p:spPr>
            <a:xfrm>
              <a:off x="457200" y="2086101"/>
              <a:ext cx="3509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CVD Prevent: counts of diagnosed (18+)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BCBBE1-70C3-254A-9E98-FEFD34E42A3F}"/>
                </a:ext>
              </a:extLst>
            </p:cNvPr>
            <p:cNvSpPr txBox="1"/>
            <p:nvPr/>
          </p:nvSpPr>
          <p:spPr>
            <a:xfrm>
              <a:off x="7391998" y="181434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/>
                <a:t>Diagnosed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05077E-3798-FC76-4F80-7BF45D1EFC91}"/>
                </a:ext>
              </a:extLst>
            </p:cNvPr>
            <p:cNvSpPr txBox="1"/>
            <p:nvPr/>
          </p:nvSpPr>
          <p:spPr>
            <a:xfrm>
              <a:off x="4512739" y="2159633"/>
              <a:ext cx="1133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/>
                <a:t>Stages 3-5</a:t>
              </a: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64CB762-F1A6-2F6C-E63E-4EFFD4246642}"/>
              </a:ext>
            </a:extLst>
          </p:cNvPr>
          <p:cNvSpPr txBox="1">
            <a:spLocks/>
          </p:cNvSpPr>
          <p:nvPr/>
        </p:nvSpPr>
        <p:spPr>
          <a:xfrm>
            <a:off x="386413" y="1233295"/>
            <a:ext cx="12401913" cy="585703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>
            <a:lvl1pPr marL="0" indent="0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480472" marR="0" indent="-480472" algn="l" defTabSz="695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i="1"/>
              <a:t>Deriving stock levels (counts of prevalence by stage and diagnosis state)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75C31C-B3D3-E721-0464-7965D91F4EA5}"/>
              </a:ext>
            </a:extLst>
          </p:cNvPr>
          <p:cNvGraphicFramePr>
            <a:graphicFrameLocks noGrp="1"/>
          </p:cNvGraphicFramePr>
          <p:nvPr/>
        </p:nvGraphicFramePr>
        <p:xfrm>
          <a:off x="352296" y="5705784"/>
          <a:ext cx="3718919" cy="14954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0463">
                  <a:extLst>
                    <a:ext uri="{9D8B030D-6E8A-4147-A177-3AD203B41FA5}">
                      <a16:colId xmlns:a16="http://schemas.microsoft.com/office/drawing/2014/main" val="3202265632"/>
                    </a:ext>
                  </a:extLst>
                </a:gridCol>
                <a:gridCol w="634614">
                  <a:extLst>
                    <a:ext uri="{9D8B030D-6E8A-4147-A177-3AD203B41FA5}">
                      <a16:colId xmlns:a16="http://schemas.microsoft.com/office/drawing/2014/main" val="2068349857"/>
                    </a:ext>
                  </a:extLst>
                </a:gridCol>
                <a:gridCol w="634614">
                  <a:extLst>
                    <a:ext uri="{9D8B030D-6E8A-4147-A177-3AD203B41FA5}">
                      <a16:colId xmlns:a16="http://schemas.microsoft.com/office/drawing/2014/main" val="3951851062"/>
                    </a:ext>
                  </a:extLst>
                </a:gridCol>
                <a:gridCol w="322735">
                  <a:extLst>
                    <a:ext uri="{9D8B030D-6E8A-4147-A177-3AD203B41FA5}">
                      <a16:colId xmlns:a16="http://schemas.microsoft.com/office/drawing/2014/main" val="2825953166"/>
                    </a:ext>
                  </a:extLst>
                </a:gridCol>
                <a:gridCol w="946493">
                  <a:extLst>
                    <a:ext uri="{9D8B030D-6E8A-4147-A177-3AD203B41FA5}">
                      <a16:colId xmlns:a16="http://schemas.microsoft.com/office/drawing/2014/main" val="1527868383"/>
                    </a:ext>
                  </a:extLst>
                </a:gridCol>
              </a:tblGrid>
              <a:tr h="171623"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Rate per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S3 as % of total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2786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143241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153193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091026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739330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 as % of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84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EE9D-5FF7-0B12-FCAA-9E0314A34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D704228-5396-C67D-CD5A-3F1C13399E15}"/>
              </a:ext>
            </a:extLst>
          </p:cNvPr>
          <p:cNvSpPr/>
          <p:nvPr/>
        </p:nvSpPr>
        <p:spPr>
          <a:xfrm>
            <a:off x="5934950" y="7826699"/>
            <a:ext cx="1457048" cy="311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23.7%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90317-70D3-A201-40F5-8D22601B3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Initialising and calibrating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10D1-50A4-D55F-6845-71AC5C17D9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CFFB4-3B4F-1EE2-A406-68FE426BB987}"/>
              </a:ext>
            </a:extLst>
          </p:cNvPr>
          <p:cNvSpPr txBox="1"/>
          <p:nvPr/>
        </p:nvSpPr>
        <p:spPr>
          <a:xfrm>
            <a:off x="4465510" y="3194379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Diagnosed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0ABF9-1103-EF7A-C251-55E30D407617}"/>
              </a:ext>
            </a:extLst>
          </p:cNvPr>
          <p:cNvSpPr txBox="1"/>
          <p:nvPr/>
        </p:nvSpPr>
        <p:spPr>
          <a:xfrm>
            <a:off x="6992733" y="2858325"/>
            <a:ext cx="854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4871E-BAD5-7A64-B7AA-837B5DF45EA9}"/>
              </a:ext>
            </a:extLst>
          </p:cNvPr>
          <p:cNvSpPr txBox="1"/>
          <p:nvPr/>
        </p:nvSpPr>
        <p:spPr>
          <a:xfrm>
            <a:off x="386413" y="3154774"/>
            <a:ext cx="312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Inside CKD rates: % split by stage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18271-5B56-1F2B-A959-37DDF2643DA6}"/>
              </a:ext>
            </a:extLst>
          </p:cNvPr>
          <p:cNvSpPr txBox="1"/>
          <p:nvPr/>
        </p:nvSpPr>
        <p:spPr>
          <a:xfrm>
            <a:off x="8870020" y="2847091"/>
            <a:ext cx="11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Stages 4/5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353D1-97C2-7C53-3A10-091828FE6A10}"/>
              </a:ext>
            </a:extLst>
          </p:cNvPr>
          <p:cNvSpPr/>
          <p:nvPr/>
        </p:nvSpPr>
        <p:spPr>
          <a:xfrm>
            <a:off x="5876205" y="3176961"/>
            <a:ext cx="2736000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901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97488-2C9E-E6B1-D7DC-584D2D9471F2}"/>
              </a:ext>
            </a:extLst>
          </p:cNvPr>
          <p:cNvSpPr/>
          <p:nvPr/>
        </p:nvSpPr>
        <p:spPr>
          <a:xfrm>
            <a:off x="8616524" y="3176961"/>
            <a:ext cx="1548000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99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42837-2B91-FCE0-B84C-676EECDFFD1D}"/>
              </a:ext>
            </a:extLst>
          </p:cNvPr>
          <p:cNvGrpSpPr/>
          <p:nvPr/>
        </p:nvGrpSpPr>
        <p:grpSpPr>
          <a:xfrm>
            <a:off x="457200" y="1814343"/>
            <a:ext cx="9698774" cy="856533"/>
            <a:chOff x="457200" y="1814343"/>
            <a:chExt cx="9698774" cy="8565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65D070-4799-E374-E8BE-8B8C3B357FF6}"/>
                </a:ext>
              </a:extLst>
            </p:cNvPr>
            <p:cNvSpPr/>
            <p:nvPr/>
          </p:nvSpPr>
          <p:spPr>
            <a:xfrm>
              <a:off x="5876205" y="2107846"/>
              <a:ext cx="4279769" cy="3110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1D2AF-69E0-F319-B49C-5C8C82079CDB}"/>
                </a:ext>
              </a:extLst>
            </p:cNvPr>
            <p:cNvSpPr txBox="1"/>
            <p:nvPr/>
          </p:nvSpPr>
          <p:spPr>
            <a:xfrm>
              <a:off x="457200" y="2086101"/>
              <a:ext cx="3509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CVD Prevent: counts of diagnosed (18+)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AB0B1C-8199-0D99-DE58-4C856C18D74E}"/>
                </a:ext>
              </a:extLst>
            </p:cNvPr>
            <p:cNvSpPr txBox="1"/>
            <p:nvPr/>
          </p:nvSpPr>
          <p:spPr>
            <a:xfrm>
              <a:off x="7391998" y="181434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/>
                <a:t>Diagnosed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9D4D72-B8DA-6406-F544-C2B54B371355}"/>
                </a:ext>
              </a:extLst>
            </p:cNvPr>
            <p:cNvSpPr txBox="1"/>
            <p:nvPr/>
          </p:nvSpPr>
          <p:spPr>
            <a:xfrm>
              <a:off x="4512739" y="2159633"/>
              <a:ext cx="1133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/>
                <a:t>Stages 3-5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7B99E-A031-275C-7359-4F972056358D}"/>
              </a:ext>
            </a:extLst>
          </p:cNvPr>
          <p:cNvSpPr/>
          <p:nvPr/>
        </p:nvSpPr>
        <p:spPr>
          <a:xfrm>
            <a:off x="8321142" y="8014341"/>
            <a:ext cx="2825736" cy="311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62.5%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B8A2E5-5992-7109-24E6-45EACD2A7977}"/>
              </a:ext>
            </a:extLst>
          </p:cNvPr>
          <p:cNvSpPr/>
          <p:nvPr/>
        </p:nvSpPr>
        <p:spPr>
          <a:xfrm>
            <a:off x="11919875" y="8014341"/>
            <a:ext cx="1457048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76.3%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5065D89-77E5-865A-C425-6C78396C457B}"/>
              </a:ext>
            </a:extLst>
          </p:cNvPr>
          <p:cNvSpPr txBox="1">
            <a:spLocks/>
          </p:cNvSpPr>
          <p:nvPr/>
        </p:nvSpPr>
        <p:spPr>
          <a:xfrm>
            <a:off x="386413" y="1233295"/>
            <a:ext cx="12401913" cy="585703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>
            <a:lvl1pPr marL="0" indent="0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480472" marR="0" indent="-480472" algn="l" defTabSz="695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i="1"/>
              <a:t>Deriving stock levels (counts of prevalence by stage and diagnosis state)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AEAB9BB-728B-8367-4A64-F3367CC83970}"/>
              </a:ext>
            </a:extLst>
          </p:cNvPr>
          <p:cNvGraphicFramePr>
            <a:graphicFrameLocks noGrp="1"/>
          </p:cNvGraphicFramePr>
          <p:nvPr/>
        </p:nvGraphicFramePr>
        <p:xfrm>
          <a:off x="352296" y="5705784"/>
          <a:ext cx="3718919" cy="14954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0463">
                  <a:extLst>
                    <a:ext uri="{9D8B030D-6E8A-4147-A177-3AD203B41FA5}">
                      <a16:colId xmlns:a16="http://schemas.microsoft.com/office/drawing/2014/main" val="3202265632"/>
                    </a:ext>
                  </a:extLst>
                </a:gridCol>
                <a:gridCol w="634614">
                  <a:extLst>
                    <a:ext uri="{9D8B030D-6E8A-4147-A177-3AD203B41FA5}">
                      <a16:colId xmlns:a16="http://schemas.microsoft.com/office/drawing/2014/main" val="2068349857"/>
                    </a:ext>
                  </a:extLst>
                </a:gridCol>
                <a:gridCol w="634614">
                  <a:extLst>
                    <a:ext uri="{9D8B030D-6E8A-4147-A177-3AD203B41FA5}">
                      <a16:colId xmlns:a16="http://schemas.microsoft.com/office/drawing/2014/main" val="3951851062"/>
                    </a:ext>
                  </a:extLst>
                </a:gridCol>
                <a:gridCol w="322735">
                  <a:extLst>
                    <a:ext uri="{9D8B030D-6E8A-4147-A177-3AD203B41FA5}">
                      <a16:colId xmlns:a16="http://schemas.microsoft.com/office/drawing/2014/main" val="2825953166"/>
                    </a:ext>
                  </a:extLst>
                </a:gridCol>
                <a:gridCol w="946493">
                  <a:extLst>
                    <a:ext uri="{9D8B030D-6E8A-4147-A177-3AD203B41FA5}">
                      <a16:colId xmlns:a16="http://schemas.microsoft.com/office/drawing/2014/main" val="1527868383"/>
                    </a:ext>
                  </a:extLst>
                </a:gridCol>
              </a:tblGrid>
              <a:tr h="171623"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Rate per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S3 as % of total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2786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143241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153193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091026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739330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 as % of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84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93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76AA1-2DC5-8D48-BEEE-52324CB1A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6BAD-87A8-CE40-EFC5-0999A3D4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Initialising and calibrating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14E9-020E-BCB6-EA2B-4D193E18CA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900F6-9F82-4B3F-59BB-D7F94F8FF2EE}"/>
              </a:ext>
            </a:extLst>
          </p:cNvPr>
          <p:cNvSpPr txBox="1"/>
          <p:nvPr/>
        </p:nvSpPr>
        <p:spPr>
          <a:xfrm>
            <a:off x="4389775" y="4569111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Diagnosed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A94DA-E7F6-7922-EDE4-940FF676D4A3}"/>
              </a:ext>
            </a:extLst>
          </p:cNvPr>
          <p:cNvSpPr txBox="1"/>
          <p:nvPr/>
        </p:nvSpPr>
        <p:spPr>
          <a:xfrm>
            <a:off x="6992733" y="4205866"/>
            <a:ext cx="854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A6E75-6DF5-A30C-E363-517D8AA966F1}"/>
              </a:ext>
            </a:extLst>
          </p:cNvPr>
          <p:cNvSpPr txBox="1"/>
          <p:nvPr/>
        </p:nvSpPr>
        <p:spPr>
          <a:xfrm>
            <a:off x="386413" y="3154774"/>
            <a:ext cx="312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Inside CKD rates: % split by stage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0310E-C551-F87C-D9CE-B693818891A1}"/>
              </a:ext>
            </a:extLst>
          </p:cNvPr>
          <p:cNvSpPr txBox="1"/>
          <p:nvPr/>
        </p:nvSpPr>
        <p:spPr>
          <a:xfrm>
            <a:off x="11428285" y="4194632"/>
            <a:ext cx="11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Stages 4/5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9B719-99F1-D7BA-7232-FA9DD7D4944C}"/>
              </a:ext>
            </a:extLst>
          </p:cNvPr>
          <p:cNvSpPr/>
          <p:nvPr/>
        </p:nvSpPr>
        <p:spPr>
          <a:xfrm>
            <a:off x="5876205" y="4534776"/>
            <a:ext cx="2736000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901 is 37.5% of all stage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28C97-3E17-77B0-11E5-245E627E9C1D}"/>
              </a:ext>
            </a:extLst>
          </p:cNvPr>
          <p:cNvSpPr/>
          <p:nvPr/>
        </p:nvSpPr>
        <p:spPr>
          <a:xfrm>
            <a:off x="11174788" y="4535388"/>
            <a:ext cx="1881747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99 is 76.3% of S4/5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F0D40-F84F-B59C-1FBA-CCDC8B655FDB}"/>
              </a:ext>
            </a:extLst>
          </p:cNvPr>
          <p:cNvSpPr txBox="1"/>
          <p:nvPr/>
        </p:nvSpPr>
        <p:spPr>
          <a:xfrm>
            <a:off x="4410133" y="4895035"/>
            <a:ext cx="145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Undiagnosed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0B83D-6EF0-AA68-D705-778D9BDBF826}"/>
              </a:ext>
            </a:extLst>
          </p:cNvPr>
          <p:cNvSpPr txBox="1"/>
          <p:nvPr/>
        </p:nvSpPr>
        <p:spPr>
          <a:xfrm>
            <a:off x="405053" y="4555683"/>
            <a:ext cx="3512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Inside CKD rates: % split by diagnosed/undiagnosed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B1310-0762-08EF-FEC6-FB83084F04DA}"/>
              </a:ext>
            </a:extLst>
          </p:cNvPr>
          <p:cNvSpPr txBox="1"/>
          <p:nvPr/>
        </p:nvSpPr>
        <p:spPr>
          <a:xfrm>
            <a:off x="12038610" y="8538129"/>
            <a:ext cx="11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Stages 4/5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0073B59-BDEF-8F80-C472-17B2EEB38564}"/>
              </a:ext>
            </a:extLst>
          </p:cNvPr>
          <p:cNvSpPr txBox="1">
            <a:spLocks/>
          </p:cNvSpPr>
          <p:nvPr/>
        </p:nvSpPr>
        <p:spPr>
          <a:xfrm>
            <a:off x="386413" y="1233295"/>
            <a:ext cx="12401913" cy="585703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>
            <a:lvl1pPr marL="0" indent="0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480472" marR="0" indent="-480472" algn="l" defTabSz="695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Char char="•"/>
              <a:defRPr sz="2667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0472" indent="-480472" algn="l" defTabSz="695232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i="1"/>
              <a:t>Deriving stock levels (counts of prevalence by stage and diagnosis state)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FF4DC-062E-70D3-005C-B687B4FC8D68}"/>
              </a:ext>
            </a:extLst>
          </p:cNvPr>
          <p:cNvSpPr/>
          <p:nvPr/>
        </p:nvSpPr>
        <p:spPr>
          <a:xfrm>
            <a:off x="5876205" y="4848071"/>
            <a:ext cx="4386732" cy="311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1502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BE422-2DAF-6131-BCCE-FEE802E29BA1}"/>
              </a:ext>
            </a:extLst>
          </p:cNvPr>
          <p:cNvSpPr/>
          <p:nvPr/>
        </p:nvSpPr>
        <p:spPr>
          <a:xfrm>
            <a:off x="11174789" y="4839362"/>
            <a:ext cx="910552" cy="311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4E2F1-1399-26D5-648C-6737A29442B3}"/>
              </a:ext>
            </a:extLst>
          </p:cNvPr>
          <p:cNvSpPr txBox="1"/>
          <p:nvPr/>
        </p:nvSpPr>
        <p:spPr>
          <a:xfrm>
            <a:off x="4465510" y="3194379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Diagnosed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64EC-CF2E-5959-046B-FCD029E8C1F1}"/>
              </a:ext>
            </a:extLst>
          </p:cNvPr>
          <p:cNvSpPr txBox="1"/>
          <p:nvPr/>
        </p:nvSpPr>
        <p:spPr>
          <a:xfrm>
            <a:off x="6992733" y="2858325"/>
            <a:ext cx="854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932AE1-D48F-0BAB-5F84-96D90FED8A0E}"/>
              </a:ext>
            </a:extLst>
          </p:cNvPr>
          <p:cNvSpPr txBox="1"/>
          <p:nvPr/>
        </p:nvSpPr>
        <p:spPr>
          <a:xfrm>
            <a:off x="11420724" y="2847091"/>
            <a:ext cx="11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Stages 4/5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25BF2-1FA9-F326-FE0A-9BC880E03A11}"/>
              </a:ext>
            </a:extLst>
          </p:cNvPr>
          <p:cNvSpPr/>
          <p:nvPr/>
        </p:nvSpPr>
        <p:spPr>
          <a:xfrm>
            <a:off x="5876205" y="3176961"/>
            <a:ext cx="2736000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901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06776F-9087-403D-6D3A-A0CB997BC9FD}"/>
              </a:ext>
            </a:extLst>
          </p:cNvPr>
          <p:cNvSpPr/>
          <p:nvPr/>
        </p:nvSpPr>
        <p:spPr>
          <a:xfrm>
            <a:off x="11167227" y="3176961"/>
            <a:ext cx="1889309" cy="311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99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E6AC15A-9DEF-1134-6130-B1EDCE8980C8}"/>
              </a:ext>
            </a:extLst>
          </p:cNvPr>
          <p:cNvGraphicFramePr>
            <a:graphicFrameLocks noGrp="1"/>
          </p:cNvGraphicFramePr>
          <p:nvPr/>
        </p:nvGraphicFramePr>
        <p:xfrm>
          <a:off x="352296" y="5705784"/>
          <a:ext cx="3718919" cy="14954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0463">
                  <a:extLst>
                    <a:ext uri="{9D8B030D-6E8A-4147-A177-3AD203B41FA5}">
                      <a16:colId xmlns:a16="http://schemas.microsoft.com/office/drawing/2014/main" val="3202265632"/>
                    </a:ext>
                  </a:extLst>
                </a:gridCol>
                <a:gridCol w="634614">
                  <a:extLst>
                    <a:ext uri="{9D8B030D-6E8A-4147-A177-3AD203B41FA5}">
                      <a16:colId xmlns:a16="http://schemas.microsoft.com/office/drawing/2014/main" val="2068349857"/>
                    </a:ext>
                  </a:extLst>
                </a:gridCol>
                <a:gridCol w="634614">
                  <a:extLst>
                    <a:ext uri="{9D8B030D-6E8A-4147-A177-3AD203B41FA5}">
                      <a16:colId xmlns:a16="http://schemas.microsoft.com/office/drawing/2014/main" val="3951851062"/>
                    </a:ext>
                  </a:extLst>
                </a:gridCol>
                <a:gridCol w="322735">
                  <a:extLst>
                    <a:ext uri="{9D8B030D-6E8A-4147-A177-3AD203B41FA5}">
                      <a16:colId xmlns:a16="http://schemas.microsoft.com/office/drawing/2014/main" val="2825953166"/>
                    </a:ext>
                  </a:extLst>
                </a:gridCol>
                <a:gridCol w="946493">
                  <a:extLst>
                    <a:ext uri="{9D8B030D-6E8A-4147-A177-3AD203B41FA5}">
                      <a16:colId xmlns:a16="http://schemas.microsoft.com/office/drawing/2014/main" val="1527868383"/>
                    </a:ext>
                  </a:extLst>
                </a:gridCol>
              </a:tblGrid>
              <a:tr h="171623"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Rate per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>
                          <a:latin typeface="+mn-lt"/>
                        </a:rPr>
                        <a:t>S3 as % of total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2786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143241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153193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undiagnosed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091026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739330"/>
                  </a:ext>
                </a:extLst>
              </a:tr>
              <a:tr h="171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Diagnosed as % of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847362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30A78653-9F87-797B-EDDA-11BE54D0BF29}"/>
              </a:ext>
            </a:extLst>
          </p:cNvPr>
          <p:cNvGrpSpPr/>
          <p:nvPr/>
        </p:nvGrpSpPr>
        <p:grpSpPr>
          <a:xfrm>
            <a:off x="457200" y="1814343"/>
            <a:ext cx="9698774" cy="856533"/>
            <a:chOff x="457200" y="1814343"/>
            <a:chExt cx="9698774" cy="8565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D837E2-D8E6-CE33-5237-E0028F3BD10C}"/>
                </a:ext>
              </a:extLst>
            </p:cNvPr>
            <p:cNvSpPr/>
            <p:nvPr/>
          </p:nvSpPr>
          <p:spPr>
            <a:xfrm>
              <a:off x="5876205" y="2107846"/>
              <a:ext cx="4279769" cy="3110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1000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145FA4-EE73-E802-4E18-7EF40DE5D073}"/>
                </a:ext>
              </a:extLst>
            </p:cNvPr>
            <p:cNvSpPr txBox="1"/>
            <p:nvPr/>
          </p:nvSpPr>
          <p:spPr>
            <a:xfrm>
              <a:off x="457200" y="2086101"/>
              <a:ext cx="3509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CVD Prevent: counts of diagnosed (18+)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C80720-A901-9550-8D6F-51A3CE51F4E9}"/>
                </a:ext>
              </a:extLst>
            </p:cNvPr>
            <p:cNvSpPr txBox="1"/>
            <p:nvPr/>
          </p:nvSpPr>
          <p:spPr>
            <a:xfrm>
              <a:off x="7391998" y="181434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/>
                <a:t>Diagnosed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2EA338-8370-2702-4A46-92A49EF1429B}"/>
                </a:ext>
              </a:extLst>
            </p:cNvPr>
            <p:cNvSpPr txBox="1"/>
            <p:nvPr/>
          </p:nvSpPr>
          <p:spPr>
            <a:xfrm>
              <a:off x="4512739" y="2159633"/>
              <a:ext cx="1133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/>
                <a:t>Stages 3-5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042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D36A-F41D-4D98-49A5-4FC493EA0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34C7-BF66-963B-97D7-F281A26BB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Calibration – determining incidence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D2348-B445-964B-D7C9-F8BB6F88F399}"/>
              </a:ext>
            </a:extLst>
          </p:cNvPr>
          <p:cNvSpPr txBox="1"/>
          <p:nvPr/>
        </p:nvSpPr>
        <p:spPr>
          <a:xfrm>
            <a:off x="9014499" y="1299359"/>
            <a:ext cx="415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Calibrate Incidence rate &amp; Diagnosis rate to match CVD Prevent prevalence counts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6E7C30-000A-A8D9-78D9-6D108D42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" y="1768767"/>
            <a:ext cx="8390136" cy="4023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46B82-7D36-6E7D-F8DA-267CC855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0" y="2235208"/>
            <a:ext cx="4439846" cy="3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E6FF-980E-827F-CDA2-B9827C509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71F82-D763-33EF-9CC3-E5C7658E0A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596" y="1476000"/>
            <a:ext cx="4181583" cy="5540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/>
              <a:t>10 known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/>
              <a:t>Use optimisation to calibrate flow rates so that modelled stock levels fit the known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/>
              <a:t>(Also calibrate to fit high-level diagnosis rate, and all-cause CVD mortality in diagnosed stocks)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B7E1F-71E1-6A7F-3075-8716ED0C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24" y="1476000"/>
            <a:ext cx="7758286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1DA68F-F701-9584-5EDB-D33F26C7A7EA}"/>
              </a:ext>
            </a:extLst>
          </p:cNvPr>
          <p:cNvSpPr txBox="1"/>
          <p:nvPr/>
        </p:nvSpPr>
        <p:spPr>
          <a:xfrm>
            <a:off x="945223" y="1438366"/>
            <a:ext cx="7890552" cy="22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Background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Model structure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Initialising, calibrating and validating the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Reflections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93667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2526-8DDE-94A7-A799-701A754D6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700" dirty="0">
                <a:latin typeface="Segoe UI"/>
                <a:cs typeface="Segoe UI"/>
              </a:rPr>
              <a:t>Validation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31F0-6F82-9946-2433-C9EB09C5E0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72000" tIns="72000" rIns="72000" bIns="72000" rtlCol="0" anchor="t">
            <a:noAutofit/>
          </a:bodyPr>
          <a:lstStyle/>
          <a:p>
            <a:r>
              <a:rPr lang="en-GB" sz="2400" dirty="0">
                <a:solidFill>
                  <a:srgbClr val="333333"/>
                </a:solidFill>
                <a:latin typeface="Segoe UI"/>
                <a:cs typeface="Segoe UI"/>
              </a:rPr>
              <a:t>What does it mean? Pro-active in defining our understanding with the model-building group. </a:t>
            </a:r>
          </a:p>
          <a:p>
            <a:endParaRPr lang="en-GB" sz="2650" dirty="0">
              <a:solidFill>
                <a:srgbClr val="333333"/>
              </a:solidFill>
              <a:latin typeface="Segoe UI"/>
              <a:cs typeface="Segoe UI"/>
            </a:endParaRPr>
          </a:p>
          <a:p>
            <a:pPr marL="504190">
              <a:lnSpc>
                <a:spcPct val="12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Is the model an accurate representation of the real system?</a:t>
            </a:r>
          </a:p>
          <a:p>
            <a:pPr marL="504190">
              <a:lnSpc>
                <a:spcPct val="12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sz="2400" dirty="0">
                <a:solidFill>
                  <a:srgbClr val="2C28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During the historical period, does the system behave like real-life?</a:t>
            </a:r>
            <a:endParaRPr lang="en-GB" sz="2400" dirty="0">
              <a:solidFill>
                <a:srgbClr val="2C2825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190">
              <a:lnSpc>
                <a:spcPct val="12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Are we sure our assumptions are reasonable? </a:t>
            </a:r>
          </a:p>
          <a:p>
            <a:pPr marL="504190">
              <a:lnSpc>
                <a:spcPct val="120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Can we trust the model results?</a:t>
            </a:r>
          </a:p>
          <a:p>
            <a:endParaRPr lang="en-GB" sz="1400" dirty="0">
              <a:solidFill>
                <a:srgbClr val="333333"/>
              </a:solidFill>
              <a:latin typeface="Segoe UI"/>
              <a:cs typeface="Segoe UI"/>
            </a:endParaRPr>
          </a:p>
          <a:p>
            <a:endParaRPr lang="en-GB" sz="1400" dirty="0">
              <a:solidFill>
                <a:srgbClr val="333333"/>
              </a:solidFill>
              <a:latin typeface="Segoe UI"/>
              <a:cs typeface="Segoe UI"/>
            </a:endParaRPr>
          </a:p>
          <a:p>
            <a:endParaRPr lang="en-GB" sz="1400" dirty="0">
              <a:solidFill>
                <a:srgbClr val="333333"/>
              </a:solidFill>
              <a:latin typeface="Segoe UI"/>
              <a:cs typeface="Segoe UI"/>
            </a:endParaRPr>
          </a:p>
          <a:p>
            <a:endParaRPr lang="en-GB" sz="1400" dirty="0">
              <a:solidFill>
                <a:srgbClr val="333333"/>
              </a:solidFill>
              <a:latin typeface="Segoe UI"/>
              <a:cs typeface="Segoe UI"/>
            </a:endParaRPr>
          </a:p>
          <a:p>
            <a:endParaRPr lang="en-GB" sz="265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892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FB4F8-7EAF-0802-FC73-17D8FE59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7C84-6377-EDCF-A832-2BCCCC9BC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Validation – quantitative comparisons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1D1FF-4E70-D56C-C2CF-32036D238D1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808510-CB9E-30AF-BCBB-4771ACCE0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6842"/>
              </p:ext>
            </p:extLst>
          </p:nvPr>
        </p:nvGraphicFramePr>
        <p:xfrm>
          <a:off x="8185051" y="1419963"/>
          <a:ext cx="4418894" cy="1075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202265632"/>
                    </a:ext>
                  </a:extLst>
                </a:gridCol>
                <a:gridCol w="782066">
                  <a:extLst>
                    <a:ext uri="{9D8B030D-6E8A-4147-A177-3AD203B41FA5}">
                      <a16:colId xmlns:a16="http://schemas.microsoft.com/office/drawing/2014/main" val="2068349857"/>
                    </a:ext>
                  </a:extLst>
                </a:gridCol>
                <a:gridCol w="855386">
                  <a:extLst>
                    <a:ext uri="{9D8B030D-6E8A-4147-A177-3AD203B41FA5}">
                      <a16:colId xmlns:a16="http://schemas.microsoft.com/office/drawing/2014/main" val="3951851062"/>
                    </a:ext>
                  </a:extLst>
                </a:gridCol>
                <a:gridCol w="1377442">
                  <a:extLst>
                    <a:ext uri="{9D8B030D-6E8A-4147-A177-3AD203B41FA5}">
                      <a16:colId xmlns:a16="http://schemas.microsoft.com/office/drawing/2014/main" val="1989746640"/>
                    </a:ext>
                  </a:extLst>
                </a:gridCol>
              </a:tblGrid>
              <a:tr h="342119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+mn-lt"/>
                        </a:rPr>
                        <a:t>Model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Comp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+mn-lt"/>
                        </a:rPr>
                        <a:t>Comparative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2786"/>
                  </a:ext>
                </a:extLst>
              </a:tr>
              <a:tr h="55686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 as % of S3-5 (total prevalence)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HSE 2022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143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725CA3-0546-6BC6-6900-383800855C75}"/>
              </a:ext>
            </a:extLst>
          </p:cNvPr>
          <p:cNvSpPr txBox="1"/>
          <p:nvPr/>
        </p:nvSpPr>
        <p:spPr>
          <a:xfrm>
            <a:off x="312676" y="1417702"/>
            <a:ext cx="67651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models: Inside CKD (2022 – 2027), IMPACT CKD (2022 – 2032), UK Kidney Research (2023 – 2033), PHE (2014 – 2032)</a:t>
            </a:r>
          </a:p>
          <a:p>
            <a:endParaRPr lang="en-GB" sz="1600" dirty="0">
              <a:solidFill>
                <a:srgbClr val="2C2825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 for a publication which uses </a:t>
            </a:r>
            <a:r>
              <a:rPr lang="en-GB" sz="1600" dirty="0" err="1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OpenSafely</a:t>
            </a:r>
            <a:r>
              <a:rPr lang="en-GB" sz="1600" dirty="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HES/SUS+ and has up-to-date prevalence and transition rates – by age, stage, ethnicity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BD856-6180-385B-1036-9A806573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" y="4444509"/>
            <a:ext cx="4418894" cy="2868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D9B6-CEFA-A250-D6C3-F3D97D59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00" y="4444509"/>
            <a:ext cx="4418894" cy="2873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06C1E-0A6C-A87F-7FB6-BDD342E2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266" y="4444509"/>
            <a:ext cx="4418894" cy="287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F5E8B-4212-3CFF-CA31-2B0B23E0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0AA8-C264-125F-5D58-D02E6C34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Assumptions &amp;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D86CD-DEDB-8C15-27D7-7070CFFC44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0" y="1476000"/>
            <a:ext cx="11766573" cy="4349447"/>
          </a:xfrm>
        </p:spPr>
        <p:txBody>
          <a:bodyPr/>
          <a:lstStyle/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r>
              <a:rPr lang="en-GB" sz="18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rates, per hundred thousand of the upstream population, are fixed throughout the simulation period.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r>
              <a:rPr lang="en-GB" sz="18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Intervention effects are applied equally across the relevant states/stages.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r>
              <a:rPr lang="en-GB" sz="18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reduction in progression and mortality with use of SGLT2 inhibitors is a weighted average of the effects on people with and without Type 2 Diabetes</a:t>
            </a:r>
            <a:r>
              <a:rPr lang="en-GB" sz="1800" baseline="300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8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assumes 30% of those with CKD also have T2D</a:t>
            </a:r>
            <a:r>
              <a:rPr lang="en-GB" sz="1800" baseline="300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r>
              <a:rPr lang="en-GB" sz="18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Mortality at each stage/state is based on the ‘all-cause mortality rate’ of CVD Prevent. A scale factor is applied at each stage/state, the values of which are deemed either by expert judgment or by in-model calibration.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endParaRPr lang="en-GB" sz="1800">
              <a:solidFill>
                <a:srgbClr val="2C2825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endParaRPr lang="en-GB" sz="1800">
              <a:solidFill>
                <a:srgbClr val="2C2825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52095" algn="l"/>
              </a:tabLst>
            </a:pPr>
            <a:r>
              <a:rPr lang="en-GB" sz="1800">
                <a:solidFill>
                  <a:srgbClr val="2C28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system dynamics model does not produce accurate forecasts or predictions but gives a more general view of how the system behaves under different conditions, and how this compares to the baseline scenario.</a:t>
            </a:r>
            <a:endParaRPr lang="en-GB" sz="1800">
              <a:solidFill>
                <a:srgbClr val="2C2825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13FF0-DC6F-BE3B-758E-F5C55AFED55B}"/>
              </a:ext>
            </a:extLst>
          </p:cNvPr>
          <p:cNvSpPr txBox="1"/>
          <p:nvPr/>
        </p:nvSpPr>
        <p:spPr>
          <a:xfrm>
            <a:off x="1099336" y="6703598"/>
            <a:ext cx="6719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aseline="300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2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https://www.thelancet.com/journals/lancet/article/PIIS0140-6736(22)02074-8/fulltext</a:t>
            </a:r>
          </a:p>
          <a:p>
            <a:r>
              <a:rPr lang="en-GB" sz="1200" baseline="300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200">
                <a:solidFill>
                  <a:srgbClr val="2C282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https://www.nature.com/articles/s41598-020-63443-4</a:t>
            </a:r>
          </a:p>
        </p:txBody>
      </p:sp>
    </p:spTree>
    <p:extLst>
      <p:ext uri="{BB962C8B-B14F-4D97-AF65-F5344CB8AC3E}">
        <p14:creationId xmlns:p14="http://schemas.microsoft.com/office/powerpoint/2010/main" val="4223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52CE-03E1-3C5B-90A6-A3E498C47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AC306-A176-E18F-C42C-93E159DE1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16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3A94-7D25-8C36-DB80-DF33894CA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E07C5-DA8A-B87F-6B61-EEDD1DD1B5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2000" dirty="0"/>
              <a:t>Midlands Renal Operational Delivery Network (MRODN) - </a:t>
            </a:r>
          </a:p>
          <a:p>
            <a:pPr marL="0" lvl="4" indent="0">
              <a:buNone/>
            </a:pPr>
            <a:r>
              <a:rPr lang="en-GB" sz="2000" dirty="0"/>
              <a:t>	what will future demand for renal services look like?</a:t>
            </a:r>
          </a:p>
          <a:p>
            <a:pPr marL="823372" lvl="7" indent="-342900"/>
            <a:r>
              <a:rPr lang="en-GB" sz="2000" dirty="0"/>
              <a:t>changing demographics/ageing population</a:t>
            </a:r>
          </a:p>
          <a:p>
            <a:pPr marL="823372" lvl="7" indent="-342900"/>
            <a:r>
              <a:rPr lang="en-GB" sz="2000" dirty="0"/>
              <a:t>interventions</a:t>
            </a:r>
          </a:p>
          <a:p>
            <a:pPr marL="823372" lvl="4" indent="-342900"/>
            <a:r>
              <a:rPr lang="en-GB" sz="2000" dirty="0"/>
              <a:t>new medications </a:t>
            </a:r>
          </a:p>
          <a:p>
            <a:pPr marL="823372" lvl="4" indent="-342900"/>
            <a:r>
              <a:rPr lang="en-GB" sz="2000" dirty="0"/>
              <a:t>changing balance of KRT modalities and increase in live kidney transplants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4" name="Freeform 58">
            <a:extLst>
              <a:ext uri="{FF2B5EF4-FFF2-40B4-BE49-F238E27FC236}">
                <a16:creationId xmlns:a16="http://schemas.microsoft.com/office/drawing/2014/main" id="{7FDBF90D-E052-182C-38C1-FE81EC041D5B}"/>
              </a:ext>
            </a:extLst>
          </p:cNvPr>
          <p:cNvSpPr/>
          <p:nvPr/>
        </p:nvSpPr>
        <p:spPr>
          <a:xfrm>
            <a:off x="11630756" y="1387109"/>
            <a:ext cx="1204741" cy="988815"/>
          </a:xfrm>
          <a:custGeom>
            <a:avLst/>
            <a:gdLst/>
            <a:ahLst/>
            <a:cxnLst/>
            <a:rect l="l" t="t" r="r" b="b"/>
            <a:pathLst>
              <a:path w="1460745" h="1322638">
                <a:moveTo>
                  <a:pt x="0" y="0"/>
                </a:moveTo>
                <a:lnTo>
                  <a:pt x="1460745" y="0"/>
                </a:lnTo>
                <a:lnTo>
                  <a:pt x="1460745" y="1322638"/>
                </a:lnTo>
                <a:lnTo>
                  <a:pt x="0" y="1322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571756-93D7-4D00-5B96-4FF32C60BB9E}"/>
              </a:ext>
            </a:extLst>
          </p:cNvPr>
          <p:cNvGrpSpPr/>
          <p:nvPr/>
        </p:nvGrpSpPr>
        <p:grpSpPr>
          <a:xfrm>
            <a:off x="11698632" y="4495852"/>
            <a:ext cx="1068989" cy="988815"/>
            <a:chOff x="12642613" y="3996075"/>
            <a:chExt cx="1068989" cy="988815"/>
          </a:xfrm>
        </p:grpSpPr>
        <p:sp>
          <p:nvSpPr>
            <p:cNvPr id="5" name="Freeform 115">
              <a:extLst>
                <a:ext uri="{FF2B5EF4-FFF2-40B4-BE49-F238E27FC236}">
                  <a16:creationId xmlns:a16="http://schemas.microsoft.com/office/drawing/2014/main" id="{612B01A5-18B2-E4F7-7AAD-FC0FD7D010AD}"/>
                </a:ext>
              </a:extLst>
            </p:cNvPr>
            <p:cNvSpPr/>
            <p:nvPr/>
          </p:nvSpPr>
          <p:spPr>
            <a:xfrm>
              <a:off x="12642613" y="3996075"/>
              <a:ext cx="1068989" cy="988815"/>
            </a:xfrm>
            <a:custGeom>
              <a:avLst/>
              <a:gdLst/>
              <a:ahLst/>
              <a:cxnLst/>
              <a:rect l="l" t="t" r="r" b="b"/>
              <a:pathLst>
                <a:path w="1944685" h="1798834">
                  <a:moveTo>
                    <a:pt x="0" y="0"/>
                  </a:moveTo>
                  <a:lnTo>
                    <a:pt x="1944685" y="0"/>
                  </a:lnTo>
                  <a:lnTo>
                    <a:pt x="1944685" y="1798834"/>
                  </a:lnTo>
                  <a:lnTo>
                    <a:pt x="0" y="1798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 sz="1000"/>
            </a:p>
          </p:txBody>
        </p:sp>
        <p:sp>
          <p:nvSpPr>
            <p:cNvPr id="6" name="Freeform 116">
              <a:extLst>
                <a:ext uri="{FF2B5EF4-FFF2-40B4-BE49-F238E27FC236}">
                  <a16:creationId xmlns:a16="http://schemas.microsoft.com/office/drawing/2014/main" id="{95AD3BC5-6BBD-E53A-972E-197DF61FB6C9}"/>
                </a:ext>
              </a:extLst>
            </p:cNvPr>
            <p:cNvSpPr/>
            <p:nvPr/>
          </p:nvSpPr>
          <p:spPr>
            <a:xfrm>
              <a:off x="12871047" y="4279838"/>
              <a:ext cx="612123" cy="625413"/>
            </a:xfrm>
            <a:custGeom>
              <a:avLst/>
              <a:gdLst/>
              <a:ahLst/>
              <a:cxnLst/>
              <a:rect l="l" t="t" r="r" b="b"/>
              <a:pathLst>
                <a:path w="1113562" h="1137739">
                  <a:moveTo>
                    <a:pt x="0" y="0"/>
                  </a:moveTo>
                  <a:lnTo>
                    <a:pt x="1113561" y="0"/>
                  </a:lnTo>
                  <a:lnTo>
                    <a:pt x="1113561" y="1137738"/>
                  </a:lnTo>
                  <a:lnTo>
                    <a:pt x="0" y="1137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 sz="10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23436A-1FC2-C6F2-5A55-2FFD9F1BAA81}"/>
              </a:ext>
            </a:extLst>
          </p:cNvPr>
          <p:cNvGrpSpPr/>
          <p:nvPr/>
        </p:nvGrpSpPr>
        <p:grpSpPr>
          <a:xfrm>
            <a:off x="11682265" y="2926342"/>
            <a:ext cx="1101723" cy="1019092"/>
            <a:chOff x="12641286" y="2739657"/>
            <a:chExt cx="1101723" cy="1019092"/>
          </a:xfrm>
        </p:grpSpPr>
        <p:sp>
          <p:nvSpPr>
            <p:cNvPr id="7" name="Freeform 118">
              <a:extLst>
                <a:ext uri="{FF2B5EF4-FFF2-40B4-BE49-F238E27FC236}">
                  <a16:creationId xmlns:a16="http://schemas.microsoft.com/office/drawing/2014/main" id="{FF9B9397-4500-71FD-138C-6A7251EDC18D}"/>
                </a:ext>
              </a:extLst>
            </p:cNvPr>
            <p:cNvSpPr/>
            <p:nvPr/>
          </p:nvSpPr>
          <p:spPr>
            <a:xfrm>
              <a:off x="12846459" y="3098693"/>
              <a:ext cx="691375" cy="590261"/>
            </a:xfrm>
            <a:custGeom>
              <a:avLst/>
              <a:gdLst/>
              <a:ahLst/>
              <a:cxnLst/>
              <a:rect l="l" t="t" r="r" b="b"/>
              <a:pathLst>
                <a:path w="1220368" h="1041890">
                  <a:moveTo>
                    <a:pt x="0" y="0"/>
                  </a:moveTo>
                  <a:lnTo>
                    <a:pt x="1220369" y="0"/>
                  </a:lnTo>
                  <a:lnTo>
                    <a:pt x="1220369" y="1041889"/>
                  </a:lnTo>
                  <a:lnTo>
                    <a:pt x="0" y="1041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 sz="1000"/>
            </a:p>
          </p:txBody>
        </p:sp>
        <p:sp>
          <p:nvSpPr>
            <p:cNvPr id="8" name="Freeform 119">
              <a:extLst>
                <a:ext uri="{FF2B5EF4-FFF2-40B4-BE49-F238E27FC236}">
                  <a16:creationId xmlns:a16="http://schemas.microsoft.com/office/drawing/2014/main" id="{CC9B5B37-68F9-C15C-1DEE-9BE931EAEBDD}"/>
                </a:ext>
              </a:extLst>
            </p:cNvPr>
            <p:cNvSpPr/>
            <p:nvPr/>
          </p:nvSpPr>
          <p:spPr>
            <a:xfrm>
              <a:off x="12641286" y="2739657"/>
              <a:ext cx="1101723" cy="1019092"/>
            </a:xfrm>
            <a:custGeom>
              <a:avLst/>
              <a:gdLst/>
              <a:ahLst/>
              <a:cxnLst/>
              <a:rect l="l" t="t" r="r" b="b"/>
              <a:pathLst>
                <a:path w="1944685" h="1798834">
                  <a:moveTo>
                    <a:pt x="0" y="0"/>
                  </a:moveTo>
                  <a:lnTo>
                    <a:pt x="1944685" y="0"/>
                  </a:lnTo>
                  <a:lnTo>
                    <a:pt x="1944685" y="1798834"/>
                  </a:lnTo>
                  <a:lnTo>
                    <a:pt x="0" y="1798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 sz="1000"/>
            </a:p>
          </p:txBody>
        </p:sp>
      </p:grpSp>
      <p:sp>
        <p:nvSpPr>
          <p:cNvPr id="11" name="Freeform 98">
            <a:extLst>
              <a:ext uri="{FF2B5EF4-FFF2-40B4-BE49-F238E27FC236}">
                <a16:creationId xmlns:a16="http://schemas.microsoft.com/office/drawing/2014/main" id="{979677ED-A414-71C3-6294-DDC25CB83B50}"/>
              </a:ext>
            </a:extLst>
          </p:cNvPr>
          <p:cNvSpPr/>
          <p:nvPr/>
        </p:nvSpPr>
        <p:spPr>
          <a:xfrm>
            <a:off x="11698598" y="6035084"/>
            <a:ext cx="843028" cy="872494"/>
          </a:xfrm>
          <a:custGeom>
            <a:avLst/>
            <a:gdLst/>
            <a:ahLst/>
            <a:cxnLst/>
            <a:rect l="l" t="t" r="r" b="b"/>
            <a:pathLst>
              <a:path w="683462" h="682039">
                <a:moveTo>
                  <a:pt x="0" y="0"/>
                </a:moveTo>
                <a:lnTo>
                  <a:pt x="683462" y="0"/>
                </a:lnTo>
                <a:lnTo>
                  <a:pt x="683462" y="682039"/>
                </a:lnTo>
                <a:lnTo>
                  <a:pt x="0" y="6820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04693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C468-FFFB-E9F4-9585-2A11B513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FE59-D723-7069-2382-DD6160620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Workstreams &amp; project working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1F4E-5702-1068-C589-DA4EC264AF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0" y="1476000"/>
            <a:ext cx="11766573" cy="3322031"/>
          </a:xfrm>
        </p:spPr>
        <p:txBody>
          <a:bodyPr numCol="2" spcCol="360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CKD SD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KRT DES model (using incidence to KRT from SD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Evidence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Patient Experience</a:t>
            </a:r>
          </a:p>
          <a:p>
            <a:r>
              <a:rPr lang="en-GB" dirty="0"/>
              <a:t>Participative approach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workshops with stakeholders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0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DB02-666C-E131-0A3B-7CCC0212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625D-D5CE-F80C-37B4-1F6C1C45A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Chronic Kidney Disease (CKD)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67B9-575C-7AC7-BAD9-396EC5A5C1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Progressive disease, no symptoms in early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Staged, from 1-5: defined by eGFR score and/or ACR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Clinical diagnosis at stage 3 or higher – stage 5 is kidney failure and likely to lead to a need for Kidney Replacement Therapy (KRT) – dialysis and/or transplant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Most people with CKD are stable in stage 3, managed in Primary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large proportion of people with CKD are undiagnosed (over 50%)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58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874F-A03F-6600-B35A-CD70A919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How will the SD model be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DFA5-6239-5901-7848-2297E1D26E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88" y="1431395"/>
            <a:ext cx="11766573" cy="55407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100" dirty="0">
                <a:latin typeface="+mn-lt"/>
              </a:rPr>
              <a:t>Help illustrate changes with demand over time and its impact on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100" dirty="0">
                <a:latin typeface="+mn-lt"/>
              </a:rPr>
              <a:t>Element of the model are adjustable, so it will support decision makers to infer information about the likely effect of different interventions or allocation of resources.</a:t>
            </a:r>
          </a:p>
          <a:p>
            <a:pPr marL="937672" lvl="1" indent="-457200"/>
            <a:r>
              <a:rPr lang="en-GB" sz="2100" dirty="0">
                <a:latin typeface="+mn-lt"/>
              </a:rPr>
              <a:t>For example, what is the likely impact on the number requiring KRT when improving primary care prevention, improved diagnosis, increase use of </a:t>
            </a:r>
            <a:r>
              <a:rPr lang="en-GB" sz="2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medication</a:t>
            </a:r>
            <a:endParaRPr lang="en-GB" sz="21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100" dirty="0">
                <a:latin typeface="+mn-lt"/>
              </a:rPr>
              <a:t>Support changes to primary care identification and prescribing including the factors that impact on this and the support /interventions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100" dirty="0">
                <a:latin typeface="+mn-lt"/>
              </a:rPr>
              <a:t>Support future planning for KRT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72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EFA6-7BAB-5EF4-4266-11EAD4EB5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1B2CB-FF39-2DC3-5FC9-34D9A1066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5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B2F6-6A01-B703-71F9-4837EF0E0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 structure – top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3BF689-DEEF-3ABA-F5CD-CD41A69D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" y="1768767"/>
            <a:ext cx="8390136" cy="40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03550"/>
      </p:ext>
    </p:extLst>
  </p:cSld>
  <p:clrMapOvr>
    <a:masterClrMapping/>
  </p:clrMapOvr>
</p:sld>
</file>

<file path=ppt/theme/theme1.xml><?xml version="1.0" encoding="utf-8"?>
<a:theme xmlns:a="http://schemas.openxmlformats.org/drawingml/2006/main" name="SU widescreen">
  <a:themeElements>
    <a:clrScheme name="strategyUnit">
      <a:dk1>
        <a:srgbClr val="2C2825"/>
      </a:dk1>
      <a:lt1>
        <a:srgbClr val="F8BE05"/>
      </a:lt1>
      <a:dk2>
        <a:srgbClr val="2C2825"/>
      </a:dk2>
      <a:lt2>
        <a:srgbClr val="FFFFFE"/>
      </a:lt2>
      <a:accent1>
        <a:srgbClr val="F9BF07"/>
      </a:accent1>
      <a:accent2>
        <a:srgbClr val="5881C1"/>
      </a:accent2>
      <a:accent3>
        <a:srgbClr val="EC6555"/>
      </a:accent3>
      <a:accent4>
        <a:srgbClr val="4C5353"/>
      </a:accent4>
      <a:accent5>
        <a:srgbClr val="899FC0"/>
      </a:accent5>
      <a:accent6>
        <a:srgbClr val="E99289"/>
      </a:accent6>
      <a:hlink>
        <a:srgbClr val="5881C1"/>
      </a:hlink>
      <a:folHlink>
        <a:srgbClr val="5881C1"/>
      </a:folHlink>
    </a:clrScheme>
    <a:fontScheme name="strategyUni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476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7625" cap="sq"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 widescreen" id="{62F5864A-BEAB-423E-B709-E801450F6CEA}" vid="{CF130CAB-782C-43A1-A0ED-72FF628C6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0E7D3C5223B647BCF0704F4FD63FF8" ma:contentTypeVersion="22" ma:contentTypeDescription="Create a new document." ma:contentTypeScope="" ma:versionID="1fa9e41d02e9b02fc955bd1400030d11">
  <xsd:schema xmlns:xsd="http://www.w3.org/2001/XMLSchema" xmlns:xs="http://www.w3.org/2001/XMLSchema" xmlns:p="http://schemas.microsoft.com/office/2006/metadata/properties" xmlns:ns2="c3b4031e-841f-46f6-bede-a60d28c4ce79" xmlns:ns3="25f82bdf-59aa-449e-b461-28a7236b0743" targetNamespace="http://schemas.microsoft.com/office/2006/metadata/properties" ma:root="true" ma:fieldsID="ce80f9b71fe371980485e1a61dbeb78d" ns2:_="" ns3:_="">
    <xsd:import namespace="c3b4031e-841f-46f6-bede-a60d28c4ce79"/>
    <xsd:import namespace="25f82bdf-59aa-449e-b461-28a7236b0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odifiedtim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BidAuthor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4031e-841f-46f6-bede-a60d28c4c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odifiedtime" ma:index="21" nillable="true" ma:displayName="Modified time" ma:format="DateOnly" ma:internalName="Modifiedtime">
      <xsd:simpleType>
        <xsd:restriction base="dms:DateTim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e3038f7-01d3-45c6-9ff3-08a5a011bc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BidAuthors" ma:index="26" nillable="true" ma:displayName="Bid Authors" ma:description="People to ask for support when reviewing or using this bid resource." ma:format="Dropdown" ma:list="UserInfo" ma:SharePointGroup="0" ma:internalName="BidAutho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82bdf-59aa-449e-b461-28a7236b07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a1641132-1795-47e1-8f36-e4641a423036}" ma:internalName="TaxCatchAll" ma:showField="CatchAllData" ma:web="25f82bdf-59aa-449e-b461-28a7236b0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f82bdf-59aa-449e-b461-28a7236b0743" xsi:nil="true"/>
    <lcf76f155ced4ddcb4097134ff3c332f xmlns="c3b4031e-841f-46f6-bede-a60d28c4ce79">
      <Terms xmlns="http://schemas.microsoft.com/office/infopath/2007/PartnerControls"/>
    </lcf76f155ced4ddcb4097134ff3c332f>
    <Modifiedtime xmlns="c3b4031e-841f-46f6-bede-a60d28c4ce79" xsi:nil="true"/>
    <BidAuthors xmlns="c3b4031e-841f-46f6-bede-a60d28c4ce79">
      <UserInfo>
        <DisplayName/>
        <AccountId xsi:nil="true"/>
        <AccountType/>
      </UserInfo>
    </BidAuthors>
  </documentManagement>
</p:properties>
</file>

<file path=customXml/itemProps1.xml><?xml version="1.0" encoding="utf-8"?>
<ds:datastoreItem xmlns:ds="http://schemas.openxmlformats.org/officeDocument/2006/customXml" ds:itemID="{C5503188-B1E0-4F05-AB86-5E19EE2765F6}">
  <ds:schemaRefs>
    <ds:schemaRef ds:uri="25f82bdf-59aa-449e-b461-28a7236b0743"/>
    <ds:schemaRef ds:uri="c3b4031e-841f-46f6-bede-a60d28c4c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44529B-6FE0-457B-B5A7-239C8CE319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FFA904-6596-4D52-A097-E68954F08704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25f82bdf-59aa-449e-b461-28a7236b0743"/>
    <ds:schemaRef ds:uri="c3b4031e-841f-46f6-bede-a60d28c4ce7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 widescreen</Template>
  <TotalTime>320</TotalTime>
  <Words>1397</Words>
  <Application>Microsoft Office PowerPoint</Application>
  <PresentationFormat>Custom</PresentationFormat>
  <Paragraphs>267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Symbol</vt:lpstr>
      <vt:lpstr>Arial</vt:lpstr>
      <vt:lpstr>Segoe UI</vt:lpstr>
      <vt:lpstr>Calibri</vt:lpstr>
      <vt:lpstr>Aptos</vt:lpstr>
      <vt:lpstr>Source Sans Pro</vt:lpstr>
      <vt:lpstr>SU widescreen</vt:lpstr>
      <vt:lpstr>Summary of Chronic Kidney Disease model using System Dynamics</vt:lpstr>
      <vt:lpstr>PowerPoint Presentation</vt:lpstr>
      <vt:lpstr>Background</vt:lpstr>
      <vt:lpstr>Background </vt:lpstr>
      <vt:lpstr>Workstreams &amp; project working </vt:lpstr>
      <vt:lpstr>Chronic Kidney Disease (CKD)</vt:lpstr>
      <vt:lpstr>How will the SD model be useful?</vt:lpstr>
      <vt:lpstr>Model Structure</vt:lpstr>
      <vt:lpstr>Model structure – top level</vt:lpstr>
      <vt:lpstr>Model structure - detail</vt:lpstr>
      <vt:lpstr>Model structure - interventions</vt:lpstr>
      <vt:lpstr>Initialisation, Calibration &amp; Validation</vt:lpstr>
      <vt:lpstr>Potential Data Sources</vt:lpstr>
      <vt:lpstr>Initialising and calibrating the model</vt:lpstr>
      <vt:lpstr>Initialising and calibrating the model</vt:lpstr>
      <vt:lpstr>Initialising and calibrating the model</vt:lpstr>
      <vt:lpstr>Initialising and calibrating the model</vt:lpstr>
      <vt:lpstr>Calibration – determining incidence rate</vt:lpstr>
      <vt:lpstr>Calibration</vt:lpstr>
      <vt:lpstr>Validation</vt:lpstr>
      <vt:lpstr>Validation – quantitative comparisons</vt:lpstr>
      <vt:lpstr>Assumptions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Sally Thompson (ML)</dc:creator>
  <cp:lastModifiedBy>Sally Thompson (ML)</cp:lastModifiedBy>
  <cp:revision>3</cp:revision>
  <dcterms:created xsi:type="dcterms:W3CDTF">2025-01-17T11:25:01Z</dcterms:created>
  <dcterms:modified xsi:type="dcterms:W3CDTF">2025-02-28T13:11:33Z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0x010100F00E7D3C5223B647BCF0704F4FD63FF8</vt:lpwstr>
  </property>
  <property fmtid="{D5CDD505-2E9C-101B-9397-08002B2CF9AE}" pid="3" name="MediaServiceImageTags">
    <vt:lpwstr/>
  </property>
</Properties>
</file>