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j1AEIOgVH1N9Hkb/zR74hbvRR+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31"/>
          <p:cNvGrpSpPr/>
          <p:nvPr/>
        </p:nvGrpSpPr>
        <p:grpSpPr>
          <a:xfrm>
            <a:off x="0" y="-8467"/>
            <a:ext cx="12192000" cy="6866467"/>
            <a:chOff x="0" y="-8467"/>
            <a:chExt cx="12192000" cy="6866467"/>
          </a:xfrm>
        </p:grpSpPr>
        <p:sp>
          <p:nvSpPr>
            <p:cNvPr id="24" name="Google Shape;24;p31"/>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3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Google Shape;26;p3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Google Shape;27;p3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3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3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3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3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3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40"/>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0"/>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41"/>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1"/>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41"/>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41"/>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04" name="Google Shape;104;p41"/>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42"/>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2"/>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4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4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4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19" name="Google Shape;119;p4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44"/>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4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4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5"/>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46"/>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6"/>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4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33"/>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3"/>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3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34"/>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5"/>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35"/>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35"/>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35"/>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38"/>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8"/>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38"/>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39"/>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9"/>
          <p:cNvSpPr/>
          <p:nvPr>
            <p:ph idx="2" type="pic"/>
          </p:nvPr>
        </p:nvSpPr>
        <p:spPr>
          <a:xfrm>
            <a:off x="677334" y="609600"/>
            <a:ext cx="8596668" cy="3845718"/>
          </a:xfrm>
          <a:prstGeom prst="rect">
            <a:avLst/>
          </a:prstGeom>
          <a:noFill/>
          <a:ln>
            <a:noFill/>
          </a:ln>
        </p:spPr>
      </p:sp>
      <p:sp>
        <p:nvSpPr>
          <p:cNvPr id="86" name="Google Shape;86;p39"/>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30"/>
          <p:cNvGrpSpPr/>
          <p:nvPr/>
        </p:nvGrpSpPr>
        <p:grpSpPr>
          <a:xfrm>
            <a:off x="0" y="-8467"/>
            <a:ext cx="12192000" cy="6866467"/>
            <a:chOff x="0" y="-8467"/>
            <a:chExt cx="12192000" cy="6866467"/>
          </a:xfrm>
        </p:grpSpPr>
        <p:cxnSp>
          <p:nvCxnSpPr>
            <p:cNvPr id="7" name="Google Shape;7;p30"/>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30"/>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3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3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30"/>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3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3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30"/>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0"/>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3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2456349" y="1411871"/>
            <a:ext cx="713368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Chương trình quản lý sinh viên – môn học – điểm thi</a:t>
            </a:r>
            <a:endParaRPr b="1" i="0" sz="2400" u="none" cap="none" strike="noStrike">
              <a:solidFill>
                <a:schemeClr val="dk1"/>
              </a:solidFill>
              <a:latin typeface="Times New Roman"/>
              <a:ea typeface="Times New Roman"/>
              <a:cs typeface="Times New Roman"/>
              <a:sym typeface="Times New Roman"/>
            </a:endParaRPr>
          </a:p>
        </p:txBody>
      </p:sp>
      <p:sp>
        <p:nvSpPr>
          <p:cNvPr id="144" name="Google Shape;144;p1"/>
          <p:cNvSpPr txBox="1"/>
          <p:nvPr/>
        </p:nvSpPr>
        <p:spPr>
          <a:xfrm>
            <a:off x="2735349" y="3518797"/>
            <a:ext cx="2533771" cy="767711"/>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Giảng viên hướng dẫn: </a:t>
            </a:r>
            <a:endParaRPr/>
          </a:p>
          <a:p>
            <a:pPr indent="0" lvl="0" marL="0" marR="0" rtl="0" algn="ctr">
              <a:lnSpc>
                <a:spcPct val="107000"/>
              </a:lnSpc>
              <a:spcBef>
                <a:spcPts val="800"/>
              </a:spcBef>
              <a:spcAft>
                <a:spcPts val="0"/>
              </a:spcAft>
              <a:buNone/>
            </a:pPr>
            <a:r>
              <a:rPr b="1" i="0" lang="en-US" sz="1800" u="none" cap="none" strike="noStrike">
                <a:solidFill>
                  <a:schemeClr val="dk1"/>
                </a:solidFill>
                <a:latin typeface="Times New Roman"/>
                <a:ea typeface="Times New Roman"/>
                <a:cs typeface="Times New Roman"/>
                <a:sym typeface="Times New Roman"/>
              </a:rPr>
              <a:t>Trịnh Đồng Thạch Trúc</a:t>
            </a:r>
            <a:endParaRPr b="0" i="0" sz="1800" u="none" cap="none" strike="noStrike">
              <a:solidFill>
                <a:schemeClr val="dk1"/>
              </a:solidFill>
              <a:latin typeface="Times New Roman"/>
              <a:ea typeface="Times New Roman"/>
              <a:cs typeface="Times New Roman"/>
              <a:sym typeface="Times New Roman"/>
            </a:endParaRPr>
          </a:p>
        </p:txBody>
      </p:sp>
      <p:sp>
        <p:nvSpPr>
          <p:cNvPr id="145" name="Google Shape;145;p1"/>
          <p:cNvSpPr txBox="1"/>
          <p:nvPr/>
        </p:nvSpPr>
        <p:spPr>
          <a:xfrm>
            <a:off x="5215066" y="2905264"/>
            <a:ext cx="4866640" cy="2762488"/>
          </a:xfrm>
          <a:prstGeom prst="rect">
            <a:avLst/>
          </a:prstGeom>
          <a:noFill/>
          <a:ln>
            <a:noFill/>
          </a:ln>
        </p:spPr>
        <p:txBody>
          <a:bodyPr anchorCtr="0" anchor="t" bIns="45700" lIns="91425" spcFirstLastPara="1" rIns="91425" wrap="square" tIns="45700">
            <a:spAutoFit/>
          </a:bodyPr>
          <a:lstStyle/>
          <a:p>
            <a:pPr indent="-1925954" lvl="0" marL="2286000" marR="0" rtl="0" algn="ctr">
              <a:lnSpc>
                <a:spcPct val="107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Sinh Viên Thực Hiện:</a:t>
            </a:r>
            <a:endParaRPr/>
          </a:p>
          <a:p>
            <a:pPr indent="-1925954" lvl="0" marL="2286000" marR="0" rtl="0" algn="ctr">
              <a:lnSpc>
                <a:spcPct val="107000"/>
              </a:lnSpc>
              <a:spcBef>
                <a:spcPts val="800"/>
              </a:spcBef>
              <a:spcAft>
                <a:spcPts val="0"/>
              </a:spcAft>
              <a:buNone/>
            </a:pPr>
            <a:r>
              <a:rPr b="1" i="0" lang="en-US" sz="1800" u="none" cap="none" strike="noStrike">
                <a:solidFill>
                  <a:schemeClr val="dk1"/>
                </a:solidFill>
                <a:latin typeface="Times New Roman"/>
                <a:ea typeface="Times New Roman"/>
                <a:cs typeface="Times New Roman"/>
                <a:sym typeface="Times New Roman"/>
              </a:rPr>
              <a:t> Dương Quốc An		</a:t>
            </a:r>
            <a:r>
              <a:rPr b="0" i="0" lang="en-US" sz="1800" u="none" cap="none" strike="noStrike">
                <a:solidFill>
                  <a:schemeClr val="dk1"/>
                </a:solidFill>
                <a:latin typeface="Times New Roman"/>
                <a:ea typeface="Times New Roman"/>
                <a:cs typeface="Times New Roman"/>
                <a:sym typeface="Times New Roman"/>
              </a:rPr>
              <a:t>1911065963</a:t>
            </a:r>
            <a:endParaRPr/>
          </a:p>
          <a:p>
            <a:pPr indent="-1925954" lvl="0" marL="2286000" marR="0" rtl="0" algn="ctr">
              <a:lnSpc>
                <a:spcPct val="107000"/>
              </a:lnSpc>
              <a:spcBef>
                <a:spcPts val="800"/>
              </a:spcBef>
              <a:spcAft>
                <a:spcPts val="0"/>
              </a:spcAft>
              <a:buNone/>
            </a:pPr>
            <a:r>
              <a:rPr b="1" i="0" lang="en-US" sz="1800" u="none" cap="none" strike="noStrike">
                <a:solidFill>
                  <a:schemeClr val="dk1"/>
                </a:solidFill>
                <a:latin typeface="Times New Roman"/>
                <a:ea typeface="Times New Roman"/>
                <a:cs typeface="Times New Roman"/>
                <a:sym typeface="Times New Roman"/>
              </a:rPr>
              <a:t> Nguyễn Văn Chuẩn	</a:t>
            </a:r>
            <a:r>
              <a:rPr b="0" i="0" lang="en-US" sz="1800" u="none" cap="none" strike="noStrike">
                <a:solidFill>
                  <a:schemeClr val="dk1"/>
                </a:solidFill>
                <a:latin typeface="Times New Roman"/>
                <a:ea typeface="Times New Roman"/>
                <a:cs typeface="Times New Roman"/>
                <a:sym typeface="Times New Roman"/>
              </a:rPr>
              <a:t>1911064729</a:t>
            </a:r>
            <a:endParaRPr/>
          </a:p>
          <a:p>
            <a:pPr indent="-1925954" lvl="0" marL="2286000" marR="0" rtl="0" algn="ctr">
              <a:lnSpc>
                <a:spcPct val="107000"/>
              </a:lnSpc>
              <a:spcBef>
                <a:spcPts val="800"/>
              </a:spcBef>
              <a:spcAft>
                <a:spcPts val="0"/>
              </a:spcAft>
              <a:buNone/>
            </a:pPr>
            <a:r>
              <a:rPr b="1" i="0" lang="en-US" sz="1800" u="none" cap="none" strike="noStrike">
                <a:solidFill>
                  <a:schemeClr val="dk1"/>
                </a:solidFill>
                <a:latin typeface="Times New Roman"/>
                <a:ea typeface="Times New Roman"/>
                <a:cs typeface="Times New Roman"/>
                <a:sym typeface="Times New Roman"/>
              </a:rPr>
              <a:t> Phù Nhựt Huỳnh		</a:t>
            </a:r>
            <a:r>
              <a:rPr b="0" i="0" lang="en-US" sz="1800" u="none" cap="none" strike="noStrike">
                <a:solidFill>
                  <a:schemeClr val="dk1"/>
                </a:solidFill>
                <a:latin typeface="Times New Roman"/>
                <a:ea typeface="Times New Roman"/>
                <a:cs typeface="Times New Roman"/>
                <a:sym typeface="Times New Roman"/>
              </a:rPr>
              <a:t>1911065792</a:t>
            </a:r>
            <a:endParaRPr/>
          </a:p>
          <a:p>
            <a:pPr indent="-1925954" lvl="0" marL="2286000" marR="0" rtl="0" algn="ctr">
              <a:lnSpc>
                <a:spcPct val="107000"/>
              </a:lnSpc>
              <a:spcBef>
                <a:spcPts val="800"/>
              </a:spcBef>
              <a:spcAft>
                <a:spcPts val="0"/>
              </a:spcAft>
              <a:buNone/>
            </a:pPr>
            <a:r>
              <a:rPr b="1" i="0" lang="en-US" sz="1800" u="none" cap="none" strike="noStrike">
                <a:solidFill>
                  <a:schemeClr val="dk1"/>
                </a:solidFill>
                <a:latin typeface="Times New Roman"/>
                <a:ea typeface="Times New Roman"/>
                <a:cs typeface="Times New Roman"/>
                <a:sym typeface="Times New Roman"/>
              </a:rPr>
              <a:t> </a:t>
            </a:r>
            <a:endParaRPr/>
          </a:p>
          <a:p>
            <a:pPr indent="-1925954" lvl="0" marL="2286000" marR="0" rtl="0" algn="ctr">
              <a:lnSpc>
                <a:spcPct val="107000"/>
              </a:lnSpc>
              <a:spcBef>
                <a:spcPts val="800"/>
              </a:spcBef>
              <a:spcAft>
                <a:spcPts val="0"/>
              </a:spcAft>
              <a:buNone/>
            </a:pPr>
            <a:r>
              <a:rPr b="0" i="0" lang="en-US" sz="1800" u="none" cap="none" strike="noStrike">
                <a:solidFill>
                  <a:schemeClr val="dk1"/>
                </a:solidFill>
                <a:latin typeface="Times New Roman"/>
                <a:ea typeface="Times New Roman"/>
                <a:cs typeface="Times New Roman"/>
                <a:sym typeface="Times New Roman"/>
              </a:rPr>
              <a:t>Lớp: </a:t>
            </a:r>
            <a:r>
              <a:rPr b="1" i="0" lang="en-US" sz="1800" u="none" cap="none" strike="noStrike">
                <a:solidFill>
                  <a:schemeClr val="dk1"/>
                </a:solidFill>
                <a:latin typeface="Times New Roman"/>
                <a:ea typeface="Times New Roman"/>
                <a:cs typeface="Times New Roman"/>
                <a:sym typeface="Times New Roman"/>
              </a:rPr>
              <a:t>19DTHD4</a:t>
            </a:r>
            <a:endParaRPr b="1" i="0" sz="1800" u="none" cap="none" strike="noStrike">
              <a:solidFill>
                <a:schemeClr val="dk1"/>
              </a:solidFill>
              <a:latin typeface="Times New Roman"/>
              <a:ea typeface="Times New Roman"/>
              <a:cs typeface="Times New Roman"/>
              <a:sym typeface="Times New Roman"/>
            </a:endParaRPr>
          </a:p>
          <a:p>
            <a:pPr indent="-1925954" lvl="0" marL="2286000" marR="0" rtl="0" algn="ctr">
              <a:lnSpc>
                <a:spcPct val="107000"/>
              </a:lnSpc>
              <a:spcBef>
                <a:spcPts val="800"/>
              </a:spcBef>
              <a:spcAft>
                <a:spcPts val="0"/>
              </a:spcAft>
              <a:buNone/>
            </a:pPr>
            <a:r>
              <a:rPr b="0" i="0" lang="en-US" sz="1800" u="none" cap="none" strike="noStrike">
                <a:solidFill>
                  <a:schemeClr val="dk1"/>
                </a:solidFill>
                <a:latin typeface="Times New Roman"/>
                <a:ea typeface="Times New Roman"/>
                <a:cs typeface="Times New Roman"/>
                <a:sym typeface="Times New Roman"/>
              </a:rPr>
              <a:t>Khóa: </a:t>
            </a:r>
            <a:r>
              <a:rPr b="1" i="0" lang="en-US" sz="1800" u="none" cap="none" strike="noStrike">
                <a:solidFill>
                  <a:schemeClr val="dk1"/>
                </a:solidFill>
                <a:latin typeface="Times New Roman"/>
                <a:ea typeface="Times New Roman"/>
                <a:cs typeface="Times New Roman"/>
                <a:sym typeface="Times New Roman"/>
              </a:rPr>
              <a:t>2019-2023</a:t>
            </a:r>
            <a:endParaRPr b="0" i="0" sz="1800" u="none" cap="none" strike="noStrike">
              <a:solidFill>
                <a:schemeClr val="dk1"/>
              </a:solidFill>
              <a:latin typeface="Times New Roman"/>
              <a:ea typeface="Times New Roman"/>
              <a:cs typeface="Times New Roman"/>
              <a:sym typeface="Times New Roman"/>
            </a:endParaRPr>
          </a:p>
        </p:txBody>
      </p:sp>
      <p:sp>
        <p:nvSpPr>
          <p:cNvPr id="146" name="Google Shape;146;p1"/>
          <p:cNvSpPr txBox="1"/>
          <p:nvPr/>
        </p:nvSpPr>
        <p:spPr>
          <a:xfrm>
            <a:off x="4328160" y="985520"/>
            <a:ext cx="18473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47" name="Google Shape;147;p1"/>
          <p:cNvSpPr/>
          <p:nvPr/>
        </p:nvSpPr>
        <p:spPr>
          <a:xfrm>
            <a:off x="6003634" y="43934"/>
            <a:ext cx="184731" cy="36933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48" name="Google Shape;148;p1"/>
          <p:cNvSpPr/>
          <p:nvPr/>
        </p:nvSpPr>
        <p:spPr>
          <a:xfrm>
            <a:off x="4216076" y="634982"/>
            <a:ext cx="4031873"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ĐỒ ÁN MÔN HỌC</a:t>
            </a:r>
            <a:endParaRPr b="0" i="0" sz="3600" u="none" cap="none" strike="noStrike">
              <a:solidFill>
                <a:schemeClr val="dk1"/>
              </a:solidFill>
              <a:latin typeface="Arial"/>
              <a:ea typeface="Arial"/>
              <a:cs typeface="Arial"/>
              <a:sym typeface="Arial"/>
            </a:endParaRPr>
          </a:p>
        </p:txBody>
      </p:sp>
      <p:sp>
        <p:nvSpPr>
          <p:cNvPr id="149" name="Google Shape;149;p1"/>
          <p:cNvSpPr/>
          <p:nvPr/>
        </p:nvSpPr>
        <p:spPr>
          <a:xfrm>
            <a:off x="2523181" y="2172081"/>
            <a:ext cx="7261621" cy="4084320"/>
          </a:xfrm>
          <a:prstGeom prst="rect">
            <a:avLst/>
          </a:prstGeom>
          <a:noFill/>
          <a:ln cap="rnd" cmpd="sng" w="19050">
            <a:solidFill>
              <a:srgbClr val="4594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150" name="Google Shape;150;p1"/>
          <p:cNvPicPr preferRelativeResize="0"/>
          <p:nvPr/>
        </p:nvPicPr>
        <p:blipFill rotWithShape="1">
          <a:blip r:embed="rId3">
            <a:alphaModFix/>
          </a:blip>
          <a:srcRect b="0" l="0" r="0" t="0"/>
          <a:stretch/>
        </p:blipFill>
        <p:spPr>
          <a:xfrm>
            <a:off x="0" y="0"/>
            <a:ext cx="764059" cy="764059"/>
          </a:xfrm>
          <a:prstGeom prst="rect">
            <a:avLst/>
          </a:prstGeom>
          <a:noFill/>
          <a:ln>
            <a:noFill/>
          </a:ln>
        </p:spPr>
      </p:pic>
      <p:pic>
        <p:nvPicPr>
          <p:cNvPr id="151" name="Google Shape;151;p1"/>
          <p:cNvPicPr preferRelativeResize="0"/>
          <p:nvPr/>
        </p:nvPicPr>
        <p:blipFill rotWithShape="1">
          <a:blip r:embed="rId4">
            <a:alphaModFix/>
          </a:blip>
          <a:srcRect b="0" l="0" r="0" t="0"/>
          <a:stretch/>
        </p:blipFill>
        <p:spPr>
          <a:xfrm>
            <a:off x="11427941" y="6093941"/>
            <a:ext cx="764059" cy="764059"/>
          </a:xfrm>
          <a:prstGeom prst="rect">
            <a:avLst/>
          </a:prstGeom>
          <a:noFill/>
          <a:ln>
            <a:noFill/>
          </a:ln>
        </p:spPr>
      </p:pic>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10"/>
          <p:cNvPicPr preferRelativeResize="0"/>
          <p:nvPr/>
        </p:nvPicPr>
        <p:blipFill rotWithShape="1">
          <a:blip r:embed="rId3">
            <a:alphaModFix/>
          </a:blip>
          <a:srcRect b="0" l="0" r="0" t="0"/>
          <a:stretch/>
        </p:blipFill>
        <p:spPr>
          <a:xfrm>
            <a:off x="679637" y="522514"/>
            <a:ext cx="10692652" cy="5281127"/>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1"/>
          <p:cNvSpPr txBox="1"/>
          <p:nvPr/>
        </p:nvSpPr>
        <p:spPr>
          <a:xfrm>
            <a:off x="1112063" y="2371434"/>
            <a:ext cx="8105400" cy="20748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800">
                <a:solidFill>
                  <a:schemeClr val="dk1"/>
                </a:solidFill>
                <a:latin typeface="Times New Roman"/>
                <a:ea typeface="Times New Roman"/>
                <a:cs typeface="Times New Roman"/>
                <a:sym typeface="Times New Roman"/>
              </a:rPr>
              <a:t>* Quản lý điểm sinh viên</a:t>
            </a:r>
            <a:endParaRPr/>
          </a:p>
          <a:p>
            <a:pPr indent="0" lvl="0" marL="0" marR="0" rtl="0" algn="l">
              <a:lnSpc>
                <a:spcPct val="120000"/>
              </a:lnSpc>
              <a:spcBef>
                <a:spcPts val="0"/>
              </a:spcBef>
              <a:spcAft>
                <a:spcPts val="0"/>
              </a:spcAft>
              <a:buNone/>
            </a:pPr>
            <a:r>
              <a:rPr b="1" lang="en-US" sz="2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Cho phép quản lý tất cả kết quả học tập của sinh viên và dựa vào đó để đánh giá năng lực của từng sinh viên.</a:t>
            </a:r>
            <a:endParaRPr/>
          </a:p>
        </p:txBody>
      </p:sp>
      <p:sp>
        <p:nvSpPr>
          <p:cNvPr id="227" name="Google Shape;227;p11"/>
          <p:cNvSpPr txBox="1"/>
          <p:nvPr/>
        </p:nvSpPr>
        <p:spPr>
          <a:xfrm>
            <a:off x="3036160" y="612561"/>
            <a:ext cx="697784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Chức năng của hệ thống (member) </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12"/>
          <p:cNvPicPr preferRelativeResize="0"/>
          <p:nvPr/>
        </p:nvPicPr>
        <p:blipFill rotWithShape="1">
          <a:blip r:embed="rId3">
            <a:alphaModFix/>
          </a:blip>
          <a:srcRect b="0" l="0" r="0" t="0"/>
          <a:stretch/>
        </p:blipFill>
        <p:spPr>
          <a:xfrm>
            <a:off x="1156995" y="201056"/>
            <a:ext cx="9367935" cy="6455887"/>
          </a:xfrm>
          <a:prstGeom prst="rect">
            <a:avLst/>
          </a:prstGeom>
          <a:noFill/>
          <a:ln>
            <a:noFill/>
          </a:ln>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3"/>
          <p:cNvSpPr txBox="1"/>
          <p:nvPr/>
        </p:nvSpPr>
        <p:spPr>
          <a:xfrm>
            <a:off x="3036165" y="612561"/>
            <a:ext cx="697784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Chức năng của hệ thống (member) </a:t>
            </a:r>
            <a:endParaRPr/>
          </a:p>
        </p:txBody>
      </p:sp>
      <p:pic>
        <p:nvPicPr>
          <p:cNvPr id="238" name="Google Shape;238;p13"/>
          <p:cNvPicPr preferRelativeResize="0"/>
          <p:nvPr/>
        </p:nvPicPr>
        <p:blipFill rotWithShape="1">
          <a:blip r:embed="rId3">
            <a:alphaModFix/>
          </a:blip>
          <a:srcRect b="0" l="0" r="0" t="0"/>
          <a:stretch/>
        </p:blipFill>
        <p:spPr>
          <a:xfrm>
            <a:off x="0" y="0"/>
            <a:ext cx="764059" cy="764059"/>
          </a:xfrm>
          <a:prstGeom prst="rect">
            <a:avLst/>
          </a:prstGeom>
          <a:noFill/>
          <a:ln>
            <a:noFill/>
          </a:ln>
        </p:spPr>
      </p:pic>
      <p:pic>
        <p:nvPicPr>
          <p:cNvPr id="239" name="Google Shape;239;p13"/>
          <p:cNvPicPr preferRelativeResize="0"/>
          <p:nvPr/>
        </p:nvPicPr>
        <p:blipFill rotWithShape="1">
          <a:blip r:embed="rId3">
            <a:alphaModFix/>
          </a:blip>
          <a:srcRect b="0" l="0" r="0" t="0"/>
          <a:stretch/>
        </p:blipFill>
        <p:spPr>
          <a:xfrm>
            <a:off x="11427941" y="6093941"/>
            <a:ext cx="764059" cy="764059"/>
          </a:xfrm>
          <a:prstGeom prst="rect">
            <a:avLst/>
          </a:prstGeom>
          <a:noFill/>
          <a:ln>
            <a:noFill/>
          </a:ln>
        </p:spPr>
      </p:pic>
      <p:sp>
        <p:nvSpPr>
          <p:cNvPr id="240" name="Google Shape;240;p13"/>
          <p:cNvSpPr txBox="1"/>
          <p:nvPr/>
        </p:nvSpPr>
        <p:spPr>
          <a:xfrm>
            <a:off x="1112063" y="2371434"/>
            <a:ext cx="8105313" cy="2115131"/>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800">
                <a:solidFill>
                  <a:schemeClr val="dk1"/>
                </a:solidFill>
                <a:latin typeface="Times New Roman"/>
                <a:ea typeface="Times New Roman"/>
                <a:cs typeface="Times New Roman"/>
                <a:sym typeface="Times New Roman"/>
              </a:rPr>
              <a:t>* Quản lý lớp học</a:t>
            </a:r>
            <a:endParaRPr/>
          </a:p>
          <a:p>
            <a:pPr indent="0" lvl="0" marL="0" marR="0" rtl="0" algn="l">
              <a:lnSpc>
                <a:spcPct val="120000"/>
              </a:lnSpc>
              <a:spcBef>
                <a:spcPts val="0"/>
              </a:spcBef>
              <a:spcAft>
                <a:spcPts val="0"/>
              </a:spcAft>
              <a:buNone/>
            </a:pPr>
            <a:r>
              <a:rPr b="1" lang="en-US" sz="2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Bao gồm tất cả thông tin của các lớp nhằm mục đích phân chia theo từng chuyên ngành để dễ dàng trong việc quản lý.</a:t>
            </a:r>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14"/>
          <p:cNvPicPr preferRelativeResize="0"/>
          <p:nvPr/>
        </p:nvPicPr>
        <p:blipFill rotWithShape="1">
          <a:blip r:embed="rId3">
            <a:alphaModFix/>
          </a:blip>
          <a:srcRect b="0" l="0" r="0" t="0"/>
          <a:stretch/>
        </p:blipFill>
        <p:spPr>
          <a:xfrm>
            <a:off x="1045029" y="429986"/>
            <a:ext cx="9946432" cy="5905694"/>
          </a:xfrm>
          <a:prstGeom prst="rect">
            <a:avLst/>
          </a:prstGeom>
          <a:noFill/>
          <a:ln>
            <a:noFill/>
          </a:ln>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txBox="1"/>
          <p:nvPr/>
        </p:nvSpPr>
        <p:spPr>
          <a:xfrm>
            <a:off x="3036165" y="612561"/>
            <a:ext cx="697784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Chức năng của hệ thống (member) </a:t>
            </a:r>
            <a:endParaRPr/>
          </a:p>
        </p:txBody>
      </p:sp>
      <p:sp>
        <p:nvSpPr>
          <p:cNvPr id="251" name="Google Shape;251;p15"/>
          <p:cNvSpPr txBox="1"/>
          <p:nvPr/>
        </p:nvSpPr>
        <p:spPr>
          <a:xfrm>
            <a:off x="1112063" y="2371434"/>
            <a:ext cx="8105313" cy="2115131"/>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800">
                <a:solidFill>
                  <a:schemeClr val="dk1"/>
                </a:solidFill>
                <a:latin typeface="Times New Roman"/>
                <a:ea typeface="Times New Roman"/>
                <a:cs typeface="Times New Roman"/>
                <a:sym typeface="Times New Roman"/>
              </a:rPr>
              <a:t>* Quản lý khoa</a:t>
            </a:r>
            <a:endParaRPr/>
          </a:p>
          <a:p>
            <a:pPr indent="0" lvl="0" marL="0" marR="0" rtl="0" algn="l">
              <a:lnSpc>
                <a:spcPct val="120000"/>
              </a:lnSpc>
              <a:spcBef>
                <a:spcPts val="0"/>
              </a:spcBef>
              <a:spcAft>
                <a:spcPts val="0"/>
              </a:spcAft>
              <a:buNone/>
            </a:pPr>
            <a:r>
              <a:rPr b="1" lang="en-US" sz="2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Cũng tương tự nhưng quản lý lớp học, mục đích chủ yếu là phân chia các lớp học theo từng khoa dể dễ dàng trong việc quản lý.</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16"/>
          <p:cNvPicPr preferRelativeResize="0"/>
          <p:nvPr/>
        </p:nvPicPr>
        <p:blipFill rotWithShape="1">
          <a:blip r:embed="rId3">
            <a:alphaModFix/>
          </a:blip>
          <a:srcRect b="0" l="0" r="0" t="0"/>
          <a:stretch/>
        </p:blipFill>
        <p:spPr>
          <a:xfrm>
            <a:off x="849086" y="277435"/>
            <a:ext cx="10287752" cy="6179349"/>
          </a:xfrm>
          <a:prstGeom prst="rect">
            <a:avLst/>
          </a:prstGeom>
          <a:noFill/>
          <a:ln>
            <a:noFill/>
          </a:ln>
        </p:spPr>
      </p:pic>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7"/>
          <p:cNvSpPr txBox="1"/>
          <p:nvPr/>
        </p:nvSpPr>
        <p:spPr>
          <a:xfrm>
            <a:off x="3124943" y="612561"/>
            <a:ext cx="697784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Chức năng của hệ thống (member) </a:t>
            </a:r>
            <a:endParaRPr/>
          </a:p>
        </p:txBody>
      </p:sp>
      <p:pic>
        <p:nvPicPr>
          <p:cNvPr id="262" name="Google Shape;262;p17"/>
          <p:cNvPicPr preferRelativeResize="0"/>
          <p:nvPr/>
        </p:nvPicPr>
        <p:blipFill rotWithShape="1">
          <a:blip r:embed="rId3">
            <a:alphaModFix/>
          </a:blip>
          <a:srcRect b="0" l="0" r="0" t="0"/>
          <a:stretch/>
        </p:blipFill>
        <p:spPr>
          <a:xfrm>
            <a:off x="0" y="0"/>
            <a:ext cx="764059" cy="764059"/>
          </a:xfrm>
          <a:prstGeom prst="rect">
            <a:avLst/>
          </a:prstGeom>
          <a:noFill/>
          <a:ln>
            <a:noFill/>
          </a:ln>
        </p:spPr>
      </p:pic>
      <p:pic>
        <p:nvPicPr>
          <p:cNvPr id="263" name="Google Shape;263;p17"/>
          <p:cNvPicPr preferRelativeResize="0"/>
          <p:nvPr/>
        </p:nvPicPr>
        <p:blipFill rotWithShape="1">
          <a:blip r:embed="rId3">
            <a:alphaModFix/>
          </a:blip>
          <a:srcRect b="0" l="0" r="0" t="0"/>
          <a:stretch/>
        </p:blipFill>
        <p:spPr>
          <a:xfrm>
            <a:off x="11427941" y="6093941"/>
            <a:ext cx="764059" cy="764059"/>
          </a:xfrm>
          <a:prstGeom prst="rect">
            <a:avLst/>
          </a:prstGeom>
          <a:noFill/>
          <a:ln>
            <a:noFill/>
          </a:ln>
        </p:spPr>
      </p:pic>
      <p:sp>
        <p:nvSpPr>
          <p:cNvPr id="264" name="Google Shape;264;p17"/>
          <p:cNvSpPr txBox="1"/>
          <p:nvPr/>
        </p:nvSpPr>
        <p:spPr>
          <a:xfrm>
            <a:off x="1112063" y="2371434"/>
            <a:ext cx="8105313" cy="1598066"/>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800">
                <a:solidFill>
                  <a:schemeClr val="dk1"/>
                </a:solidFill>
                <a:latin typeface="Times New Roman"/>
                <a:ea typeface="Times New Roman"/>
                <a:cs typeface="Times New Roman"/>
                <a:sym typeface="Times New Roman"/>
              </a:rPr>
              <a:t>* Quản lý môn học</a:t>
            </a:r>
            <a:endParaRPr/>
          </a:p>
          <a:p>
            <a:pPr indent="0" lvl="0" marL="0" marR="0" rtl="0" algn="l">
              <a:lnSpc>
                <a:spcPct val="120000"/>
              </a:lnSpc>
              <a:spcBef>
                <a:spcPts val="0"/>
              </a:spcBef>
              <a:spcAft>
                <a:spcPts val="0"/>
              </a:spcAft>
              <a:buNone/>
            </a:pPr>
            <a:r>
              <a:rPr b="1" lang="en-US" sz="2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Cho phép quản lý tất các các môn học hiện có trong chương trình đào tạo.</a:t>
            </a:r>
            <a:endParaRPr b="1" sz="2800">
              <a:solidFill>
                <a:schemeClr val="dk1"/>
              </a:solidFill>
              <a:latin typeface="Trebuchet MS"/>
              <a:ea typeface="Trebuchet MS"/>
              <a:cs typeface="Trebuchet MS"/>
              <a:sym typeface="Trebuchet MS"/>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18"/>
          <p:cNvPicPr preferRelativeResize="0"/>
          <p:nvPr/>
        </p:nvPicPr>
        <p:blipFill rotWithShape="1">
          <a:blip r:embed="rId3">
            <a:alphaModFix/>
          </a:blip>
          <a:srcRect b="0" l="0" r="0" t="0"/>
          <a:stretch/>
        </p:blipFill>
        <p:spPr>
          <a:xfrm>
            <a:off x="455507" y="662474"/>
            <a:ext cx="11003998" cy="5533052"/>
          </a:xfrm>
          <a:prstGeom prst="rect">
            <a:avLst/>
          </a:prstGeom>
          <a:noFill/>
          <a:ln>
            <a:noFill/>
          </a:ln>
        </p:spPr>
      </p:pic>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9"/>
          <p:cNvSpPr txBox="1"/>
          <p:nvPr/>
        </p:nvSpPr>
        <p:spPr>
          <a:xfrm>
            <a:off x="3124943" y="612561"/>
            <a:ext cx="697784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Chức năng của hệ thống (member) </a:t>
            </a:r>
            <a:endParaRPr/>
          </a:p>
        </p:txBody>
      </p:sp>
      <p:sp>
        <p:nvSpPr>
          <p:cNvPr id="275" name="Google Shape;275;p19"/>
          <p:cNvSpPr txBox="1"/>
          <p:nvPr/>
        </p:nvSpPr>
        <p:spPr>
          <a:xfrm>
            <a:off x="1112063" y="2371434"/>
            <a:ext cx="8105313" cy="1598386"/>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800">
                <a:solidFill>
                  <a:schemeClr val="dk1"/>
                </a:solidFill>
                <a:latin typeface="Times New Roman"/>
                <a:ea typeface="Times New Roman"/>
                <a:cs typeface="Times New Roman"/>
                <a:sym typeface="Times New Roman"/>
              </a:rPr>
              <a:t>* Tìm kiếm sinh viên</a:t>
            </a:r>
            <a:endParaRPr/>
          </a:p>
          <a:p>
            <a:pPr indent="0" lvl="0" marL="0" marR="0" rtl="0" algn="l">
              <a:lnSpc>
                <a:spcPct val="120000"/>
              </a:lnSpc>
              <a:spcBef>
                <a:spcPts val="0"/>
              </a:spcBef>
              <a:spcAft>
                <a:spcPts val="0"/>
              </a:spcAft>
              <a:buNone/>
            </a:pPr>
            <a:r>
              <a:rPr b="1" lang="en-US" sz="2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Cho phép tìm kiếm sinh viên dựa trên các điều kiện như tìm kiếm theo mssv, lớp, khoa, khoá học,….</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
          <p:cNvSpPr txBox="1"/>
          <p:nvPr/>
        </p:nvSpPr>
        <p:spPr>
          <a:xfrm>
            <a:off x="4322241" y="511288"/>
            <a:ext cx="155655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Mô tả</a:t>
            </a:r>
            <a:endParaRPr/>
          </a:p>
        </p:txBody>
      </p:sp>
      <p:sp>
        <p:nvSpPr>
          <p:cNvPr id="157" name="Google Shape;157;p2"/>
          <p:cNvSpPr txBox="1"/>
          <p:nvPr/>
        </p:nvSpPr>
        <p:spPr>
          <a:xfrm>
            <a:off x="1544715" y="1322772"/>
            <a:ext cx="8309499" cy="4700774"/>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800">
                <a:solidFill>
                  <a:schemeClr val="dk1"/>
                </a:solidFill>
                <a:latin typeface="Times New Roman"/>
                <a:ea typeface="Times New Roman"/>
                <a:cs typeface="Times New Roman"/>
                <a:sym typeface="Times New Roman"/>
              </a:rPr>
              <a:t>	Chương trình quản lý sinh viên – môn học – điểm thi </a:t>
            </a:r>
            <a:r>
              <a:rPr lang="en-US" sz="2800">
                <a:solidFill>
                  <a:schemeClr val="dk1"/>
                </a:solidFill>
                <a:latin typeface="Times New Roman"/>
                <a:ea typeface="Times New Roman"/>
                <a:cs typeface="Times New Roman"/>
                <a:sym typeface="Times New Roman"/>
              </a:rPr>
              <a:t>thể hiện được mô hình tổ chức quản lý sinh viên theo khoa, theo lớp, theo các loại hình đào tạo quản lý các môn học của các lớp kết quả học tập của sinh viên đối với các môn học đó. Hệ thống còn cho phép tạo ra các báo cáo từ kết quả học tập của sinh viên nhằm mục kích phục vụ công tác điều hành huấn luyện như tổng kết </a:t>
            </a:r>
            <a:endParaRPr sz="2800">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None/>
            </a:pPr>
            <a:r>
              <a:rPr lang="en-US" sz="2800">
                <a:solidFill>
                  <a:schemeClr val="dk1"/>
                </a:solidFill>
                <a:latin typeface="Times New Roman"/>
                <a:ea typeface="Times New Roman"/>
                <a:cs typeface="Times New Roman"/>
                <a:sym typeface="Times New Roman"/>
              </a:rPr>
              <a:t>kết quả học tập của từng sinh viên, từng lớp, từng môn học danh sách bảng điểm học kì trên bảng điểm cá nhân. </a:t>
            </a:r>
            <a:endParaRPr/>
          </a:p>
        </p:txBody>
      </p:sp>
      <p:pic>
        <p:nvPicPr>
          <p:cNvPr id="158" name="Google Shape;158;p2"/>
          <p:cNvPicPr preferRelativeResize="0"/>
          <p:nvPr/>
        </p:nvPicPr>
        <p:blipFill rotWithShape="1">
          <a:blip r:embed="rId3">
            <a:alphaModFix/>
          </a:blip>
          <a:srcRect b="0" l="0" r="0" t="0"/>
          <a:stretch/>
        </p:blipFill>
        <p:spPr>
          <a:xfrm>
            <a:off x="0" y="0"/>
            <a:ext cx="764059" cy="764059"/>
          </a:xfrm>
          <a:prstGeom prst="rect">
            <a:avLst/>
          </a:prstGeom>
          <a:noFill/>
          <a:ln>
            <a:noFill/>
          </a:ln>
        </p:spPr>
      </p:pic>
      <p:pic>
        <p:nvPicPr>
          <p:cNvPr id="159" name="Google Shape;159;p2"/>
          <p:cNvPicPr preferRelativeResize="0"/>
          <p:nvPr/>
        </p:nvPicPr>
        <p:blipFill rotWithShape="1">
          <a:blip r:embed="rId3">
            <a:alphaModFix/>
          </a:blip>
          <a:srcRect b="0" l="0" r="0" t="0"/>
          <a:stretch/>
        </p:blipFill>
        <p:spPr>
          <a:xfrm>
            <a:off x="11427941" y="6093941"/>
            <a:ext cx="764059" cy="764059"/>
          </a:xfrm>
          <a:prstGeom prst="rect">
            <a:avLst/>
          </a:prstGeom>
          <a:noFill/>
          <a:ln>
            <a:noFill/>
          </a:ln>
        </p:spPr>
      </p:pic>
    </p:spTree>
  </p:cSld>
  <p:clrMapOvr>
    <a:masterClrMapping/>
  </p:clrMapOvr>
  <p:transition spd="slow">
    <p:wipe dir="l"/>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20"/>
          <p:cNvPicPr preferRelativeResize="0"/>
          <p:nvPr/>
        </p:nvPicPr>
        <p:blipFill rotWithShape="1">
          <a:blip r:embed="rId3">
            <a:alphaModFix/>
          </a:blip>
          <a:srcRect b="0" l="0" r="0" t="0"/>
          <a:stretch/>
        </p:blipFill>
        <p:spPr>
          <a:xfrm>
            <a:off x="1164771" y="367539"/>
            <a:ext cx="9862457" cy="6122921"/>
          </a:xfrm>
          <a:prstGeom prst="rect">
            <a:avLst/>
          </a:prstGeom>
          <a:noFill/>
          <a:ln>
            <a:noFill/>
          </a:ln>
        </p:spPr>
      </p:pic>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21"/>
          <p:cNvPicPr preferRelativeResize="0"/>
          <p:nvPr/>
        </p:nvPicPr>
        <p:blipFill rotWithShape="1">
          <a:blip r:embed="rId3">
            <a:alphaModFix/>
          </a:blip>
          <a:srcRect b="0" l="0" r="0" t="0"/>
          <a:stretch/>
        </p:blipFill>
        <p:spPr>
          <a:xfrm>
            <a:off x="0" y="0"/>
            <a:ext cx="764059" cy="764059"/>
          </a:xfrm>
          <a:prstGeom prst="rect">
            <a:avLst/>
          </a:prstGeom>
          <a:noFill/>
          <a:ln>
            <a:noFill/>
          </a:ln>
        </p:spPr>
      </p:pic>
      <p:pic>
        <p:nvPicPr>
          <p:cNvPr id="286" name="Google Shape;286;p21"/>
          <p:cNvPicPr preferRelativeResize="0"/>
          <p:nvPr/>
        </p:nvPicPr>
        <p:blipFill rotWithShape="1">
          <a:blip r:embed="rId3">
            <a:alphaModFix/>
          </a:blip>
          <a:srcRect b="0" l="0" r="0" t="0"/>
          <a:stretch/>
        </p:blipFill>
        <p:spPr>
          <a:xfrm>
            <a:off x="11427941" y="6093941"/>
            <a:ext cx="764059" cy="764059"/>
          </a:xfrm>
          <a:prstGeom prst="rect">
            <a:avLst/>
          </a:prstGeom>
          <a:noFill/>
          <a:ln>
            <a:noFill/>
          </a:ln>
        </p:spPr>
      </p:pic>
      <p:sp>
        <p:nvSpPr>
          <p:cNvPr id="287" name="Google Shape;287;p21"/>
          <p:cNvSpPr txBox="1"/>
          <p:nvPr/>
        </p:nvSpPr>
        <p:spPr>
          <a:xfrm>
            <a:off x="3124943" y="612561"/>
            <a:ext cx="697784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Chức năng của hệ thống (member) </a:t>
            </a:r>
            <a:endParaRPr/>
          </a:p>
        </p:txBody>
      </p:sp>
      <p:sp>
        <p:nvSpPr>
          <p:cNvPr id="288" name="Google Shape;288;p21"/>
          <p:cNvSpPr txBox="1"/>
          <p:nvPr/>
        </p:nvSpPr>
        <p:spPr>
          <a:xfrm>
            <a:off x="1112063" y="2371434"/>
            <a:ext cx="8105313" cy="1598386"/>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800">
                <a:solidFill>
                  <a:schemeClr val="dk1"/>
                </a:solidFill>
                <a:latin typeface="Times New Roman"/>
                <a:ea typeface="Times New Roman"/>
                <a:cs typeface="Times New Roman"/>
                <a:sym typeface="Times New Roman"/>
              </a:rPr>
              <a:t>* Thống kê danh sách sinh viên</a:t>
            </a:r>
            <a:endParaRPr/>
          </a:p>
          <a:p>
            <a:pPr indent="0" lvl="0" marL="0" marR="0" rtl="0" algn="l">
              <a:lnSpc>
                <a:spcPct val="120000"/>
              </a:lnSpc>
              <a:spcBef>
                <a:spcPts val="0"/>
              </a:spcBef>
              <a:spcAft>
                <a:spcPts val="0"/>
              </a:spcAft>
              <a:buNone/>
            </a:pPr>
            <a:r>
              <a:rPr b="1" lang="en-US" sz="2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Cho phép xuất danh sách sinh viên theo các lựa chọn như: theo lớp, khoa, điểm trung bình.</a:t>
            </a:r>
            <a:endParaRPr b="1" sz="2800">
              <a:solidFill>
                <a:schemeClr val="dk1"/>
              </a:solidFill>
              <a:latin typeface="Trebuchet MS"/>
              <a:ea typeface="Trebuchet MS"/>
              <a:cs typeface="Trebuchet MS"/>
              <a:sym typeface="Trebuchet MS"/>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22"/>
          <p:cNvPicPr preferRelativeResize="0"/>
          <p:nvPr/>
        </p:nvPicPr>
        <p:blipFill rotWithShape="1">
          <a:blip r:embed="rId3">
            <a:alphaModFix/>
          </a:blip>
          <a:srcRect b="0" l="0" r="0" t="0"/>
          <a:stretch/>
        </p:blipFill>
        <p:spPr>
          <a:xfrm>
            <a:off x="876842" y="441311"/>
            <a:ext cx="10438315" cy="5975377"/>
          </a:xfrm>
          <a:prstGeom prst="rect">
            <a:avLst/>
          </a:prstGeom>
          <a:noFill/>
          <a:ln>
            <a:noFill/>
          </a:ln>
        </p:spPr>
      </p:pic>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3"/>
          <p:cNvSpPr txBox="1"/>
          <p:nvPr/>
        </p:nvSpPr>
        <p:spPr>
          <a:xfrm>
            <a:off x="3124943" y="612561"/>
            <a:ext cx="697784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Chức năng của hệ thống (member) </a:t>
            </a:r>
            <a:endParaRPr/>
          </a:p>
        </p:txBody>
      </p:sp>
      <p:sp>
        <p:nvSpPr>
          <p:cNvPr id="299" name="Google Shape;299;p23"/>
          <p:cNvSpPr txBox="1"/>
          <p:nvPr/>
        </p:nvSpPr>
        <p:spPr>
          <a:xfrm>
            <a:off x="1112063" y="2371434"/>
            <a:ext cx="8105313" cy="1598386"/>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800">
                <a:solidFill>
                  <a:schemeClr val="dk1"/>
                </a:solidFill>
                <a:latin typeface="Times New Roman"/>
                <a:ea typeface="Times New Roman"/>
                <a:cs typeface="Times New Roman"/>
                <a:sym typeface="Times New Roman"/>
              </a:rPr>
              <a:t>* Thống kê điểm sinh viên</a:t>
            </a:r>
            <a:endParaRPr/>
          </a:p>
          <a:p>
            <a:pPr indent="0" lvl="0" marL="0" marR="0" rtl="0" algn="l">
              <a:lnSpc>
                <a:spcPct val="120000"/>
              </a:lnSpc>
              <a:spcBef>
                <a:spcPts val="0"/>
              </a:spcBef>
              <a:spcAft>
                <a:spcPts val="0"/>
              </a:spcAft>
              <a:buNone/>
            </a:pPr>
            <a:r>
              <a:rPr b="1" lang="en-US" sz="2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Cho phép xuất điểm của một sinh viên hoặc nhiều sinh viên (theo từng môn học hoặc theo lớp).</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24"/>
          <p:cNvPicPr preferRelativeResize="0"/>
          <p:nvPr/>
        </p:nvPicPr>
        <p:blipFill rotWithShape="1">
          <a:blip r:embed="rId3">
            <a:alphaModFix/>
          </a:blip>
          <a:srcRect b="0" l="0" r="0" t="0"/>
          <a:stretch/>
        </p:blipFill>
        <p:spPr>
          <a:xfrm>
            <a:off x="1494493" y="289617"/>
            <a:ext cx="9203013" cy="6278765"/>
          </a:xfrm>
          <a:prstGeom prst="rect">
            <a:avLst/>
          </a:prstGeom>
          <a:noFill/>
          <a:ln>
            <a:noFill/>
          </a:ln>
        </p:spPr>
      </p:pic>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5"/>
          <p:cNvSpPr txBox="1"/>
          <p:nvPr/>
        </p:nvSpPr>
        <p:spPr>
          <a:xfrm>
            <a:off x="2607075" y="648071"/>
            <a:ext cx="697784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Chức năng của hệ thống (admin) </a:t>
            </a:r>
            <a:endParaRPr/>
          </a:p>
        </p:txBody>
      </p:sp>
      <p:pic>
        <p:nvPicPr>
          <p:cNvPr id="310" name="Google Shape;310;p25"/>
          <p:cNvPicPr preferRelativeResize="0"/>
          <p:nvPr/>
        </p:nvPicPr>
        <p:blipFill rotWithShape="1">
          <a:blip r:embed="rId3">
            <a:alphaModFix/>
          </a:blip>
          <a:srcRect b="0" l="0" r="0" t="0"/>
          <a:stretch/>
        </p:blipFill>
        <p:spPr>
          <a:xfrm>
            <a:off x="0" y="0"/>
            <a:ext cx="764059" cy="764059"/>
          </a:xfrm>
          <a:prstGeom prst="rect">
            <a:avLst/>
          </a:prstGeom>
          <a:noFill/>
          <a:ln>
            <a:noFill/>
          </a:ln>
        </p:spPr>
      </p:pic>
      <p:pic>
        <p:nvPicPr>
          <p:cNvPr id="311" name="Google Shape;311;p25"/>
          <p:cNvPicPr preferRelativeResize="0"/>
          <p:nvPr/>
        </p:nvPicPr>
        <p:blipFill rotWithShape="1">
          <a:blip r:embed="rId3">
            <a:alphaModFix/>
          </a:blip>
          <a:srcRect b="0" l="0" r="0" t="0"/>
          <a:stretch/>
        </p:blipFill>
        <p:spPr>
          <a:xfrm>
            <a:off x="11427941" y="6093941"/>
            <a:ext cx="764059" cy="764059"/>
          </a:xfrm>
          <a:prstGeom prst="rect">
            <a:avLst/>
          </a:prstGeom>
          <a:noFill/>
          <a:ln>
            <a:noFill/>
          </a:ln>
        </p:spPr>
      </p:pic>
      <p:sp>
        <p:nvSpPr>
          <p:cNvPr id="312" name="Google Shape;312;p25"/>
          <p:cNvSpPr txBox="1"/>
          <p:nvPr/>
        </p:nvSpPr>
        <p:spPr>
          <a:xfrm>
            <a:off x="1251750" y="1963959"/>
            <a:ext cx="8105313" cy="314926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800">
                <a:solidFill>
                  <a:schemeClr val="dk1"/>
                </a:solidFill>
                <a:latin typeface="Times New Roman"/>
                <a:ea typeface="Times New Roman"/>
                <a:cs typeface="Times New Roman"/>
                <a:sym typeface="Times New Roman"/>
              </a:rPr>
              <a:t>* Quản lý tài khoản (only admin)</a:t>
            </a:r>
            <a:endParaRPr/>
          </a:p>
          <a:p>
            <a:pPr indent="0" lvl="0" marL="0" marR="0" rtl="0" algn="l">
              <a:lnSpc>
                <a:spcPct val="120000"/>
              </a:lnSpc>
              <a:spcBef>
                <a:spcPts val="0"/>
              </a:spcBef>
              <a:spcAft>
                <a:spcPts val="0"/>
              </a:spcAft>
              <a:buNone/>
            </a:pPr>
            <a:r>
              <a:rPr b="1" lang="en-US" sz="2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Khi người dùng đăng nhập bằng tài khoản admin, hệ thống sẽ cho phép truy cập vào mục quản lý tài khoản này để quản lý tất cả các tài khoản có thể đăng nhập vào hệ thống và có thể phân quyền lại cho các tài khoản đó.</a:t>
            </a:r>
            <a:endParaRPr b="1" sz="2800">
              <a:solidFill>
                <a:schemeClr val="dk1"/>
              </a:solidFill>
              <a:latin typeface="Trebuchet MS"/>
              <a:ea typeface="Trebuchet MS"/>
              <a:cs typeface="Trebuchet MS"/>
              <a:sym typeface="Trebuchet MS"/>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26"/>
          <p:cNvPicPr preferRelativeResize="0"/>
          <p:nvPr/>
        </p:nvPicPr>
        <p:blipFill rotWithShape="1">
          <a:blip r:embed="rId3">
            <a:alphaModFix/>
          </a:blip>
          <a:srcRect b="0" l="0" r="0" t="0"/>
          <a:stretch/>
        </p:blipFill>
        <p:spPr>
          <a:xfrm>
            <a:off x="674914" y="704287"/>
            <a:ext cx="10842171" cy="5449426"/>
          </a:xfrm>
          <a:prstGeom prst="rect">
            <a:avLst/>
          </a:prstGeom>
          <a:noFill/>
          <a:ln>
            <a:noFill/>
          </a:ln>
        </p:spPr>
      </p:pic>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7"/>
          <p:cNvSpPr txBox="1"/>
          <p:nvPr/>
        </p:nvSpPr>
        <p:spPr>
          <a:xfrm>
            <a:off x="1251750" y="1963959"/>
            <a:ext cx="8105313" cy="2115131"/>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800">
                <a:solidFill>
                  <a:schemeClr val="dk1"/>
                </a:solidFill>
                <a:latin typeface="Times New Roman"/>
                <a:ea typeface="Times New Roman"/>
                <a:cs typeface="Times New Roman"/>
                <a:sym typeface="Times New Roman"/>
              </a:rPr>
              <a:t>* Đổi mật khẩu (only admin)</a:t>
            </a:r>
            <a:endParaRPr/>
          </a:p>
          <a:p>
            <a:pPr indent="0" lvl="0" marL="0" marR="0" rtl="0" algn="l">
              <a:lnSpc>
                <a:spcPct val="120000"/>
              </a:lnSpc>
              <a:spcBef>
                <a:spcPts val="0"/>
              </a:spcBef>
              <a:spcAft>
                <a:spcPts val="0"/>
              </a:spcAft>
              <a:buNone/>
            </a:pPr>
            <a:r>
              <a:rPr b="1" lang="en-US" sz="2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Khi người dùng đăng nhập bằng tài khoản admin, hệ thống sẽ cho phép truy cập vào mục </a:t>
            </a:r>
            <a:r>
              <a:rPr b="1" lang="en-US" sz="2800">
                <a:solidFill>
                  <a:schemeClr val="dk1"/>
                </a:solidFill>
                <a:latin typeface="Times New Roman"/>
                <a:ea typeface="Times New Roman"/>
                <a:cs typeface="Times New Roman"/>
                <a:sym typeface="Times New Roman"/>
              </a:rPr>
              <a:t>đổi mật khẩu </a:t>
            </a:r>
            <a:r>
              <a:rPr lang="en-US" sz="2800">
                <a:solidFill>
                  <a:schemeClr val="dk1"/>
                </a:solidFill>
                <a:latin typeface="Times New Roman"/>
                <a:ea typeface="Times New Roman"/>
                <a:cs typeface="Times New Roman"/>
                <a:sym typeface="Times New Roman"/>
              </a:rPr>
              <a:t>để người dung có thể đổi mật khẩu nếu muốn.</a:t>
            </a:r>
            <a:endParaRPr b="1" sz="2800">
              <a:solidFill>
                <a:schemeClr val="dk1"/>
              </a:solidFill>
              <a:latin typeface="Trebuchet MS"/>
              <a:ea typeface="Trebuchet MS"/>
              <a:cs typeface="Trebuchet MS"/>
              <a:sym typeface="Trebuchet MS"/>
            </a:endParaRPr>
          </a:p>
        </p:txBody>
      </p:sp>
      <p:sp>
        <p:nvSpPr>
          <p:cNvPr id="323" name="Google Shape;323;p27"/>
          <p:cNvSpPr txBox="1"/>
          <p:nvPr/>
        </p:nvSpPr>
        <p:spPr>
          <a:xfrm>
            <a:off x="2607075" y="648071"/>
            <a:ext cx="697784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Chức năng của hệ thống (admin) </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28"/>
          <p:cNvPicPr preferRelativeResize="0"/>
          <p:nvPr/>
        </p:nvPicPr>
        <p:blipFill rotWithShape="1">
          <a:blip r:embed="rId3">
            <a:alphaModFix/>
          </a:blip>
          <a:srcRect b="0" l="0" r="0" t="0"/>
          <a:stretch/>
        </p:blipFill>
        <p:spPr>
          <a:xfrm>
            <a:off x="1705558" y="502039"/>
            <a:ext cx="8780884" cy="5853922"/>
          </a:xfrm>
          <a:prstGeom prst="rect">
            <a:avLst/>
          </a:prstGeom>
          <a:noFill/>
          <a:ln>
            <a:noFill/>
          </a:ln>
        </p:spPr>
      </p:pic>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9"/>
          <p:cNvSpPr txBox="1"/>
          <p:nvPr/>
        </p:nvSpPr>
        <p:spPr>
          <a:xfrm>
            <a:off x="1968759" y="2598003"/>
            <a:ext cx="769775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7BB4E0"/>
                </a:solidFill>
                <a:latin typeface="Times New Roman"/>
                <a:ea typeface="Times New Roman"/>
                <a:cs typeface="Times New Roman"/>
                <a:sym typeface="Times New Roman"/>
              </a:rPr>
              <a:t>Cảm ơn Thầy đã lắng nghe !</a:t>
            </a:r>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
          <p:cNvSpPr txBox="1"/>
          <p:nvPr/>
        </p:nvSpPr>
        <p:spPr>
          <a:xfrm>
            <a:off x="1553592" y="435006"/>
            <a:ext cx="84337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Phân Quyền Khi Sử Dụng Chương Trình</a:t>
            </a:r>
            <a:endParaRPr/>
          </a:p>
        </p:txBody>
      </p:sp>
      <p:sp>
        <p:nvSpPr>
          <p:cNvPr id="165" name="Google Shape;165;p3"/>
          <p:cNvSpPr txBox="1"/>
          <p:nvPr/>
        </p:nvSpPr>
        <p:spPr>
          <a:xfrm>
            <a:off x="0" y="1482571"/>
            <a:ext cx="9348186" cy="4401205"/>
          </a:xfrm>
          <a:prstGeom prst="rect">
            <a:avLst/>
          </a:prstGeom>
          <a:noFill/>
          <a:ln>
            <a:noFill/>
          </a:ln>
        </p:spPr>
        <p:txBody>
          <a:bodyPr anchorCtr="0" anchor="t" bIns="45700" lIns="91425" spcFirstLastPara="1" rIns="91425" wrap="square" tIns="45700">
            <a:spAutoFit/>
          </a:bodyPr>
          <a:lstStyle/>
          <a:p>
            <a:pPr indent="0" lvl="0" marL="701040" marR="0" rtl="0" algn="just">
              <a:lnSpc>
                <a:spcPct val="150000"/>
              </a:lnSpc>
              <a:spcBef>
                <a:spcPts val="0"/>
              </a:spcBef>
              <a:spcAft>
                <a:spcPts val="0"/>
              </a:spcAft>
              <a:buNone/>
            </a:pPr>
            <a:r>
              <a:rPr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Quản lý viên (member):</a:t>
            </a:r>
            <a:r>
              <a:rPr lang="en-US" sz="2800">
                <a:solidFill>
                  <a:schemeClr val="dk1"/>
                </a:solidFill>
                <a:latin typeface="Times New Roman"/>
                <a:ea typeface="Times New Roman"/>
                <a:cs typeface="Times New Roman"/>
                <a:sym typeface="Times New Roman"/>
              </a:rPr>
              <a:t> là giáo vụ khoa. Có tất cả các chức năng như: quản lý môn học, quản lý điểm thi, quản lý sinh viên, quản lý khoa, quản lý lớp học,…</a:t>
            </a:r>
            <a:endParaRPr/>
          </a:p>
          <a:p>
            <a:pPr indent="0" lvl="0" marL="701040" marR="0" rtl="0" algn="just">
              <a:lnSpc>
                <a:spcPct val="150000"/>
              </a:lnSpc>
              <a:spcBef>
                <a:spcPts val="0"/>
              </a:spcBef>
              <a:spcAft>
                <a:spcPts val="0"/>
              </a:spcAft>
              <a:buNone/>
            </a:pPr>
            <a:r>
              <a:rPr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Quản trị viên (admin):</a:t>
            </a:r>
            <a:r>
              <a:rPr lang="en-US" sz="2800">
                <a:solidFill>
                  <a:schemeClr val="dk1"/>
                </a:solidFill>
                <a:latin typeface="Times New Roman"/>
                <a:ea typeface="Times New Roman"/>
                <a:cs typeface="Times New Roman"/>
                <a:sym typeface="Times New Roman"/>
              </a:rPr>
              <a:t> có tất cả các quyền của hệ thống (bao gồm quản lý viên), nhóm này còn có thêm các chức năng quản lý tài khoản.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pic>
        <p:nvPicPr>
          <p:cNvPr id="166" name="Google Shape;166;p3"/>
          <p:cNvPicPr preferRelativeResize="0"/>
          <p:nvPr/>
        </p:nvPicPr>
        <p:blipFill rotWithShape="1">
          <a:blip r:embed="rId3">
            <a:alphaModFix/>
          </a:blip>
          <a:srcRect b="0" l="0" r="0" t="0"/>
          <a:stretch/>
        </p:blipFill>
        <p:spPr>
          <a:xfrm>
            <a:off x="0" y="0"/>
            <a:ext cx="764059" cy="764059"/>
          </a:xfrm>
          <a:prstGeom prst="rect">
            <a:avLst/>
          </a:prstGeom>
          <a:noFill/>
          <a:ln>
            <a:noFill/>
          </a:ln>
        </p:spPr>
      </p:pic>
      <p:pic>
        <p:nvPicPr>
          <p:cNvPr id="167" name="Google Shape;167;p3"/>
          <p:cNvPicPr preferRelativeResize="0"/>
          <p:nvPr/>
        </p:nvPicPr>
        <p:blipFill rotWithShape="1">
          <a:blip r:embed="rId3">
            <a:alphaModFix/>
          </a:blip>
          <a:srcRect b="0" l="0" r="0" t="0"/>
          <a:stretch/>
        </p:blipFill>
        <p:spPr>
          <a:xfrm>
            <a:off x="11427941" y="6093941"/>
            <a:ext cx="764059" cy="764059"/>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5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500"/>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500"/>
                                        <p:tgtEl>
                                          <p:spTgt spid="16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
          <p:cNvSpPr txBox="1"/>
          <p:nvPr/>
        </p:nvSpPr>
        <p:spPr>
          <a:xfrm>
            <a:off x="2960914" y="242595"/>
            <a:ext cx="627017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Times New Roman"/>
                <a:ea typeface="Times New Roman"/>
                <a:cs typeface="Times New Roman"/>
                <a:sym typeface="Times New Roman"/>
              </a:rPr>
              <a:t>Thiết kế cơ sở dữ liệu</a:t>
            </a:r>
            <a:endParaRPr/>
          </a:p>
        </p:txBody>
      </p:sp>
      <p:pic>
        <p:nvPicPr>
          <p:cNvPr id="173" name="Google Shape;173;p4"/>
          <p:cNvPicPr preferRelativeResize="0"/>
          <p:nvPr/>
        </p:nvPicPr>
        <p:blipFill rotWithShape="1">
          <a:blip r:embed="rId3">
            <a:alphaModFix/>
          </a:blip>
          <a:srcRect b="0" l="0" r="0" t="0"/>
          <a:stretch/>
        </p:blipFill>
        <p:spPr>
          <a:xfrm>
            <a:off x="447286" y="1343511"/>
            <a:ext cx="9069938" cy="3987788"/>
          </a:xfrm>
          <a:prstGeom prst="rect">
            <a:avLst/>
          </a:prstGeom>
          <a:noFill/>
          <a:ln>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5"/>
          <p:cNvSpPr txBox="1"/>
          <p:nvPr/>
        </p:nvSpPr>
        <p:spPr>
          <a:xfrm>
            <a:off x="1518082" y="559293"/>
            <a:ext cx="884215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Chức năng của quản lý viên và quản trị viên</a:t>
            </a:r>
            <a:endParaRPr/>
          </a:p>
        </p:txBody>
      </p:sp>
      <p:sp>
        <p:nvSpPr>
          <p:cNvPr id="179" name="Google Shape;179;p5"/>
          <p:cNvSpPr txBox="1"/>
          <p:nvPr/>
        </p:nvSpPr>
        <p:spPr>
          <a:xfrm>
            <a:off x="292964" y="1620456"/>
            <a:ext cx="3311371" cy="58477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Quản lý viên</a:t>
            </a:r>
            <a:endParaRPr/>
          </a:p>
        </p:txBody>
      </p:sp>
      <p:sp>
        <p:nvSpPr>
          <p:cNvPr id="180" name="Google Shape;180;p5"/>
          <p:cNvSpPr txBox="1"/>
          <p:nvPr/>
        </p:nvSpPr>
        <p:spPr>
          <a:xfrm>
            <a:off x="896645" y="2210541"/>
            <a:ext cx="8957569" cy="38910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800">
                <a:solidFill>
                  <a:schemeClr val="dk1"/>
                </a:solidFill>
                <a:latin typeface="Trebuchet MS"/>
                <a:ea typeface="Trebuchet MS"/>
                <a:cs typeface="Trebuchet MS"/>
                <a:sym typeface="Trebuchet MS"/>
              </a:rPr>
              <a:t>+ Quyền tạo, thay đổi, xóa thông tin sinh viên.</a:t>
            </a:r>
            <a:endParaRPr/>
          </a:p>
          <a:p>
            <a:pPr indent="0" lvl="0" marL="0" marR="0" rtl="0" algn="l">
              <a:lnSpc>
                <a:spcPct val="150000"/>
              </a:lnSpc>
              <a:spcBef>
                <a:spcPts val="0"/>
              </a:spcBef>
              <a:spcAft>
                <a:spcPts val="0"/>
              </a:spcAft>
              <a:buNone/>
            </a:pPr>
            <a:r>
              <a:rPr lang="en-US" sz="2800">
                <a:solidFill>
                  <a:schemeClr val="dk1"/>
                </a:solidFill>
                <a:latin typeface="Trebuchet MS"/>
                <a:ea typeface="Trebuchet MS"/>
                <a:cs typeface="Trebuchet MS"/>
                <a:sym typeface="Trebuchet MS"/>
              </a:rPr>
              <a:t>+ Quyền tạo, thay đổi, xóa thông tin các lớp học</a:t>
            </a:r>
            <a:endParaRPr sz="2800">
              <a:solidFill>
                <a:schemeClr val="dk1"/>
              </a:solidFill>
              <a:latin typeface="Trebuchet MS"/>
              <a:ea typeface="Trebuchet MS"/>
              <a:cs typeface="Trebuchet MS"/>
              <a:sym typeface="Trebuchet MS"/>
            </a:endParaRPr>
          </a:p>
          <a:p>
            <a:pPr indent="0" lvl="0" marL="0" marR="0" rtl="0" algn="l">
              <a:lnSpc>
                <a:spcPct val="150000"/>
              </a:lnSpc>
              <a:spcBef>
                <a:spcPts val="0"/>
              </a:spcBef>
              <a:spcAft>
                <a:spcPts val="0"/>
              </a:spcAft>
              <a:buNone/>
            </a:pPr>
            <a:r>
              <a:rPr lang="en-US" sz="2800">
                <a:solidFill>
                  <a:schemeClr val="dk1"/>
                </a:solidFill>
                <a:latin typeface="Trebuchet MS"/>
                <a:ea typeface="Trebuchet MS"/>
                <a:cs typeface="Trebuchet MS"/>
                <a:sym typeface="Trebuchet MS"/>
              </a:rPr>
              <a:t>+ Quyền thay đổi và sao lưu cơ sở dữ liệu</a:t>
            </a:r>
            <a:endParaRPr/>
          </a:p>
          <a:p>
            <a:pPr indent="0" lvl="0" marL="0" marR="0" rtl="0" algn="l">
              <a:lnSpc>
                <a:spcPct val="150000"/>
              </a:lnSpc>
              <a:spcBef>
                <a:spcPts val="0"/>
              </a:spcBef>
              <a:spcAft>
                <a:spcPts val="0"/>
              </a:spcAft>
              <a:buNone/>
            </a:pPr>
            <a:r>
              <a:rPr lang="en-US" sz="2800">
                <a:solidFill>
                  <a:schemeClr val="dk1"/>
                </a:solidFill>
                <a:latin typeface="Trebuchet MS"/>
                <a:ea typeface="Trebuchet MS"/>
                <a:cs typeface="Trebuchet MS"/>
                <a:sym typeface="Trebuchet MS"/>
              </a:rPr>
              <a:t>+ Quyền tạo, thay đổi, xóa điểm của các sinh viên</a:t>
            </a:r>
            <a:endParaRPr/>
          </a:p>
          <a:p>
            <a:pPr indent="0" lvl="0" marL="0" marR="0" rtl="0" algn="l">
              <a:lnSpc>
                <a:spcPct val="150000"/>
              </a:lnSpc>
              <a:spcBef>
                <a:spcPts val="0"/>
              </a:spcBef>
              <a:spcAft>
                <a:spcPts val="0"/>
              </a:spcAft>
              <a:buNone/>
            </a:pPr>
            <a:r>
              <a:rPr lang="en-US" sz="2800">
                <a:solidFill>
                  <a:schemeClr val="dk1"/>
                </a:solidFill>
                <a:latin typeface="Trebuchet MS"/>
                <a:ea typeface="Trebuchet MS"/>
                <a:cs typeface="Trebuchet MS"/>
                <a:sym typeface="Trebuchet MS"/>
              </a:rPr>
              <a:t>+ Quyền tạo, thay đổi, xóa các môn học</a:t>
            </a:r>
            <a:endParaRPr/>
          </a:p>
          <a:p>
            <a:pPr indent="0" lvl="0" marL="0" marR="0" rtl="0" algn="l">
              <a:lnSpc>
                <a:spcPct val="150000"/>
              </a:lnSpc>
              <a:spcBef>
                <a:spcPts val="0"/>
              </a:spcBef>
              <a:spcAft>
                <a:spcPts val="0"/>
              </a:spcAft>
              <a:buNone/>
            </a:pPr>
            <a:r>
              <a:rPr lang="en-US" sz="2800">
                <a:solidFill>
                  <a:schemeClr val="dk1"/>
                </a:solidFill>
                <a:latin typeface="Trebuchet MS"/>
                <a:ea typeface="Trebuchet MS"/>
                <a:cs typeface="Trebuchet MS"/>
                <a:sym typeface="Trebuchet MS"/>
              </a:rPr>
              <a:t>+ Quyền thống kê in ấn.</a:t>
            </a:r>
            <a:endParaRPr sz="2800">
              <a:solidFill>
                <a:schemeClr val="dk1"/>
              </a:solidFill>
              <a:latin typeface="Trebuchet MS"/>
              <a:ea typeface="Trebuchet MS"/>
              <a:cs typeface="Trebuchet MS"/>
              <a:sym typeface="Trebuchet MS"/>
            </a:endParaRPr>
          </a:p>
        </p:txBody>
      </p:sp>
      <p:pic>
        <p:nvPicPr>
          <p:cNvPr id="181" name="Google Shape;181;p5"/>
          <p:cNvPicPr preferRelativeResize="0"/>
          <p:nvPr/>
        </p:nvPicPr>
        <p:blipFill rotWithShape="1">
          <a:blip r:embed="rId3">
            <a:alphaModFix/>
          </a:blip>
          <a:srcRect b="0" l="0" r="0" t="0"/>
          <a:stretch/>
        </p:blipFill>
        <p:spPr>
          <a:xfrm>
            <a:off x="0" y="0"/>
            <a:ext cx="764059" cy="764059"/>
          </a:xfrm>
          <a:prstGeom prst="rect">
            <a:avLst/>
          </a:prstGeom>
          <a:noFill/>
          <a:ln>
            <a:noFill/>
          </a:ln>
        </p:spPr>
      </p:pic>
      <p:pic>
        <p:nvPicPr>
          <p:cNvPr id="182" name="Google Shape;182;p5"/>
          <p:cNvPicPr preferRelativeResize="0"/>
          <p:nvPr/>
        </p:nvPicPr>
        <p:blipFill rotWithShape="1">
          <a:blip r:embed="rId3">
            <a:alphaModFix/>
          </a:blip>
          <a:srcRect b="0" l="0" r="0" t="0"/>
          <a:stretch/>
        </p:blipFill>
        <p:spPr>
          <a:xfrm>
            <a:off x="11427941" y="6093941"/>
            <a:ext cx="764059" cy="764059"/>
          </a:xfrm>
          <a:prstGeom prst="rect">
            <a:avLst/>
          </a:prstGeom>
          <a:noFill/>
          <a:ln>
            <a:noFill/>
          </a:ln>
        </p:spPr>
      </p:pic>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6"/>
          <p:cNvSpPr txBox="1"/>
          <p:nvPr/>
        </p:nvSpPr>
        <p:spPr>
          <a:xfrm>
            <a:off x="1003176" y="337351"/>
            <a:ext cx="1002289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u="sng">
                <a:solidFill>
                  <a:schemeClr val="dk1"/>
                </a:solidFill>
                <a:latin typeface="Times New Roman"/>
                <a:ea typeface="Times New Roman"/>
                <a:cs typeface="Times New Roman"/>
                <a:sym typeface="Times New Roman"/>
              </a:rPr>
              <a:t>Chức năng của quản lý viên và quản trị viên</a:t>
            </a:r>
            <a:endParaRPr/>
          </a:p>
        </p:txBody>
      </p:sp>
      <p:sp>
        <p:nvSpPr>
          <p:cNvPr id="188" name="Google Shape;188;p6"/>
          <p:cNvSpPr txBox="1"/>
          <p:nvPr/>
        </p:nvSpPr>
        <p:spPr>
          <a:xfrm>
            <a:off x="292964" y="1620456"/>
            <a:ext cx="3311371" cy="58477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Quản trị viên</a:t>
            </a:r>
            <a:endParaRPr/>
          </a:p>
        </p:txBody>
      </p:sp>
      <p:sp>
        <p:nvSpPr>
          <p:cNvPr id="189" name="Google Shape;189;p6"/>
          <p:cNvSpPr txBox="1"/>
          <p:nvPr/>
        </p:nvSpPr>
        <p:spPr>
          <a:xfrm>
            <a:off x="772358" y="2424754"/>
            <a:ext cx="9419100" cy="2462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800">
                <a:solidFill>
                  <a:schemeClr val="dk1"/>
                </a:solidFill>
                <a:latin typeface="Trebuchet MS"/>
                <a:ea typeface="Trebuchet MS"/>
                <a:cs typeface="Trebuchet MS"/>
                <a:sym typeface="Trebuchet MS"/>
              </a:rPr>
              <a:t>Bao gồm tất cả các quyền của </a:t>
            </a:r>
            <a:r>
              <a:rPr b="1" lang="en-US" sz="2800">
                <a:solidFill>
                  <a:schemeClr val="dk1"/>
                </a:solidFill>
                <a:latin typeface="Trebuchet MS"/>
                <a:ea typeface="Trebuchet MS"/>
                <a:cs typeface="Trebuchet MS"/>
                <a:sym typeface="Trebuchet MS"/>
              </a:rPr>
              <a:t>quản lý viên </a:t>
            </a:r>
            <a:r>
              <a:rPr lang="en-US" sz="2800">
                <a:solidFill>
                  <a:schemeClr val="dk1"/>
                </a:solidFill>
                <a:latin typeface="Trebuchet MS"/>
                <a:ea typeface="Trebuchet MS"/>
                <a:cs typeface="Trebuchet MS"/>
                <a:sym typeface="Trebuchet MS"/>
              </a:rPr>
              <a:t>và các quyền như:</a:t>
            </a:r>
            <a:endParaRPr/>
          </a:p>
          <a:p>
            <a:pPr indent="0" lvl="1" marL="457200" marR="0" rtl="0" algn="l">
              <a:lnSpc>
                <a:spcPct val="150000"/>
              </a:lnSpc>
              <a:spcBef>
                <a:spcPts val="0"/>
              </a:spcBef>
              <a:spcAft>
                <a:spcPts val="0"/>
              </a:spcAft>
              <a:buNone/>
            </a:pPr>
            <a:r>
              <a:rPr b="0" i="0" lang="en-US" sz="2800" u="none" cap="none" strike="noStrike">
                <a:solidFill>
                  <a:schemeClr val="dk1"/>
                </a:solidFill>
                <a:latin typeface="Trebuchet MS"/>
                <a:ea typeface="Trebuchet MS"/>
                <a:cs typeface="Trebuchet MS"/>
                <a:sym typeface="Trebuchet MS"/>
              </a:rPr>
              <a:t>+ Được quyền quản lý các tài khoản trong hệ thống.</a:t>
            </a:r>
            <a:endParaRPr/>
          </a:p>
          <a:p>
            <a:pPr indent="0" lvl="1" marL="457200" marR="0" rtl="0" algn="l">
              <a:lnSpc>
                <a:spcPct val="150000"/>
              </a:lnSpc>
              <a:spcBef>
                <a:spcPts val="0"/>
              </a:spcBef>
              <a:spcAft>
                <a:spcPts val="0"/>
              </a:spcAft>
              <a:buNone/>
            </a:pPr>
            <a:r>
              <a:rPr b="0" i="0" lang="en-US" sz="2800" u="none" cap="none" strike="noStrike">
                <a:solidFill>
                  <a:schemeClr val="dk1"/>
                </a:solidFill>
                <a:latin typeface="Trebuchet MS"/>
                <a:ea typeface="Trebuchet MS"/>
                <a:cs typeface="Trebuchet MS"/>
                <a:sym typeface="Trebuchet MS"/>
              </a:rPr>
              <a:t>+ Quyền tạo, thay đổi, xóa thông tin các tài khoản.</a:t>
            </a:r>
            <a:endParaRPr b="0" i="0" sz="2800" u="none" cap="none" strike="noStrike">
              <a:solidFill>
                <a:schemeClr val="dk1"/>
              </a:solidFill>
              <a:latin typeface="Trebuchet MS"/>
              <a:ea typeface="Trebuchet MS"/>
              <a:cs typeface="Trebuchet MS"/>
              <a:sym typeface="Trebuchet MS"/>
            </a:endParaRPr>
          </a:p>
        </p:txBody>
      </p:sp>
      <p:pic>
        <p:nvPicPr>
          <p:cNvPr id="190" name="Google Shape;190;p6"/>
          <p:cNvPicPr preferRelativeResize="0"/>
          <p:nvPr/>
        </p:nvPicPr>
        <p:blipFill rotWithShape="1">
          <a:blip r:embed="rId3">
            <a:alphaModFix/>
          </a:blip>
          <a:srcRect b="0" l="0" r="0" t="0"/>
          <a:stretch/>
        </p:blipFill>
        <p:spPr>
          <a:xfrm>
            <a:off x="0" y="0"/>
            <a:ext cx="764059" cy="764059"/>
          </a:xfrm>
          <a:prstGeom prst="rect">
            <a:avLst/>
          </a:prstGeom>
          <a:noFill/>
          <a:ln>
            <a:noFill/>
          </a:ln>
        </p:spPr>
      </p:pic>
      <p:pic>
        <p:nvPicPr>
          <p:cNvPr id="191" name="Google Shape;191;p6"/>
          <p:cNvPicPr preferRelativeResize="0"/>
          <p:nvPr/>
        </p:nvPicPr>
        <p:blipFill rotWithShape="1">
          <a:blip r:embed="rId3">
            <a:alphaModFix/>
          </a:blip>
          <a:srcRect b="0" l="0" r="0" t="0"/>
          <a:stretch/>
        </p:blipFill>
        <p:spPr>
          <a:xfrm>
            <a:off x="11427941" y="6093941"/>
            <a:ext cx="764059" cy="764059"/>
          </a:xfrm>
          <a:prstGeom prst="rect">
            <a:avLst/>
          </a:prstGeom>
          <a:noFill/>
          <a:ln>
            <a:noFill/>
          </a:ln>
        </p:spPr>
      </p:pic>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7"/>
          <p:cNvSpPr txBox="1"/>
          <p:nvPr/>
        </p:nvSpPr>
        <p:spPr>
          <a:xfrm>
            <a:off x="1115627" y="2180884"/>
            <a:ext cx="9960746" cy="2115451"/>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en-US" sz="2800">
                <a:solidFill>
                  <a:schemeClr val="dk1"/>
                </a:solidFill>
                <a:latin typeface="Times New Roman"/>
                <a:ea typeface="Times New Roman"/>
                <a:cs typeface="Times New Roman"/>
                <a:sym typeface="Times New Roman"/>
              </a:rPr>
              <a:t>- Quản lý danh sách sinh viên 		- Tìm kiếm sinh viên     </a:t>
            </a:r>
            <a:endParaRPr/>
          </a:p>
          <a:p>
            <a:pPr indent="0" lvl="0" marL="0" marR="0" rtl="0" algn="l">
              <a:lnSpc>
                <a:spcPct val="120000"/>
              </a:lnSpc>
              <a:spcBef>
                <a:spcPts val="0"/>
              </a:spcBef>
              <a:spcAft>
                <a:spcPts val="0"/>
              </a:spcAft>
              <a:buNone/>
            </a:pPr>
            <a:r>
              <a:rPr lang="en-US" sz="2800">
                <a:solidFill>
                  <a:schemeClr val="dk1"/>
                </a:solidFill>
                <a:latin typeface="Times New Roman"/>
                <a:ea typeface="Times New Roman"/>
                <a:cs typeface="Times New Roman"/>
                <a:sym typeface="Times New Roman"/>
              </a:rPr>
              <a:t>- Quản lý điểm sinh viên				- Thống kê danh sách sinh viên</a:t>
            </a:r>
            <a:endParaRPr/>
          </a:p>
          <a:p>
            <a:pPr indent="0" lvl="0" marL="0" marR="0" rtl="0" algn="l">
              <a:lnSpc>
                <a:spcPct val="120000"/>
              </a:lnSpc>
              <a:spcBef>
                <a:spcPts val="0"/>
              </a:spcBef>
              <a:spcAft>
                <a:spcPts val="0"/>
              </a:spcAft>
              <a:buNone/>
            </a:pPr>
            <a:r>
              <a:rPr lang="en-US" sz="2800">
                <a:solidFill>
                  <a:schemeClr val="dk1"/>
                </a:solidFill>
                <a:latin typeface="Times New Roman"/>
                <a:ea typeface="Times New Roman"/>
                <a:cs typeface="Times New Roman"/>
                <a:sym typeface="Times New Roman"/>
              </a:rPr>
              <a:t>- Quản lý lớp học						- Thống kê điểm sinh viên</a:t>
            </a:r>
            <a:endParaRPr/>
          </a:p>
          <a:p>
            <a:pPr indent="0" lvl="0" marL="0" marR="0" rtl="0" algn="l">
              <a:lnSpc>
                <a:spcPct val="120000"/>
              </a:lnSpc>
              <a:spcBef>
                <a:spcPts val="0"/>
              </a:spcBef>
              <a:spcAft>
                <a:spcPts val="0"/>
              </a:spcAft>
              <a:buNone/>
            </a:pPr>
            <a:r>
              <a:rPr lang="en-US" sz="2800">
                <a:solidFill>
                  <a:schemeClr val="dk1"/>
                </a:solidFill>
                <a:latin typeface="Times New Roman"/>
                <a:ea typeface="Times New Roman"/>
                <a:cs typeface="Times New Roman"/>
                <a:sym typeface="Times New Roman"/>
              </a:rPr>
              <a:t>- Quản lý khoa							- Quản lý môn học				</a:t>
            </a:r>
            <a:endParaRPr/>
          </a:p>
        </p:txBody>
      </p:sp>
      <p:sp>
        <p:nvSpPr>
          <p:cNvPr id="197" name="Google Shape;197;p7"/>
          <p:cNvSpPr txBox="1"/>
          <p:nvPr/>
        </p:nvSpPr>
        <p:spPr>
          <a:xfrm>
            <a:off x="2032985" y="612561"/>
            <a:ext cx="697784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Times New Roman"/>
                <a:ea typeface="Times New Roman"/>
                <a:cs typeface="Times New Roman"/>
                <a:sym typeface="Times New Roman"/>
              </a:rPr>
              <a:t>Các chức năng của hệ thống </a:t>
            </a:r>
            <a:endParaRPr/>
          </a:p>
        </p:txBody>
      </p:sp>
      <p:sp>
        <p:nvSpPr>
          <p:cNvPr id="198" name="Google Shape;198;p7"/>
          <p:cNvSpPr txBox="1"/>
          <p:nvPr/>
        </p:nvSpPr>
        <p:spPr>
          <a:xfrm>
            <a:off x="266331" y="1561822"/>
            <a:ext cx="4767308" cy="58477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Quản lý viên (member)</a:t>
            </a:r>
            <a:endParaRPr/>
          </a:p>
        </p:txBody>
      </p:sp>
      <p:sp>
        <p:nvSpPr>
          <p:cNvPr id="199" name="Google Shape;199;p7"/>
          <p:cNvSpPr txBox="1"/>
          <p:nvPr/>
        </p:nvSpPr>
        <p:spPr>
          <a:xfrm>
            <a:off x="266330" y="4330622"/>
            <a:ext cx="4767307" cy="58477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Quản trị viên (admin)</a:t>
            </a:r>
            <a:endParaRPr/>
          </a:p>
        </p:txBody>
      </p:sp>
      <p:sp>
        <p:nvSpPr>
          <p:cNvPr id="200" name="Google Shape;200;p7"/>
          <p:cNvSpPr txBox="1"/>
          <p:nvPr/>
        </p:nvSpPr>
        <p:spPr>
          <a:xfrm>
            <a:off x="1115627" y="5060272"/>
            <a:ext cx="832725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Bao gồm tất cả các chức năng của quản lý viên chỉ thêm chức năng quản lý tài khoản.</a:t>
            </a:r>
            <a:endParaRPr/>
          </a:p>
        </p:txBody>
      </p:sp>
      <p:pic>
        <p:nvPicPr>
          <p:cNvPr id="201" name="Google Shape;201;p7"/>
          <p:cNvPicPr preferRelativeResize="0"/>
          <p:nvPr/>
        </p:nvPicPr>
        <p:blipFill rotWithShape="1">
          <a:blip r:embed="rId3">
            <a:alphaModFix/>
          </a:blip>
          <a:srcRect b="0" l="0" r="0" t="0"/>
          <a:stretch/>
        </p:blipFill>
        <p:spPr>
          <a:xfrm>
            <a:off x="0" y="0"/>
            <a:ext cx="764059" cy="764059"/>
          </a:xfrm>
          <a:prstGeom prst="rect">
            <a:avLst/>
          </a:prstGeom>
          <a:noFill/>
          <a:ln>
            <a:noFill/>
          </a:ln>
        </p:spPr>
      </p:pic>
      <p:pic>
        <p:nvPicPr>
          <p:cNvPr id="202" name="Google Shape;202;p7"/>
          <p:cNvPicPr preferRelativeResize="0"/>
          <p:nvPr/>
        </p:nvPicPr>
        <p:blipFill rotWithShape="1">
          <a:blip r:embed="rId3">
            <a:alphaModFix/>
          </a:blip>
          <a:srcRect b="0" l="0" r="0" t="0"/>
          <a:stretch/>
        </p:blipFill>
        <p:spPr>
          <a:xfrm>
            <a:off x="11427941" y="6093941"/>
            <a:ext cx="764059" cy="764059"/>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8"/>
          <p:cNvSpPr txBox="1"/>
          <p:nvPr/>
        </p:nvSpPr>
        <p:spPr>
          <a:xfrm>
            <a:off x="2032985" y="612561"/>
            <a:ext cx="697784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Times New Roman"/>
                <a:ea typeface="Times New Roman"/>
                <a:cs typeface="Times New Roman"/>
                <a:sym typeface="Times New Roman"/>
              </a:rPr>
              <a:t>Giao diện chính của hệ thống </a:t>
            </a:r>
            <a:endParaRPr/>
          </a:p>
        </p:txBody>
      </p:sp>
      <p:pic>
        <p:nvPicPr>
          <p:cNvPr id="208" name="Google Shape;208;p8"/>
          <p:cNvPicPr preferRelativeResize="0"/>
          <p:nvPr/>
        </p:nvPicPr>
        <p:blipFill rotWithShape="1">
          <a:blip r:embed="rId3">
            <a:alphaModFix/>
          </a:blip>
          <a:srcRect b="0" l="0" r="0" t="0"/>
          <a:stretch/>
        </p:blipFill>
        <p:spPr>
          <a:xfrm>
            <a:off x="1702836" y="1550246"/>
            <a:ext cx="8786327" cy="4695193"/>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9"/>
          <p:cNvSpPr txBox="1"/>
          <p:nvPr/>
        </p:nvSpPr>
        <p:spPr>
          <a:xfrm>
            <a:off x="1112063" y="2371434"/>
            <a:ext cx="8105313" cy="2115131"/>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800">
                <a:solidFill>
                  <a:schemeClr val="dk1"/>
                </a:solidFill>
                <a:latin typeface="Times New Roman"/>
                <a:ea typeface="Times New Roman"/>
                <a:cs typeface="Times New Roman"/>
                <a:sym typeface="Times New Roman"/>
              </a:rPr>
              <a:t>* Quản lý danh sách sinh viên</a:t>
            </a:r>
            <a:endParaRPr/>
          </a:p>
          <a:p>
            <a:pPr indent="0" lvl="0" marL="0" marR="0" rtl="0" algn="l">
              <a:lnSpc>
                <a:spcPct val="120000"/>
              </a:lnSpc>
              <a:spcBef>
                <a:spcPts val="0"/>
              </a:spcBef>
              <a:spcAft>
                <a:spcPts val="0"/>
              </a:spcAft>
              <a:buNone/>
            </a:pPr>
            <a:r>
              <a:rPr b="1" lang="en-US" sz="2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Cho phép người dùng quản lý tất cả thông tin của sinh viên nhằm mục đích theo dõi kết quả học tập và cách thức liên lạc.</a:t>
            </a:r>
            <a:endParaRPr b="1" sz="2800">
              <a:solidFill>
                <a:schemeClr val="dk1"/>
              </a:solidFill>
              <a:latin typeface="Trebuchet MS"/>
              <a:ea typeface="Trebuchet MS"/>
              <a:cs typeface="Trebuchet MS"/>
              <a:sym typeface="Trebuchet MS"/>
            </a:endParaRPr>
          </a:p>
        </p:txBody>
      </p:sp>
      <p:sp>
        <p:nvSpPr>
          <p:cNvPr id="214" name="Google Shape;214;p9"/>
          <p:cNvSpPr txBox="1"/>
          <p:nvPr/>
        </p:nvSpPr>
        <p:spPr>
          <a:xfrm>
            <a:off x="3036160" y="612561"/>
            <a:ext cx="697784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Chức năng của hệ thống (member) </a:t>
            </a:r>
            <a:endParaRPr/>
          </a:p>
        </p:txBody>
      </p:sp>
      <p:pic>
        <p:nvPicPr>
          <p:cNvPr id="215" name="Google Shape;215;p9"/>
          <p:cNvPicPr preferRelativeResize="0"/>
          <p:nvPr/>
        </p:nvPicPr>
        <p:blipFill rotWithShape="1">
          <a:blip r:embed="rId3">
            <a:alphaModFix/>
          </a:blip>
          <a:srcRect b="0" l="0" r="0" t="0"/>
          <a:stretch/>
        </p:blipFill>
        <p:spPr>
          <a:xfrm>
            <a:off x="0" y="0"/>
            <a:ext cx="764059" cy="764059"/>
          </a:xfrm>
          <a:prstGeom prst="rect">
            <a:avLst/>
          </a:prstGeom>
          <a:noFill/>
          <a:ln>
            <a:noFill/>
          </a:ln>
        </p:spPr>
      </p:pic>
      <p:pic>
        <p:nvPicPr>
          <p:cNvPr id="216" name="Google Shape;216;p9"/>
          <p:cNvPicPr preferRelativeResize="0"/>
          <p:nvPr/>
        </p:nvPicPr>
        <p:blipFill rotWithShape="1">
          <a:blip r:embed="rId3">
            <a:alphaModFix/>
          </a:blip>
          <a:srcRect b="0" l="0" r="0" t="0"/>
          <a:stretch/>
        </p:blipFill>
        <p:spPr>
          <a:xfrm>
            <a:off x="11427941" y="6093941"/>
            <a:ext cx="764059" cy="764059"/>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2021-10-22T14:49:57Z</dcterms:created>
  <dc:creator>Dame Cris</dc:creator>
</cp:coreProperties>
</file>