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Ubuntu Light"/>
      <p:regular r:id="rId26"/>
      <p:bold r:id="rId27"/>
      <p:italic r:id="rId28"/>
      <p:boldItalic r:id="rId29"/>
    </p:embeddedFont>
    <p:embeddedFont>
      <p:font typeface="Arvo"/>
      <p:regular r:id="rId30"/>
      <p:bold r:id="rId31"/>
      <p:italic r:id="rId32"/>
      <p:boldItalic r:id="rId33"/>
    </p:embeddedFont>
    <p:embeddedFont>
      <p:font typeface="Bodoni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UbuntuLight-italic.fntdata"/><Relationship Id="rId27" Type="http://schemas.openxmlformats.org/officeDocument/2006/relationships/font" Target="fonts/Ubuntu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.fntdata"/><Relationship Id="rId30" Type="http://schemas.openxmlformats.org/officeDocument/2006/relationships/font" Target="fonts/Arvo-regular.fntdata"/><Relationship Id="rId11" Type="http://schemas.openxmlformats.org/officeDocument/2006/relationships/slide" Target="slides/slide6.xml"/><Relationship Id="rId33" Type="http://schemas.openxmlformats.org/officeDocument/2006/relationships/font" Target="fonts/Arvo-boldItalic.fntdata"/><Relationship Id="rId10" Type="http://schemas.openxmlformats.org/officeDocument/2006/relationships/slide" Target="slides/slide5.xml"/><Relationship Id="rId32" Type="http://schemas.openxmlformats.org/officeDocument/2006/relationships/font" Target="fonts/Arvo-italic.fntdata"/><Relationship Id="rId13" Type="http://schemas.openxmlformats.org/officeDocument/2006/relationships/slide" Target="slides/slide8.xml"/><Relationship Id="rId35" Type="http://schemas.openxmlformats.org/officeDocument/2006/relationships/font" Target="fonts/Bodoni-bold.fntdata"/><Relationship Id="rId12" Type="http://schemas.openxmlformats.org/officeDocument/2006/relationships/slide" Target="slides/slide7.xml"/><Relationship Id="rId34" Type="http://schemas.openxmlformats.org/officeDocument/2006/relationships/font" Target="fonts/Bodoni-regular.fntdata"/><Relationship Id="rId15" Type="http://schemas.openxmlformats.org/officeDocument/2006/relationships/slide" Target="slides/slide10.xml"/><Relationship Id="rId37" Type="http://schemas.openxmlformats.org/officeDocument/2006/relationships/font" Target="fonts/Bodoni-boldItalic.fntdata"/><Relationship Id="rId14" Type="http://schemas.openxmlformats.org/officeDocument/2006/relationships/slide" Target="slides/slide9.xml"/><Relationship Id="rId36" Type="http://schemas.openxmlformats.org/officeDocument/2006/relationships/font" Target="fonts/Bodoni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eea6b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eea6b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2eb61d9d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2eb61d9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eea6b8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eea6b8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42eb61d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42eb61d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42eb61d9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42eb61d9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eea6b8b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eea6b8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eea6b8b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eea6b8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2eb61d9d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2eb61d9d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2eb61d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2eb61d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2eb61d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2eb61d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eea6b8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eea6b8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deea6b8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deea6b8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deea6b8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deea6b8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81ECE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rgbClr val="81ECE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pencv-python-tutroals.readthedocs.io/en/latest/py_tutorials/py_tutorial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441150" y="1856275"/>
            <a:ext cx="3730200" cy="2141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rgbClr val="434343"/>
                </a:solidFill>
              </a:rPr>
              <a:t>Image Processing with Python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373038" y="1197775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The Uplift Project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subTitle"/>
          </p:nvPr>
        </p:nvSpPr>
        <p:spPr>
          <a:xfrm>
            <a:off x="1360025" y="120625"/>
            <a:ext cx="5397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What is Image Processing?</a:t>
            </a:r>
            <a:endParaRPr i="0" sz="2700">
              <a:solidFill>
                <a:srgbClr val="434343"/>
              </a:solidFill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" name="Google Shape;252;p37"/>
          <p:cNvSpPr txBox="1"/>
          <p:nvPr>
            <p:ph idx="2" type="subTitle"/>
          </p:nvPr>
        </p:nvSpPr>
        <p:spPr>
          <a:xfrm>
            <a:off x="1553725" y="1160075"/>
            <a:ext cx="56862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Improvement of Pictorial Information for better human interpretation.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Processing of image data for storage, transmission and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representation for autonomous machine perception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idx="6" type="title"/>
          </p:nvPr>
        </p:nvSpPr>
        <p:spPr>
          <a:xfrm>
            <a:off x="735750" y="5262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Key Stages in Image Processing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8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61" name="Google Shape;261;p38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8"/>
          <p:cNvCxnSpPr/>
          <p:nvPr/>
        </p:nvCxnSpPr>
        <p:spPr>
          <a:xfrm>
            <a:off x="115420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8"/>
          <p:cNvCxnSpPr/>
          <p:nvPr/>
        </p:nvCxnSpPr>
        <p:spPr>
          <a:xfrm>
            <a:off x="351045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8"/>
          <p:cNvCxnSpPr/>
          <p:nvPr/>
        </p:nvCxnSpPr>
        <p:spPr>
          <a:xfrm>
            <a:off x="590605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8"/>
          <p:cNvSpPr txBox="1"/>
          <p:nvPr>
            <p:ph idx="7" type="ctrTitle"/>
          </p:nvPr>
        </p:nvSpPr>
        <p:spPr>
          <a:xfrm>
            <a:off x="11278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Acquisition</a:t>
            </a:r>
            <a:endParaRPr/>
          </a:p>
        </p:txBody>
      </p:sp>
      <p:sp>
        <p:nvSpPr>
          <p:cNvPr id="266" name="Google Shape;266;p38"/>
          <p:cNvSpPr txBox="1"/>
          <p:nvPr>
            <p:ph idx="9" type="ctrTitle"/>
          </p:nvPr>
        </p:nvSpPr>
        <p:spPr>
          <a:xfrm>
            <a:off x="35071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Enhancement</a:t>
            </a:r>
            <a:endParaRPr/>
          </a:p>
        </p:txBody>
      </p:sp>
      <p:sp>
        <p:nvSpPr>
          <p:cNvPr id="267" name="Google Shape;267;p38"/>
          <p:cNvSpPr txBox="1"/>
          <p:nvPr>
            <p:ph idx="14" type="ctrTitle"/>
          </p:nvPr>
        </p:nvSpPr>
        <p:spPr>
          <a:xfrm>
            <a:off x="59027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Restoration</a:t>
            </a:r>
            <a:endParaRPr/>
          </a:p>
        </p:txBody>
      </p:sp>
      <p:sp>
        <p:nvSpPr>
          <p:cNvPr id="268" name="Google Shape;268;p38"/>
          <p:cNvSpPr txBox="1"/>
          <p:nvPr>
            <p:ph type="ctrTitle"/>
          </p:nvPr>
        </p:nvSpPr>
        <p:spPr>
          <a:xfrm>
            <a:off x="11278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 Recognition</a:t>
            </a:r>
            <a:endParaRPr/>
          </a:p>
        </p:txBody>
      </p:sp>
      <p:sp>
        <p:nvSpPr>
          <p:cNvPr id="269" name="Google Shape;269;p38"/>
          <p:cNvSpPr txBox="1"/>
          <p:nvPr>
            <p:ph idx="2" type="ctrTitle"/>
          </p:nvPr>
        </p:nvSpPr>
        <p:spPr>
          <a:xfrm>
            <a:off x="35071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Representation and Description</a:t>
            </a:r>
            <a:endParaRPr/>
          </a:p>
        </p:txBody>
      </p:sp>
      <p:sp>
        <p:nvSpPr>
          <p:cNvPr id="270" name="Google Shape;270;p38"/>
          <p:cNvSpPr txBox="1"/>
          <p:nvPr>
            <p:ph idx="4" type="ctrTitle"/>
          </p:nvPr>
        </p:nvSpPr>
        <p:spPr>
          <a:xfrm>
            <a:off x="59027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Compression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6" type="title"/>
          </p:nvPr>
        </p:nvSpPr>
        <p:spPr>
          <a:xfrm>
            <a:off x="735750" y="5262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Applications</a:t>
            </a:r>
            <a:r>
              <a:rPr lang="es">
                <a:solidFill>
                  <a:srgbClr val="434343"/>
                </a:solidFill>
              </a:rPr>
              <a:t> of Image Processing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76" name="Google Shape;276;p3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79" name="Google Shape;279;p3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9"/>
          <p:cNvCxnSpPr/>
          <p:nvPr/>
        </p:nvCxnSpPr>
        <p:spPr>
          <a:xfrm>
            <a:off x="115420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351045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5906050" y="2918000"/>
            <a:ext cx="2061900" cy="0"/>
          </a:xfrm>
          <a:prstGeom prst="straightConnector1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9"/>
          <p:cNvSpPr txBox="1"/>
          <p:nvPr>
            <p:ph idx="7" type="ctrTitle"/>
          </p:nvPr>
        </p:nvSpPr>
        <p:spPr>
          <a:xfrm>
            <a:off x="11278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 Handling</a:t>
            </a:r>
            <a:endParaRPr/>
          </a:p>
        </p:txBody>
      </p:sp>
      <p:sp>
        <p:nvSpPr>
          <p:cNvPr id="284" name="Google Shape;284;p39"/>
          <p:cNvSpPr txBox="1"/>
          <p:nvPr>
            <p:ph idx="9" type="ctrTitle"/>
          </p:nvPr>
        </p:nvSpPr>
        <p:spPr>
          <a:xfrm>
            <a:off x="35071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 Recognition</a:t>
            </a:r>
            <a:endParaRPr/>
          </a:p>
        </p:txBody>
      </p:sp>
      <p:sp>
        <p:nvSpPr>
          <p:cNvPr id="285" name="Google Shape;285;p39"/>
          <p:cNvSpPr txBox="1"/>
          <p:nvPr>
            <p:ph idx="14" type="ctrTitle"/>
          </p:nvPr>
        </p:nvSpPr>
        <p:spPr>
          <a:xfrm>
            <a:off x="5902701" y="17858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Satellite Imagery</a:t>
            </a:r>
            <a:endParaRPr/>
          </a:p>
        </p:txBody>
      </p:sp>
      <p:sp>
        <p:nvSpPr>
          <p:cNvPr id="286" name="Google Shape;286;p39"/>
          <p:cNvSpPr txBox="1"/>
          <p:nvPr>
            <p:ph type="ctrTitle"/>
          </p:nvPr>
        </p:nvSpPr>
        <p:spPr>
          <a:xfrm>
            <a:off x="11278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Traffic Monitoring</a:t>
            </a:r>
            <a:endParaRPr/>
          </a:p>
        </p:txBody>
      </p:sp>
      <p:sp>
        <p:nvSpPr>
          <p:cNvPr id="287" name="Google Shape;287;p39"/>
          <p:cNvSpPr txBox="1"/>
          <p:nvPr>
            <p:ph idx="2" type="ctrTitle"/>
          </p:nvPr>
        </p:nvSpPr>
        <p:spPr>
          <a:xfrm>
            <a:off x="35071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Number Plate Identification</a:t>
            </a:r>
            <a:endParaRPr/>
          </a:p>
        </p:txBody>
      </p:sp>
      <p:sp>
        <p:nvSpPr>
          <p:cNvPr id="288" name="Google Shape;288;p39"/>
          <p:cNvSpPr txBox="1"/>
          <p:nvPr>
            <p:ph idx="4" type="ctrTitle"/>
          </p:nvPr>
        </p:nvSpPr>
        <p:spPr>
          <a:xfrm>
            <a:off x="5902701" y="31150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Face Detection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Introduction to OpenCV in Python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OpenCV is a cross-platform library using which we can develop real-time computer vision applications. It mainly focuses on image processing, video capture and analysis including features like face detection and object detection.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626075" y="405315"/>
            <a:ext cx="3571500" cy="11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Basic Operations</a:t>
            </a:r>
            <a:endParaRPr b="1"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338600" y="1950975"/>
            <a:ext cx="52884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Read -  imread()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Write - imwrite()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Show - imshow()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But first you need to import cv2 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5336850" y="1467300"/>
            <a:ext cx="3211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Ubuntu Light"/>
                <a:ea typeface="Ubuntu Light"/>
                <a:cs typeface="Ubuntu Light"/>
                <a:sym typeface="Ubuntu Light"/>
              </a:rPr>
              <a:t>Your image should be in the same folder as your code else you will have to access that image using a path!</a:t>
            </a:r>
            <a:endParaRPr sz="23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/>
        </p:nvSpPr>
        <p:spPr>
          <a:xfrm>
            <a:off x="2193750" y="1822050"/>
            <a:ext cx="47565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Ubuntu"/>
                <a:ea typeface="Ubuntu"/>
                <a:cs typeface="Ubuntu"/>
                <a:sym typeface="Ubuntu"/>
              </a:rPr>
              <a:t>CODE</a:t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idx="1" type="subTitle"/>
          </p:nvPr>
        </p:nvSpPr>
        <p:spPr>
          <a:xfrm>
            <a:off x="1894475" y="1126950"/>
            <a:ext cx="5397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2138475" y="2068575"/>
            <a:ext cx="47940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https://opencv-python-tutroals.readthedocs.io/en/latest/py_tutorials/py_tutorials.html</a:t>
            </a:r>
            <a:endParaRPr sz="27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2" type="title"/>
          </p:nvPr>
        </p:nvSpPr>
        <p:spPr>
          <a:xfrm>
            <a:off x="4631025" y="156723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Image Processing</a:t>
            </a:r>
            <a:endParaRPr/>
          </a:p>
        </p:txBody>
      </p:sp>
      <p:sp>
        <p:nvSpPr>
          <p:cNvPr id="193" name="Google Shape;193;p29"/>
          <p:cNvSpPr txBox="1"/>
          <p:nvPr>
            <p:ph idx="4" type="title"/>
          </p:nvPr>
        </p:nvSpPr>
        <p:spPr>
          <a:xfrm>
            <a:off x="4631025" y="2669975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Stages in IP</a:t>
            </a:r>
            <a:endParaRPr/>
          </a:p>
        </p:txBody>
      </p:sp>
      <p:sp>
        <p:nvSpPr>
          <p:cNvPr id="194" name="Google Shape;194;p29"/>
          <p:cNvSpPr txBox="1"/>
          <p:nvPr>
            <p:ph idx="6" type="title"/>
          </p:nvPr>
        </p:nvSpPr>
        <p:spPr>
          <a:xfrm>
            <a:off x="4631025" y="377270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Applications of Image Processing</a:t>
            </a:r>
            <a:endParaRPr/>
          </a:p>
        </p:txBody>
      </p:sp>
      <p:sp>
        <p:nvSpPr>
          <p:cNvPr id="195" name="Google Shape;195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6" name="Google Shape;196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97" name="Google Shape;197;p29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4D5156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An image is an artifact that depicts visual perception</a:t>
            </a:r>
            <a:endParaRPr sz="2600"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666666"/>
                </a:solidFill>
              </a:rPr>
              <a:t>What is an image?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1873200" y="1280700"/>
            <a:ext cx="5397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Image representation in computer world.</a:t>
            </a:r>
            <a:endParaRPr i="0" sz="2700">
              <a:solidFill>
                <a:srgbClr val="434343"/>
              </a:solidFill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2" type="subTitle"/>
          </p:nvPr>
        </p:nvSpPr>
        <p:spPr>
          <a:xfrm>
            <a:off x="1873200" y="2334450"/>
            <a:ext cx="48984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store an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on a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broken down into tiny elements called pixels. A pixel (short for picture element)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one colour.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pixel is stored as an integer value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Image is stored as a matrix of values in the computer.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Types of Image Representations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>
                <a:solidFill>
                  <a:srgbClr val="000000"/>
                </a:solidFill>
              </a:rPr>
              <a:t>Binary - 0 and 1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>
                <a:solidFill>
                  <a:srgbClr val="000000"/>
                </a:solidFill>
              </a:rPr>
              <a:t>Grayscale - Represents the intensity of light from 0 to 255.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>
                <a:solidFill>
                  <a:srgbClr val="000000"/>
                </a:solidFill>
              </a:rPr>
              <a:t>Color Image - RGB (0,0,0)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Binary Image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50" y="1533975"/>
            <a:ext cx="3985500" cy="2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Grayscale Image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701750"/>
            <a:ext cx="3390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Color Image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975" y="1325700"/>
            <a:ext cx="4190050" cy="3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Distance Measure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25" y="1422175"/>
            <a:ext cx="5438349" cy="29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