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al Bold" charset="1" panose="020B0802020202020204"/>
      <p:regular r:id="rId12"/>
    </p:embeddedFont>
    <p:embeddedFont>
      <p:font typeface="Heebo Bold" charset="1" panose="00000800000000000000"/>
      <p:regular r:id="rId13"/>
    </p:embeddedFont>
    <p:embeddedFont>
      <p:font typeface="Heebo" charset="1" panose="00000500000000000000"/>
      <p:regular r:id="rId14"/>
    </p:embeddedFont>
    <p:embeddedFont>
      <p:font typeface="Arial" charset="1" panose="020B0502020202020204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svg" Type="http://schemas.openxmlformats.org/officeDocument/2006/relationships/image"/><Relationship Id="rId12" Target="../media/image23.svg" Type="http://schemas.openxmlformats.org/officeDocument/2006/relationships/image"/><Relationship Id="rId13" Target="../media/image24.svg" Type="http://schemas.openxmlformats.org/officeDocument/2006/relationships/image"/><Relationship Id="rId14" Target="../media/image25.svg" Type="http://schemas.openxmlformats.org/officeDocument/2006/relationships/image"/><Relationship Id="rId15" Target="../media/image26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svg" Type="http://schemas.openxmlformats.org/officeDocument/2006/relationships/image"/><Relationship Id="rId5" Target="../media/image8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0.png" Type="http://schemas.openxmlformats.org/officeDocument/2006/relationships/image"/><Relationship Id="rId5" Target="../media/image29.svg" Type="http://schemas.openxmlformats.org/officeDocument/2006/relationships/image"/><Relationship Id="rId6" Target="../media/image30.svg" Type="http://schemas.openxmlformats.org/officeDocument/2006/relationships/image"/><Relationship Id="rId7" Target="../media/image31.svg" Type="http://schemas.openxmlformats.org/officeDocument/2006/relationships/image"/><Relationship Id="rId8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0243" y="3591223"/>
            <a:ext cx="9445526" cy="1771948"/>
          </a:xfrm>
          <a:custGeom>
            <a:avLst/>
            <a:gdLst/>
            <a:ahLst/>
            <a:cxnLst/>
            <a:rect r="r" b="b" t="t" l="l"/>
            <a:pathLst>
              <a:path h="1771948" w="9445526">
                <a:moveTo>
                  <a:pt x="0" y="0"/>
                </a:moveTo>
                <a:lnTo>
                  <a:pt x="9445526" y="0"/>
                </a:lnTo>
                <a:lnTo>
                  <a:pt x="9445526" y="1771947"/>
                </a:lnTo>
                <a:lnTo>
                  <a:pt x="0" y="17719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50243" y="5788378"/>
            <a:ext cx="9445526" cy="907256"/>
          </a:xfrm>
          <a:custGeom>
            <a:avLst/>
            <a:gdLst/>
            <a:ahLst/>
            <a:cxnLst/>
            <a:rect r="r" b="b" t="t" l="l"/>
            <a:pathLst>
              <a:path h="907256" w="9445526">
                <a:moveTo>
                  <a:pt x="0" y="0"/>
                </a:moveTo>
                <a:lnTo>
                  <a:pt x="9445526" y="0"/>
                </a:lnTo>
                <a:lnTo>
                  <a:pt x="9445526" y="907256"/>
                </a:lnTo>
                <a:lnTo>
                  <a:pt x="0" y="907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0243" y="4258532"/>
            <a:ext cx="9460266" cy="11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7"/>
              </a:lnSpc>
            </a:pPr>
            <a:r>
              <a:rPr lang="en-US" b="true" sz="5562">
                <a:solidFill>
                  <a:srgbClr val="5E17EB"/>
                </a:solidFill>
                <a:latin typeface="Arial Bold"/>
                <a:ea typeface="Arial Bold"/>
                <a:cs typeface="Arial Bold"/>
                <a:sym typeface="Arial Bold"/>
              </a:rPr>
              <a:t>Android Hackathon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64983" y="5618912"/>
            <a:ext cx="9445526" cy="62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7"/>
              </a:lnSpc>
              <a:spcBef>
                <a:spcPct val="0"/>
              </a:spcBef>
            </a:pPr>
            <a:r>
              <a:rPr lang="en-US" b="true" sz="331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HealthMetric+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243" y="1087041"/>
            <a:ext cx="7088243" cy="885980"/>
          </a:xfrm>
          <a:custGeom>
            <a:avLst/>
            <a:gdLst/>
            <a:ahLst/>
            <a:cxnLst/>
            <a:rect r="r" b="b" t="t" l="l"/>
            <a:pathLst>
              <a:path h="885980" w="7088243">
                <a:moveTo>
                  <a:pt x="0" y="0"/>
                </a:moveTo>
                <a:lnTo>
                  <a:pt x="7088243" y="0"/>
                </a:lnTo>
                <a:lnTo>
                  <a:pt x="7088243" y="885979"/>
                </a:lnTo>
                <a:lnTo>
                  <a:pt x="0" y="885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2864" y="2460677"/>
            <a:ext cx="16462272" cy="2416171"/>
          </a:xfrm>
          <a:custGeom>
            <a:avLst/>
            <a:gdLst/>
            <a:ahLst/>
            <a:cxnLst/>
            <a:rect r="r" b="b" t="t" l="l"/>
            <a:pathLst>
              <a:path h="2416171" w="16462272">
                <a:moveTo>
                  <a:pt x="0" y="0"/>
                </a:moveTo>
                <a:lnTo>
                  <a:pt x="16462272" y="0"/>
                </a:lnTo>
                <a:lnTo>
                  <a:pt x="16462272" y="2416171"/>
                </a:lnTo>
                <a:lnTo>
                  <a:pt x="0" y="24161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0958" y="5285303"/>
            <a:ext cx="16474178" cy="4254198"/>
          </a:xfrm>
          <a:custGeom>
            <a:avLst/>
            <a:gdLst/>
            <a:ahLst/>
            <a:cxnLst/>
            <a:rect r="r" b="b" t="t" l="l"/>
            <a:pathLst>
              <a:path h="4254198" w="16474178">
                <a:moveTo>
                  <a:pt x="0" y="0"/>
                </a:moveTo>
                <a:lnTo>
                  <a:pt x="16474178" y="0"/>
                </a:lnTo>
                <a:lnTo>
                  <a:pt x="16474178" y="4254199"/>
                </a:lnTo>
                <a:lnTo>
                  <a:pt x="0" y="42541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44361"/>
            <a:ext cx="7214473" cy="11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7"/>
              </a:lnSpc>
            </a:pPr>
            <a:r>
              <a:rPr lang="en-US" b="true" sz="5562">
                <a:solidFill>
                  <a:srgbClr val="5E17EB"/>
                </a:solidFill>
                <a:latin typeface="Arial Bold"/>
                <a:ea typeface="Arial Bold"/>
                <a:cs typeface="Arial Bold"/>
                <a:sym typeface="Arial Bold"/>
              </a:rPr>
              <a:t>HealthMetric+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5732" y="3020413"/>
            <a:ext cx="5498016" cy="160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"/>
              </a:lnSpc>
            </a:pPr>
            <a:r>
              <a:rPr lang="en-US" b="true" sz="2881">
                <a:solidFill>
                  <a:srgbClr val="4C4C4D"/>
                </a:solidFill>
                <a:latin typeface="Arial Bold"/>
                <a:ea typeface="Arial Bold"/>
                <a:cs typeface="Arial Bold"/>
                <a:sym typeface="Arial Bold"/>
              </a:rPr>
              <a:t>Team Name</a:t>
            </a:r>
          </a:p>
          <a:p>
            <a:pPr algn="just">
              <a:lnSpc>
                <a:spcPts val="6637"/>
              </a:lnSpc>
            </a:pPr>
            <a:r>
              <a:rPr lang="en-US" b="true" sz="2956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[HealthMetric+]</a:t>
            </a:r>
          </a:p>
          <a:p>
            <a:pPr algn="l">
              <a:lnSpc>
                <a:spcPts val="609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5732" y="5018603"/>
            <a:ext cx="1842468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b="true" sz="2187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Team Member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5732" y="5831503"/>
            <a:ext cx="2828225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Rish</a:t>
            </a: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abh Chaturvedi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5732" y="6644402"/>
            <a:ext cx="3261562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Divy</a:t>
            </a: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esh Gajanan Gaygol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5732" y="7457301"/>
            <a:ext cx="2489559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Aditya Malav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5732" y="8270200"/>
            <a:ext cx="2828225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Abhinav Koushik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47295" y="5018603"/>
            <a:ext cx="2226476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b="true" sz="2187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Registration No.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47295" y="5831503"/>
            <a:ext cx="2028920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23BCE11507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47295" y="6644402"/>
            <a:ext cx="1830014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23BCG10107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47295" y="7457301"/>
            <a:ext cx="1830014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23BCE10319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47295" y="8270200"/>
            <a:ext cx="1830014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23BAI10321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04094" y="5018603"/>
            <a:ext cx="727412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b="true" sz="2187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Batch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04094" y="5831503"/>
            <a:ext cx="1103935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804094" y="6644402"/>
            <a:ext cx="878157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04094" y="7457301"/>
            <a:ext cx="878157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04094" y="8270200"/>
            <a:ext cx="878157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23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60906" y="5018603"/>
            <a:ext cx="1491936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b="true" sz="2187" spc="6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Department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60906" y="5831503"/>
            <a:ext cx="738461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060906" y="6644402"/>
            <a:ext cx="738461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BCG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60906" y="7457301"/>
            <a:ext cx="738461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60906" y="8270200"/>
            <a:ext cx="738461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BAI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317706" y="5018603"/>
            <a:ext cx="720888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b="true" sz="2187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Year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317706" y="5831503"/>
            <a:ext cx="720888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3rd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317706" y="6644402"/>
            <a:ext cx="720888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3rd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317706" y="7457301"/>
            <a:ext cx="720888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3rd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317706" y="8270200"/>
            <a:ext cx="720888" cy="59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8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3rd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243" y="1842443"/>
            <a:ext cx="637877" cy="637877"/>
          </a:xfrm>
          <a:custGeom>
            <a:avLst/>
            <a:gdLst/>
            <a:ahLst/>
            <a:cxnLst/>
            <a:rect r="r" b="b" t="t" l="l"/>
            <a:pathLst>
              <a:path h="637877" w="637877">
                <a:moveTo>
                  <a:pt x="0" y="0"/>
                </a:moveTo>
                <a:lnTo>
                  <a:pt x="637877" y="0"/>
                </a:lnTo>
                <a:lnTo>
                  <a:pt x="637877" y="637877"/>
                </a:lnTo>
                <a:lnTo>
                  <a:pt x="0" y="63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2243" y="5467097"/>
            <a:ext cx="637877" cy="637877"/>
          </a:xfrm>
          <a:custGeom>
            <a:avLst/>
            <a:gdLst/>
            <a:ahLst/>
            <a:cxnLst/>
            <a:rect r="r" b="b" t="t" l="l"/>
            <a:pathLst>
              <a:path h="637877" w="637877">
                <a:moveTo>
                  <a:pt x="0" y="0"/>
                </a:moveTo>
                <a:lnTo>
                  <a:pt x="637877" y="0"/>
                </a:lnTo>
                <a:lnTo>
                  <a:pt x="637877" y="637877"/>
                </a:lnTo>
                <a:lnTo>
                  <a:pt x="0" y="63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2243" y="1062776"/>
            <a:ext cx="7088243" cy="885980"/>
          </a:xfrm>
          <a:custGeom>
            <a:avLst/>
            <a:gdLst/>
            <a:ahLst/>
            <a:cxnLst/>
            <a:rect r="r" b="b" t="t" l="l"/>
            <a:pathLst>
              <a:path h="885980" w="7088243">
                <a:moveTo>
                  <a:pt x="0" y="0"/>
                </a:moveTo>
                <a:lnTo>
                  <a:pt x="7088243" y="0"/>
                </a:lnTo>
                <a:lnTo>
                  <a:pt x="7088243" y="885979"/>
                </a:lnTo>
                <a:lnTo>
                  <a:pt x="0" y="885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13632" y="7090624"/>
            <a:ext cx="7053120" cy="1360884"/>
          </a:xfrm>
          <a:custGeom>
            <a:avLst/>
            <a:gdLst/>
            <a:ahLst/>
            <a:cxnLst/>
            <a:rect r="r" b="b" t="t" l="l"/>
            <a:pathLst>
              <a:path h="1360884" w="7053120">
                <a:moveTo>
                  <a:pt x="0" y="0"/>
                </a:moveTo>
                <a:lnTo>
                  <a:pt x="7053120" y="0"/>
                </a:lnTo>
                <a:lnTo>
                  <a:pt x="7053120" y="1360885"/>
                </a:lnTo>
                <a:lnTo>
                  <a:pt x="0" y="13608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13632" y="3839313"/>
            <a:ext cx="3544038" cy="442912"/>
          </a:xfrm>
          <a:custGeom>
            <a:avLst/>
            <a:gdLst/>
            <a:ahLst/>
            <a:cxnLst/>
            <a:rect r="r" b="b" t="t" l="l"/>
            <a:pathLst>
              <a:path h="442912" w="3544038">
                <a:moveTo>
                  <a:pt x="0" y="0"/>
                </a:moveTo>
                <a:lnTo>
                  <a:pt x="3544038" y="0"/>
                </a:lnTo>
                <a:lnTo>
                  <a:pt x="3544038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13632" y="6477595"/>
            <a:ext cx="3544038" cy="442912"/>
          </a:xfrm>
          <a:custGeom>
            <a:avLst/>
            <a:gdLst/>
            <a:ahLst/>
            <a:cxnLst/>
            <a:rect r="r" b="b" t="t" l="l"/>
            <a:pathLst>
              <a:path h="442912" w="3544038">
                <a:moveTo>
                  <a:pt x="0" y="0"/>
                </a:moveTo>
                <a:lnTo>
                  <a:pt x="3544038" y="0"/>
                </a:lnTo>
                <a:lnTo>
                  <a:pt x="3544038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842443"/>
            <a:ext cx="637877" cy="637877"/>
          </a:xfrm>
          <a:custGeom>
            <a:avLst/>
            <a:gdLst/>
            <a:ahLst/>
            <a:cxnLst/>
            <a:rect r="r" b="b" t="t" l="l"/>
            <a:pathLst>
              <a:path h="637877" w="637877">
                <a:moveTo>
                  <a:pt x="0" y="0"/>
                </a:moveTo>
                <a:lnTo>
                  <a:pt x="637877" y="0"/>
                </a:lnTo>
                <a:lnTo>
                  <a:pt x="637877" y="637877"/>
                </a:lnTo>
                <a:lnTo>
                  <a:pt x="0" y="63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5467097"/>
            <a:ext cx="637877" cy="637877"/>
          </a:xfrm>
          <a:custGeom>
            <a:avLst/>
            <a:gdLst/>
            <a:ahLst/>
            <a:cxnLst/>
            <a:rect r="r" b="b" t="t" l="l"/>
            <a:pathLst>
              <a:path h="637877" w="637877">
                <a:moveTo>
                  <a:pt x="0" y="0"/>
                </a:moveTo>
                <a:lnTo>
                  <a:pt x="637877" y="0"/>
                </a:lnTo>
                <a:lnTo>
                  <a:pt x="637877" y="637877"/>
                </a:lnTo>
                <a:lnTo>
                  <a:pt x="0" y="637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42494" y="7090624"/>
            <a:ext cx="7053263" cy="1360884"/>
          </a:xfrm>
          <a:custGeom>
            <a:avLst/>
            <a:gdLst/>
            <a:ahLst/>
            <a:cxnLst/>
            <a:rect r="r" b="b" t="t" l="l"/>
            <a:pathLst>
              <a:path h="1360884" w="7053263">
                <a:moveTo>
                  <a:pt x="0" y="0"/>
                </a:moveTo>
                <a:lnTo>
                  <a:pt x="7053263" y="0"/>
                </a:lnTo>
                <a:lnTo>
                  <a:pt x="7053263" y="1360885"/>
                </a:lnTo>
                <a:lnTo>
                  <a:pt x="0" y="13608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42494" y="6477595"/>
            <a:ext cx="3544050" cy="442912"/>
          </a:xfrm>
          <a:custGeom>
            <a:avLst/>
            <a:gdLst/>
            <a:ahLst/>
            <a:cxnLst/>
            <a:rect r="r" b="b" t="t" l="l"/>
            <a:pathLst>
              <a:path h="442912" w="3544050">
                <a:moveTo>
                  <a:pt x="0" y="0"/>
                </a:moveTo>
                <a:lnTo>
                  <a:pt x="3544051" y="0"/>
                </a:lnTo>
                <a:lnTo>
                  <a:pt x="3544051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2243" y="449372"/>
            <a:ext cx="16625530" cy="105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7"/>
              </a:lnSpc>
            </a:pPr>
            <a:r>
              <a:rPr lang="en-US" b="true" sz="5562">
                <a:solidFill>
                  <a:srgbClr val="5E17EB"/>
                </a:solidFill>
                <a:latin typeface="Arial Bold"/>
                <a:ea typeface="Arial Bold"/>
                <a:cs typeface="Arial Bold"/>
                <a:sym typeface="Arial Bold"/>
              </a:rPr>
              <a:t>Problem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9582" y="2521664"/>
            <a:ext cx="7209187" cy="262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F</a:t>
            </a: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itness enthusiasts and professionals lack a centralized platform to track body measurements (weight, muscle mass, body fat %) with actionable insights. Existing apps focus on basic logging, ignoring trend analysis, data security, and professional integration.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7565" y="6182616"/>
            <a:ext cx="6864894" cy="262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MyFi</a:t>
            </a: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tnessPal: Limited to calorie tracking.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Apple Health: Aggregates data but lacks fitness-specific analytics.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InBody: Hardware-dependent, no app integration.</a:t>
            </a:r>
          </a:p>
          <a:p>
            <a:pPr algn="l">
              <a:lnSpc>
                <a:spcPts val="427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958983" y="6325195"/>
            <a:ext cx="7197566" cy="262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Scrap</a:t>
            </a: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ed 1,000+ reviews of top fitness apps (MyFitnessPal, Strong, Fitbit):</a:t>
            </a:r>
          </a:p>
          <a:p>
            <a:pPr algn="l" marL="944561" indent="-314854" lvl="2">
              <a:lnSpc>
                <a:spcPts val="4274"/>
              </a:lnSpc>
              <a:buFont typeface="Arial"/>
              <a:buChar char="⚬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41% complained about "lack of progress insights."</a:t>
            </a:r>
          </a:p>
          <a:p>
            <a:pPr algn="l" marL="944562" indent="-314854" lvl="2">
              <a:lnSpc>
                <a:spcPts val="4274"/>
              </a:lnSpc>
              <a:buFont typeface="Arial"/>
              <a:buChar char="⚬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23% mentioned privacy concerns with health data.</a:t>
            </a:r>
          </a:p>
          <a:p>
            <a:pPr algn="l">
              <a:lnSpc>
                <a:spcPts val="427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009596" y="2452195"/>
            <a:ext cx="7249704" cy="262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70%</a:t>
            </a: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of gym-goers abandon fitness apps within 3 months due to poor insights (2023 FitTech Survey).</a:t>
            </a:r>
          </a:p>
          <a:p>
            <a:pPr algn="l" marL="472281" indent="-236141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Trainers waste 5+ hours/week manually analyzing client data.</a:t>
            </a:r>
          </a:p>
          <a:p>
            <a:pPr algn="l">
              <a:lnSpc>
                <a:spcPts val="427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57565" y="5528566"/>
            <a:ext cx="3604593" cy="53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275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Market Gap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49582" y="1947714"/>
            <a:ext cx="3708088" cy="53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275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Identification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58983" y="1920594"/>
            <a:ext cx="2055537" cy="53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275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User Impact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67633" y="5671736"/>
            <a:ext cx="3251602" cy="532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275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Validation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2243" y="3862388"/>
            <a:ext cx="5434453" cy="1134070"/>
          </a:xfrm>
          <a:custGeom>
            <a:avLst/>
            <a:gdLst/>
            <a:ahLst/>
            <a:cxnLst/>
            <a:rect r="r" b="b" t="t" l="l"/>
            <a:pathLst>
              <a:path h="1134070" w="5434453">
                <a:moveTo>
                  <a:pt x="0" y="0"/>
                </a:moveTo>
                <a:lnTo>
                  <a:pt x="5434453" y="0"/>
                </a:lnTo>
                <a:lnTo>
                  <a:pt x="5434453" y="1134070"/>
                </a:lnTo>
                <a:lnTo>
                  <a:pt x="0" y="113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5755" y="5279969"/>
            <a:ext cx="3544038" cy="442912"/>
          </a:xfrm>
          <a:custGeom>
            <a:avLst/>
            <a:gdLst/>
            <a:ahLst/>
            <a:cxnLst/>
            <a:rect r="r" b="b" t="t" l="l"/>
            <a:pathLst>
              <a:path h="442912" w="3544038">
                <a:moveTo>
                  <a:pt x="0" y="0"/>
                </a:moveTo>
                <a:lnTo>
                  <a:pt x="3544038" y="0"/>
                </a:lnTo>
                <a:lnTo>
                  <a:pt x="3544038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26696" y="3862388"/>
            <a:ext cx="5434453" cy="1134070"/>
          </a:xfrm>
          <a:custGeom>
            <a:avLst/>
            <a:gdLst/>
            <a:ahLst/>
            <a:cxnLst/>
            <a:rect r="r" b="b" t="t" l="l"/>
            <a:pathLst>
              <a:path h="1134070" w="5434453">
                <a:moveTo>
                  <a:pt x="0" y="0"/>
                </a:moveTo>
                <a:lnTo>
                  <a:pt x="5434453" y="0"/>
                </a:lnTo>
                <a:lnTo>
                  <a:pt x="5434453" y="1134070"/>
                </a:lnTo>
                <a:lnTo>
                  <a:pt x="0" y="113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10220" y="5279969"/>
            <a:ext cx="3544038" cy="442912"/>
          </a:xfrm>
          <a:custGeom>
            <a:avLst/>
            <a:gdLst/>
            <a:ahLst/>
            <a:cxnLst/>
            <a:rect r="r" b="b" t="t" l="l"/>
            <a:pathLst>
              <a:path h="442912" w="3544038">
                <a:moveTo>
                  <a:pt x="0" y="0"/>
                </a:moveTo>
                <a:lnTo>
                  <a:pt x="3544038" y="0"/>
                </a:lnTo>
                <a:lnTo>
                  <a:pt x="3544038" y="442913"/>
                </a:lnTo>
                <a:lnTo>
                  <a:pt x="0" y="442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61149" y="3862388"/>
            <a:ext cx="5434453" cy="1134070"/>
          </a:xfrm>
          <a:custGeom>
            <a:avLst/>
            <a:gdLst/>
            <a:ahLst/>
            <a:cxnLst/>
            <a:rect r="r" b="b" t="t" l="l"/>
            <a:pathLst>
              <a:path h="1134070" w="5434453">
                <a:moveTo>
                  <a:pt x="0" y="0"/>
                </a:moveTo>
                <a:lnTo>
                  <a:pt x="5434453" y="0"/>
                </a:lnTo>
                <a:lnTo>
                  <a:pt x="5434453" y="1134070"/>
                </a:lnTo>
                <a:lnTo>
                  <a:pt x="0" y="113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9000" y="147304"/>
            <a:ext cx="16246602" cy="11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7"/>
              </a:lnSpc>
            </a:pPr>
            <a:r>
              <a:rPr lang="en-US" b="true" sz="5562">
                <a:solidFill>
                  <a:srgbClr val="5E17EB"/>
                </a:solidFill>
                <a:latin typeface="Arial Bold"/>
                <a:ea typeface="Arial Bold"/>
                <a:cs typeface="Arial Bold"/>
                <a:sym typeface="Arial Bold"/>
              </a:rPr>
              <a:t>Solution Overview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9000" y="1491258"/>
            <a:ext cx="5615321" cy="588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b="true" sz="3124">
                <a:solidFill>
                  <a:srgbClr val="8C52FF"/>
                </a:solidFill>
                <a:latin typeface="Arial Bold"/>
                <a:ea typeface="Arial Bold"/>
                <a:cs typeface="Arial Bold"/>
                <a:sym typeface="Arial Bold"/>
              </a:rPr>
              <a:t>Core Innovation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Effo</a:t>
            </a: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rtless sign-in/sign-up via Firebase Authentication (Google, Email, etc.)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real-time syncing with Firebase Firestore or Realtime Database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analytics with intuitive graphs and trend charts for measurements like weight, biceps, chest, height, and more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Tailored for fitness-first users, from personal growth trackers to professional gym trainers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89060" y="1491258"/>
            <a:ext cx="5155206" cy="588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b="true" sz="3124">
                <a:solidFill>
                  <a:srgbClr val="8C52FF"/>
                </a:solidFill>
                <a:latin typeface="Arial Bold"/>
                <a:ea typeface="Arial Bold"/>
                <a:cs typeface="Arial Bold"/>
                <a:sym typeface="Arial Bold"/>
              </a:rPr>
              <a:t>Key Benefits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Onboarding &amp; </a:t>
            </a: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Retention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360° Wellness Tracking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 Sync, Anywhere Access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made on one device are instantly visible on others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Engagement through Insights.</a:t>
            </a:r>
          </a:p>
          <a:p>
            <a:pPr algn="l" marL="472281" indent="-236140" lvl="1">
              <a:lnSpc>
                <a:spcPts val="4274"/>
              </a:lnSpc>
              <a:buFont typeface="Arial"/>
              <a:buChar char="•"/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for All Fitness Personas adapts to user needs with scalable architecture.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25608" y="1491258"/>
            <a:ext cx="4569994" cy="534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b="true" sz="3124">
                <a:solidFill>
                  <a:srgbClr val="8C52FF"/>
                </a:solidFill>
                <a:latin typeface="Arial Bold"/>
                <a:ea typeface="Arial Bold"/>
                <a:cs typeface="Arial Bold"/>
                <a:sym typeface="Arial Bold"/>
              </a:rPr>
              <a:t>Technical Edge</a:t>
            </a:r>
          </a:p>
          <a:p>
            <a:pPr algn="l">
              <a:lnSpc>
                <a:spcPts val="4274"/>
              </a:lnSpc>
            </a:pPr>
            <a:r>
              <a:rPr lang="en-US" sz="21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Authentication at its core, the app ensures secure user onboarding and access via Google, email, and more. Backed by Firebase’s robust real-time database capabilities, user data is securely stored and instantly available across devices.</a:t>
            </a:r>
          </a:p>
          <a:p>
            <a:pPr algn="l">
              <a:lnSpc>
                <a:spcPts val="427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05120" y="8514398"/>
            <a:ext cx="16190482" cy="114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231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Our solution transforms the identiﬁed problem into an opportunity for innovation. We've focused on creating a user-centred experience that delivers real value.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0300" y="762529"/>
            <a:ext cx="8071218" cy="4620772"/>
          </a:xfrm>
          <a:custGeom>
            <a:avLst/>
            <a:gdLst/>
            <a:ahLst/>
            <a:cxnLst/>
            <a:rect r="r" b="b" t="t" l="l"/>
            <a:pathLst>
              <a:path h="4620772" w="8071218">
                <a:moveTo>
                  <a:pt x="0" y="0"/>
                </a:moveTo>
                <a:lnTo>
                  <a:pt x="8071217" y="0"/>
                </a:lnTo>
                <a:lnTo>
                  <a:pt x="8071217" y="4620772"/>
                </a:lnTo>
                <a:lnTo>
                  <a:pt x="0" y="4620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214719" y="3068288"/>
            <a:ext cx="1402379" cy="140237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3234391" y="4571236"/>
            <a:ext cx="824876" cy="104331"/>
            <a:chOff x="0" y="0"/>
            <a:chExt cx="217251" cy="27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7251" cy="27478"/>
            </a:xfrm>
            <a:custGeom>
              <a:avLst/>
              <a:gdLst/>
              <a:ahLst/>
              <a:cxnLst/>
              <a:rect r="r" b="b" t="t" l="l"/>
              <a:pathLst>
                <a:path h="27478" w="217251">
                  <a:moveTo>
                    <a:pt x="13739" y="0"/>
                  </a:moveTo>
                  <a:lnTo>
                    <a:pt x="203512" y="0"/>
                  </a:lnTo>
                  <a:cubicBezTo>
                    <a:pt x="207156" y="0"/>
                    <a:pt x="210651" y="1447"/>
                    <a:pt x="213227" y="4024"/>
                  </a:cubicBezTo>
                  <a:cubicBezTo>
                    <a:pt x="215804" y="6601"/>
                    <a:pt x="217251" y="10095"/>
                    <a:pt x="217251" y="13739"/>
                  </a:cubicBezTo>
                  <a:lnTo>
                    <a:pt x="217251" y="13739"/>
                  </a:lnTo>
                  <a:cubicBezTo>
                    <a:pt x="217251" y="17383"/>
                    <a:pt x="215804" y="20877"/>
                    <a:pt x="213227" y="23454"/>
                  </a:cubicBezTo>
                  <a:cubicBezTo>
                    <a:pt x="210651" y="26031"/>
                    <a:pt x="207156" y="27478"/>
                    <a:pt x="203512" y="27478"/>
                  </a:cubicBezTo>
                  <a:lnTo>
                    <a:pt x="13739" y="27478"/>
                  </a:lnTo>
                  <a:cubicBezTo>
                    <a:pt x="10095" y="27478"/>
                    <a:pt x="6601" y="26031"/>
                    <a:pt x="4024" y="23454"/>
                  </a:cubicBezTo>
                  <a:cubicBezTo>
                    <a:pt x="1447" y="20877"/>
                    <a:pt x="0" y="17383"/>
                    <a:pt x="0" y="13739"/>
                  </a:cubicBezTo>
                  <a:lnTo>
                    <a:pt x="0" y="13739"/>
                  </a:lnTo>
                  <a:cubicBezTo>
                    <a:pt x="0" y="10095"/>
                    <a:pt x="1447" y="6601"/>
                    <a:pt x="4024" y="4024"/>
                  </a:cubicBezTo>
                  <a:cubicBezTo>
                    <a:pt x="6601" y="1447"/>
                    <a:pt x="10095" y="0"/>
                    <a:pt x="13739" y="0"/>
                  </a:cubicBezTo>
                  <a:close/>
                </a:path>
              </a:pathLst>
            </a:custGeom>
            <a:solidFill>
              <a:srgbClr val="4C4C4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66700"/>
              <a:ext cx="217251" cy="294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6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03471" y="4353802"/>
            <a:ext cx="824876" cy="149130"/>
            <a:chOff x="0" y="0"/>
            <a:chExt cx="217251" cy="3927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251" cy="39277"/>
            </a:xfrm>
            <a:custGeom>
              <a:avLst/>
              <a:gdLst/>
              <a:ahLst/>
              <a:cxnLst/>
              <a:rect r="r" b="b" t="t" l="l"/>
              <a:pathLst>
                <a:path h="39277" w="217251">
                  <a:moveTo>
                    <a:pt x="19639" y="0"/>
                  </a:moveTo>
                  <a:lnTo>
                    <a:pt x="197613" y="0"/>
                  </a:lnTo>
                  <a:cubicBezTo>
                    <a:pt x="202821" y="0"/>
                    <a:pt x="207816" y="2069"/>
                    <a:pt x="211499" y="5752"/>
                  </a:cubicBezTo>
                  <a:cubicBezTo>
                    <a:pt x="215182" y="9435"/>
                    <a:pt x="217251" y="14430"/>
                    <a:pt x="217251" y="19639"/>
                  </a:cubicBezTo>
                  <a:lnTo>
                    <a:pt x="217251" y="19639"/>
                  </a:lnTo>
                  <a:cubicBezTo>
                    <a:pt x="217251" y="30485"/>
                    <a:pt x="208459" y="39277"/>
                    <a:pt x="197613" y="39277"/>
                  </a:cubicBezTo>
                  <a:lnTo>
                    <a:pt x="19639" y="39277"/>
                  </a:lnTo>
                  <a:cubicBezTo>
                    <a:pt x="8792" y="39277"/>
                    <a:pt x="0" y="30485"/>
                    <a:pt x="0" y="19639"/>
                  </a:cubicBezTo>
                  <a:lnTo>
                    <a:pt x="0" y="19639"/>
                  </a:lnTo>
                  <a:cubicBezTo>
                    <a:pt x="0" y="8792"/>
                    <a:pt x="8792" y="0"/>
                    <a:pt x="19639" y="0"/>
                  </a:cubicBezTo>
                  <a:close/>
                </a:path>
              </a:pathLst>
            </a:custGeom>
            <a:solidFill>
              <a:srgbClr val="4C4C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66700"/>
              <a:ext cx="217251" cy="305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6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880300" y="5597613"/>
            <a:ext cx="8071218" cy="4526060"/>
          </a:xfrm>
          <a:custGeom>
            <a:avLst/>
            <a:gdLst/>
            <a:ahLst/>
            <a:cxnLst/>
            <a:rect r="r" b="b" t="t" l="l"/>
            <a:pathLst>
              <a:path h="4526060" w="8071218">
                <a:moveTo>
                  <a:pt x="0" y="0"/>
                </a:moveTo>
                <a:lnTo>
                  <a:pt x="8071217" y="0"/>
                </a:lnTo>
                <a:lnTo>
                  <a:pt x="8071217" y="4526060"/>
                </a:lnTo>
                <a:lnTo>
                  <a:pt x="0" y="4526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46" r="0" b="-1046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435188"/>
            <a:ext cx="8501791" cy="784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Jetpack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Compose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build the User Interface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 Material 3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Design a beautiful and consistent UI.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Firebase Authentication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securely manage user sign-ins, including Google Sign-In.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Firebase Firestore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store, sync, and query data in real-time.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 Splash Screen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create a captivating splash screen for our app.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Dagger Hilt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Manage dependency injection for cleaner, modular code.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 Compose Navigation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Navigate between screens seamlessly.</a:t>
            </a:r>
          </a:p>
          <a:p>
            <a:pPr algn="l">
              <a:lnSpc>
                <a:spcPts val="3149"/>
              </a:lnSpc>
            </a:pPr>
          </a:p>
          <a:p>
            <a:pPr algn="l" marL="485775" indent="-242888" lvl="1">
              <a:lnSpc>
                <a:spcPts val="3149"/>
              </a:lnSpc>
              <a:buFont typeface="Arial"/>
              <a:buChar char="•"/>
            </a:pP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   </a:t>
            </a:r>
            <a:r>
              <a:rPr lang="en-US" b="true" sz="2250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Coil</a:t>
            </a:r>
            <a:r>
              <a:rPr lang="en-US" sz="22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To Load and display images effortlessly.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64214"/>
            <a:ext cx="811530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5"/>
              </a:lnSpc>
            </a:pPr>
            <a:r>
              <a:rPr lang="en-US" b="true" sz="475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Technical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0473" y="312158"/>
            <a:ext cx="16126789" cy="101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5940" b="true">
                <a:solidFill>
                  <a:srgbClr val="8C52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 Contribution in the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82264" y="4093437"/>
            <a:ext cx="11906" cy="718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05473" y="2433138"/>
            <a:ext cx="15923589" cy="764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</a:pPr>
            <a:r>
              <a:rPr lang="en-US" sz="45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1). Rishabh Chaturvedi—Q/A Tester</a:t>
            </a:r>
          </a:p>
          <a:p>
            <a:pPr algn="ctr">
              <a:lnSpc>
                <a:spcPts val="6759"/>
              </a:lnSpc>
            </a:pPr>
            <a:r>
              <a:rPr lang="en-US" sz="4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2). Divyesh Gajanan Gaygol—Developer</a:t>
            </a:r>
          </a:p>
          <a:p>
            <a:pPr algn="ctr">
              <a:lnSpc>
                <a:spcPts val="6759"/>
              </a:lnSpc>
            </a:pPr>
            <a:r>
              <a:rPr lang="en-US" sz="4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3). Aditya Malav—UX</a:t>
            </a:r>
          </a:p>
          <a:p>
            <a:pPr algn="ctr">
              <a:lnSpc>
                <a:spcPts val="6759"/>
              </a:lnSpc>
            </a:pPr>
            <a:r>
              <a:rPr lang="en-US" sz="4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4). Abhinav Koushik—UX</a:t>
            </a:r>
          </a:p>
          <a:p>
            <a:pPr algn="ctr">
              <a:lnSpc>
                <a:spcPts val="6759"/>
              </a:lnSpc>
            </a:pPr>
          </a:p>
          <a:p>
            <a:pPr algn="ctr">
              <a:lnSpc>
                <a:spcPts val="6759"/>
              </a:lnSpc>
            </a:pPr>
          </a:p>
          <a:p>
            <a:pPr algn="ctr">
              <a:lnSpc>
                <a:spcPts val="6759"/>
              </a:lnSpc>
            </a:pPr>
          </a:p>
          <a:p>
            <a:pPr algn="ctr">
              <a:lnSpc>
                <a:spcPts val="6759"/>
              </a:lnSpc>
            </a:pPr>
          </a:p>
          <a:p>
            <a:pPr algn="ctr">
              <a:lnSpc>
                <a:spcPts val="6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DAGqte2Gj88</dc:identifier>
  <dcterms:modified xsi:type="dcterms:W3CDTF">2011-08-01T06:04:30Z</dcterms:modified>
  <cp:revision>1</cp:revision>
  <dc:title>Android Hackathon Project</dc:title>
</cp:coreProperties>
</file>