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28"/>
  </p:notesMasterIdLst>
  <p:sldIdLst>
    <p:sldId id="2681" r:id="rId2"/>
    <p:sldId id="2674" r:id="rId3"/>
    <p:sldId id="2676" r:id="rId4"/>
    <p:sldId id="2682" r:id="rId5"/>
    <p:sldId id="2705" r:id="rId6"/>
    <p:sldId id="2706" r:id="rId7"/>
    <p:sldId id="2684" r:id="rId8"/>
    <p:sldId id="2685" r:id="rId9"/>
    <p:sldId id="2675" r:id="rId10"/>
    <p:sldId id="2707" r:id="rId11"/>
    <p:sldId id="2708" r:id="rId12"/>
    <p:sldId id="2710" r:id="rId13"/>
    <p:sldId id="2711" r:id="rId14"/>
    <p:sldId id="2712" r:id="rId15"/>
    <p:sldId id="2716" r:id="rId16"/>
    <p:sldId id="2717" r:id="rId17"/>
    <p:sldId id="2713" r:id="rId18"/>
    <p:sldId id="2714" r:id="rId19"/>
    <p:sldId id="2715" r:id="rId20"/>
    <p:sldId id="2718" r:id="rId21"/>
    <p:sldId id="2719" r:id="rId22"/>
    <p:sldId id="2720" r:id="rId23"/>
    <p:sldId id="2692" r:id="rId24"/>
    <p:sldId id="2678" r:id="rId25"/>
    <p:sldId id="2702" r:id="rId26"/>
    <p:sldId id="2679" r:id="rId2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AA3B4D4-5FD0-490F-9ED6-48383BF674B6}">
          <p14:sldIdLst>
            <p14:sldId id="2681"/>
            <p14:sldId id="2674"/>
            <p14:sldId id="2676"/>
            <p14:sldId id="2682"/>
            <p14:sldId id="2705"/>
            <p14:sldId id="2706"/>
            <p14:sldId id="2684"/>
            <p14:sldId id="2685"/>
            <p14:sldId id="2675"/>
            <p14:sldId id="2707"/>
            <p14:sldId id="2708"/>
            <p14:sldId id="2710"/>
            <p14:sldId id="2711"/>
            <p14:sldId id="2712"/>
            <p14:sldId id="2716"/>
            <p14:sldId id="2717"/>
            <p14:sldId id="2713"/>
            <p14:sldId id="2714"/>
            <p14:sldId id="2715"/>
            <p14:sldId id="2718"/>
            <p14:sldId id="2719"/>
            <p14:sldId id="2720"/>
            <p14:sldId id="2692"/>
            <p14:sldId id="2678"/>
            <p14:sldId id="2702"/>
            <p14:sldId id="2679"/>
          </p14:sldIdLst>
        </p14:section>
        <p14:section name="제목 없는 구역" id="{66554BE4-2BB1-4FF8-A0F2-0552D8ED84D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3626">
          <p15:clr>
            <a:srgbClr val="A4A3A4"/>
          </p15:clr>
        </p15:guide>
        <p15:guide id="4" pos="588">
          <p15:clr>
            <a:srgbClr val="A4A3A4"/>
          </p15:clr>
        </p15:guide>
        <p15:guide id="5" pos="56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BC8"/>
    <a:srgbClr val="7F7F7F"/>
    <a:srgbClr val="2A4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2" autoAdjust="0"/>
    <p:restoredTop sz="99273" autoAdjust="0"/>
  </p:normalViewPr>
  <p:slideViewPr>
    <p:cSldViewPr snapToGrid="0">
      <p:cViewPr>
        <p:scale>
          <a:sx n="92" d="100"/>
          <a:sy n="92" d="100"/>
        </p:scale>
        <p:origin x="115" y="-182"/>
      </p:cViewPr>
      <p:guideLst>
        <p:guide orient="horz" pos="2160"/>
        <p:guide pos="3120"/>
        <p:guide orient="horz" pos="3626"/>
        <p:guide pos="588"/>
        <p:guide pos="56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FF16D46-DCD5-4C4E-9613-0E5FADAF9469}" type="datetimeFigureOut">
              <a:rPr lang="ko-KR" altLang="en-US" smtClean="0"/>
              <a:pPr/>
              <a:t>2020-02-15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3B61903-0E8D-4105-A569-4FA2AA58CC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21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01_혁신포스코1.0_표지.jpg">
            <a:extLst>
              <a:ext uri="{FF2B5EF4-FFF2-40B4-BE49-F238E27FC236}">
                <a16:creationId xmlns:a16="http://schemas.microsoft.com/office/drawing/2014/main" id="{210357AF-DD2B-482C-A301-23094593A2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00" y="1"/>
            <a:ext cx="9907200" cy="687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그룹 21">
            <a:extLst>
              <a:ext uri="{FF2B5EF4-FFF2-40B4-BE49-F238E27FC236}">
                <a16:creationId xmlns:a16="http://schemas.microsoft.com/office/drawing/2014/main" id="{EB35C209-A8AD-4924-B270-658BB4235591}"/>
              </a:ext>
            </a:extLst>
          </p:cNvPr>
          <p:cNvGrpSpPr/>
          <p:nvPr/>
        </p:nvGrpSpPr>
        <p:grpSpPr>
          <a:xfrm>
            <a:off x="1028564" y="2538816"/>
            <a:ext cx="7848872" cy="2029954"/>
            <a:chOff x="3491880" y="4279366"/>
            <a:chExt cx="7848872" cy="2029954"/>
          </a:xfr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grpSpPr>
        <p:grpSp>
          <p:nvGrpSpPr>
            <p:cNvPr id="22" name="그룹 20">
              <a:extLst>
                <a:ext uri="{FF2B5EF4-FFF2-40B4-BE49-F238E27FC236}">
                  <a16:creationId xmlns:a16="http://schemas.microsoft.com/office/drawing/2014/main" id="{C10E3A89-FC33-44CE-BFAF-D9442B86736C}"/>
                </a:ext>
              </a:extLst>
            </p:cNvPr>
            <p:cNvGrpSpPr/>
            <p:nvPr/>
          </p:nvGrpSpPr>
          <p:grpSpPr>
            <a:xfrm>
              <a:off x="3491880" y="4279366"/>
              <a:ext cx="7848872" cy="2029954"/>
              <a:chOff x="3491880" y="4279366"/>
              <a:chExt cx="7848872" cy="2029954"/>
            </a:xfrm>
          </p:grpSpPr>
          <p:grpSp>
            <p:nvGrpSpPr>
              <p:cNvPr id="24" name="그룹 9">
                <a:extLst>
                  <a:ext uri="{FF2B5EF4-FFF2-40B4-BE49-F238E27FC236}">
                    <a16:creationId xmlns:a16="http://schemas.microsoft.com/office/drawing/2014/main" id="{445E35BC-E8AA-4E23-AAD6-2403B7DD30A5}"/>
                  </a:ext>
                </a:extLst>
              </p:cNvPr>
              <p:cNvGrpSpPr/>
              <p:nvPr/>
            </p:nvGrpSpPr>
            <p:grpSpPr>
              <a:xfrm>
                <a:off x="3491880" y="4279366"/>
                <a:ext cx="7848872" cy="2029954"/>
                <a:chOff x="1619672" y="4283074"/>
                <a:chExt cx="7848872" cy="2029954"/>
              </a:xfrm>
            </p:grpSpPr>
            <p:grpSp>
              <p:nvGrpSpPr>
                <p:cNvPr id="27" name="그룹 13">
                  <a:extLst>
                    <a:ext uri="{FF2B5EF4-FFF2-40B4-BE49-F238E27FC236}">
                      <a16:creationId xmlns:a16="http://schemas.microsoft.com/office/drawing/2014/main" id="{6227B168-CC03-4D79-BC7A-8BA0A7D3B9FE}"/>
                    </a:ext>
                  </a:extLst>
                </p:cNvPr>
                <p:cNvGrpSpPr/>
                <p:nvPr/>
              </p:nvGrpSpPr>
              <p:grpSpPr>
                <a:xfrm>
                  <a:off x="1619672" y="4283074"/>
                  <a:ext cx="2556000" cy="359839"/>
                  <a:chOff x="1619672" y="4339016"/>
                  <a:chExt cx="2556000" cy="359839"/>
                </a:xfrm>
              </p:grpSpPr>
              <p:sp>
                <p:nvSpPr>
                  <p:cNvPr id="29" name="직사각형 4">
                    <a:extLst>
                      <a:ext uri="{FF2B5EF4-FFF2-40B4-BE49-F238E27FC236}">
                        <a16:creationId xmlns:a16="http://schemas.microsoft.com/office/drawing/2014/main" id="{1D127514-F343-4D90-91AB-9EC986A151DF}"/>
                      </a:ext>
                    </a:extLst>
                  </p:cNvPr>
                  <p:cNvSpPr/>
                  <p:nvPr/>
                </p:nvSpPr>
                <p:spPr>
                  <a:xfrm>
                    <a:off x="1619672" y="4339016"/>
                    <a:ext cx="1476000" cy="324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4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0" name="직각 삼각형 29">
                    <a:extLst>
                      <a:ext uri="{FF2B5EF4-FFF2-40B4-BE49-F238E27FC236}">
                        <a16:creationId xmlns:a16="http://schemas.microsoft.com/office/drawing/2014/main" id="{C6E0B1E3-FCAB-45A3-85C3-72AB6EF01E13}"/>
                      </a:ext>
                    </a:extLst>
                  </p:cNvPr>
                  <p:cNvSpPr/>
                  <p:nvPr/>
                </p:nvSpPr>
                <p:spPr>
                  <a:xfrm>
                    <a:off x="3090896" y="4339016"/>
                    <a:ext cx="324000" cy="324000"/>
                  </a:xfrm>
                  <a:prstGeom prst="rtTriangl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EED0CD79-1EB0-40A8-99D8-25C12F1E6F90}"/>
                      </a:ext>
                    </a:extLst>
                  </p:cNvPr>
                  <p:cNvSpPr/>
                  <p:nvPr/>
                </p:nvSpPr>
                <p:spPr>
                  <a:xfrm>
                    <a:off x="1619672" y="4653136"/>
                    <a:ext cx="2556000" cy="45719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028C7DBC-14F2-46B2-B69B-56BA2C6C7ED6}"/>
                    </a:ext>
                  </a:extLst>
                </p:cNvPr>
                <p:cNvSpPr/>
                <p:nvPr/>
              </p:nvSpPr>
              <p:spPr>
                <a:xfrm>
                  <a:off x="1619672" y="4640778"/>
                  <a:ext cx="7848872" cy="167225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ko-KR" altLang="en-US" sz="1600" dirty="0">
                    <a:solidFill>
                      <a:prstClr val="white"/>
                    </a:solidFill>
                    <a:latin typeface="나눔고딕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pic>
            <p:nvPicPr>
              <p:cNvPr id="26" name="Picture 7" descr="C:\로컬 디스크\PPT\이미지\2012_이미지_1\필기도구\18_anwansoon.png">
                <a:extLst>
                  <a:ext uri="{FF2B5EF4-FFF2-40B4-BE49-F238E27FC236}">
                    <a16:creationId xmlns:a16="http://schemas.microsoft.com/office/drawing/2014/main" id="{04FC6274-3290-4A35-8523-08A51D6DFE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35192" y="5013176"/>
                <a:ext cx="998240" cy="998240"/>
              </a:xfrm>
              <a:prstGeom prst="rect">
                <a:avLst/>
              </a:prstGeom>
              <a:noFill/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32362A-77F8-40EA-B0FF-E4F138C058D7}"/>
                </a:ext>
              </a:extLst>
            </p:cNvPr>
            <p:cNvSpPr txBox="1"/>
            <p:nvPr/>
          </p:nvSpPr>
          <p:spPr>
            <a:xfrm>
              <a:off x="5032079" y="4677851"/>
              <a:ext cx="18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400" b="1" spc="-50" dirty="0">
                <a:solidFill>
                  <a:srgbClr val="0070C0"/>
                </a:solidFill>
                <a:latin typeface="나눔고딕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588739"/>
            <a:ext cx="8420100" cy="795167"/>
          </a:xfrm>
        </p:spPr>
        <p:txBody>
          <a:bodyPr anchor="t">
            <a:noAutofit/>
          </a:bodyPr>
          <a:lstStyle>
            <a:lvl1pPr marL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defRPr kumimoji="1" lang="en-US" sz="4800" b="1" kern="1200" dirty="0">
                <a:solidFill>
                  <a:srgbClr val="2A4677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나눔고딕"/>
                <a:ea typeface="나눔고딕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8763" y="3088460"/>
            <a:ext cx="5960441" cy="1382835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rgbClr val="2A4677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7B607C-4F8C-40E9-94D7-665568D6BE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1830" y="2555665"/>
            <a:ext cx="1724025" cy="4365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910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33AE2067-38A7-47E2-AC9E-F75D333CF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600" y="3532187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24701664-4A17-4AAD-9D8C-826C77218D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01396" y="3532187"/>
            <a:ext cx="4340529" cy="27914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kumimoji="1" lang="ko-KR" altLang="en-US" sz="1200" b="1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180975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266700" indent="-85725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>
              <a:buFont typeface="맑은 고딕" panose="020B0503020000020004" pitchFamily="50" charset="-127"/>
              <a:buChar char="∙"/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44444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9074445" cy="5483560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3893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73CB3-9640-42DD-BDEE-E5F24A97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94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A2"/>
          <p:cNvPicPr>
            <a:picLocks noChangeAspect="1" noChangeArrowheads="1"/>
          </p:cNvPicPr>
          <p:nvPr userDrawn="1"/>
        </p:nvPicPr>
        <p:blipFill>
          <a:blip r:embed="rId2" cstate="print"/>
          <a:srcRect t="9868"/>
          <a:stretch>
            <a:fillRect/>
          </a:stretch>
        </p:blipFill>
        <p:spPr bwMode="auto">
          <a:xfrm>
            <a:off x="-15335" y="0"/>
            <a:ext cx="9921336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320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4" descr="03_혁신포스코1.0_속지.jpg">
            <a:extLst>
              <a:ext uri="{FF2B5EF4-FFF2-40B4-BE49-F238E27FC236}">
                <a16:creationId xmlns:a16="http://schemas.microsoft.com/office/drawing/2014/main" id="{17532282-864E-4777-BDF6-29E92E0302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snip1Rect">
            <a:avLst>
              <a:gd name="adj" fmla="val 3274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CE0561-4093-49BA-B80B-B7C9E5C4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BE1114-102B-4212-A0CC-729677C3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62C77-EE1F-4A4E-856D-71ADC14BF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40ECE96-816D-4274-88E0-F0B9F980EB5A}" type="datetimeFigureOut">
              <a:rPr lang="ko-KR" altLang="en-US" smtClean="0"/>
              <a:pPr/>
              <a:t>2020-02-15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270C9-0893-4363-B269-2FC6F3683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697EC5-0CB5-451C-BEC3-3B345AE15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F682ACF-674E-4A46-9886-B5EF345833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6606099-86F1-4A31-8649-C63B66C8D0B0}"/>
              </a:ext>
            </a:extLst>
          </p:cNvPr>
          <p:cNvCxnSpPr/>
          <p:nvPr/>
        </p:nvCxnSpPr>
        <p:spPr>
          <a:xfrm>
            <a:off x="144466" y="620720"/>
            <a:ext cx="9539287" cy="1587"/>
          </a:xfrm>
          <a:prstGeom prst="line">
            <a:avLst/>
          </a:prstGeom>
          <a:ln w="25400">
            <a:solidFill>
              <a:srgbClr val="188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0">
            <a:extLst>
              <a:ext uri="{FF2B5EF4-FFF2-40B4-BE49-F238E27FC236}">
                <a16:creationId xmlns:a16="http://schemas.microsoft.com/office/drawing/2014/main" id="{C98CFA6A-AA94-47CF-9B9A-CF61BA4FE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16" y="6584950"/>
            <a:ext cx="188277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AC524CB0-C14E-4665-99C2-9531155599C2}" type="slidenum">
              <a:rPr kumimoji="1" lang="ko-KR" altLang="en-US" sz="894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894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963" y="6700578"/>
            <a:ext cx="655637" cy="1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9" r:id="rId2"/>
    <p:sldLayoutId id="2147483742" r:id="rId3"/>
    <p:sldLayoutId id="2147483734" r:id="rId4"/>
    <p:sldLayoutId id="2147483740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mailto:jk00085@naver.com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1447" y="3331346"/>
            <a:ext cx="5832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+mj-lt"/>
              </a:rPr>
              <a:t>압연공정 </a:t>
            </a:r>
            <a:r>
              <a:rPr lang="en-US" altLang="ko-KR" sz="3200" dirty="0">
                <a:latin typeface="+mj-lt"/>
              </a:rPr>
              <a:t>Scale </a:t>
            </a:r>
            <a:r>
              <a:rPr lang="ko-KR" altLang="en-US" sz="3200" dirty="0">
                <a:latin typeface="+mj-lt"/>
              </a:rPr>
              <a:t>불량 원인 분석</a:t>
            </a:r>
            <a:endParaRPr lang="en-US" altLang="ko-KR" sz="32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3000" y="5307770"/>
            <a:ext cx="5455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B</a:t>
            </a:r>
            <a:r>
              <a:rPr lang="ko-KR" altLang="en-US" sz="2400" dirty="0"/>
              <a:t>반 </a:t>
            </a:r>
            <a:r>
              <a:rPr lang="en-US" altLang="ko-KR" sz="2400" dirty="0"/>
              <a:t>2</a:t>
            </a:r>
            <a:r>
              <a:rPr lang="ko-KR" altLang="en-US" sz="2400" dirty="0"/>
              <a:t>조 양명철</a:t>
            </a:r>
            <a:endParaRPr lang="en-US" altLang="ko-KR" sz="2400" dirty="0"/>
          </a:p>
          <a:p>
            <a:r>
              <a:rPr lang="ko-KR" altLang="en-US" sz="2400" dirty="0"/>
              <a:t>이메일</a:t>
            </a:r>
            <a:r>
              <a:rPr lang="en-US" altLang="ko-KR" sz="2400" dirty="0"/>
              <a:t>: </a:t>
            </a:r>
            <a:r>
              <a:rPr lang="en-US" altLang="ko-KR" sz="2400" dirty="0">
                <a:hlinkClick r:id="rId2"/>
              </a:rPr>
              <a:t>jk00085@naver.com</a:t>
            </a:r>
            <a:endParaRPr lang="en-US" altLang="ko-KR" sz="2400" dirty="0"/>
          </a:p>
        </p:txBody>
      </p:sp>
      <p:pic>
        <p:nvPicPr>
          <p:cNvPr id="1026" name="Picture 2" descr="제철공장에서는 고로내에 철광석과 탄소원을 함께 넣어 가열한다. 산소를 분리해내기 위해서다. 사진은 제철공장의 압연공정을 보여준다.">
            <a:extLst>
              <a:ext uri="{FF2B5EF4-FFF2-40B4-BE49-F238E27FC236}">
                <a16:creationId xmlns:a16="http://schemas.microsoft.com/office/drawing/2014/main" id="{CF0E8F3D-14E2-4809-A163-2DB6CD2E8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220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16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1"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분류 모델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2714013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ym typeface="Wingdings" panose="05000000000000000000" pitchFamily="2" charset="2"/>
              </a:rPr>
              <a:t>1) Logistic Regression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- </a:t>
            </a:r>
            <a:r>
              <a:rPr lang="ko-KR" altLang="en-US" sz="2000" dirty="0">
                <a:sym typeface="Wingdings" panose="05000000000000000000" pitchFamily="2" charset="2"/>
              </a:rPr>
              <a:t>모델 평가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C2D3981-5AD1-4AB4-821A-DBA18D847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749" y="1417028"/>
            <a:ext cx="3283244" cy="240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8FAEB86-D3DB-4B50-899E-353EC5A64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008" y="1500818"/>
            <a:ext cx="3155451" cy="212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CCCF509-6D6B-4749-8397-A4886D838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008" y="3864467"/>
            <a:ext cx="2900808" cy="14591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C82B86-DC54-4CED-BB52-C095DE3BE699}"/>
              </a:ext>
            </a:extLst>
          </p:cNvPr>
          <p:cNvSpPr txBox="1"/>
          <p:nvPr/>
        </p:nvSpPr>
        <p:spPr>
          <a:xfrm>
            <a:off x="1601662" y="5440972"/>
            <a:ext cx="2624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Logistic Regression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- AUC: 0.87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- F1 score: 0.72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F26682-BF69-4341-AF42-ECEE78C18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1662" y="4034922"/>
            <a:ext cx="3351338" cy="107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1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1"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분류 모델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2212465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ym typeface="Wingdings" panose="05000000000000000000" pitchFamily="2" charset="2"/>
              </a:rPr>
              <a:t>2) </a:t>
            </a:r>
            <a:r>
              <a:rPr lang="ko-KR" altLang="en-US" sz="2000" dirty="0">
                <a:sym typeface="Wingdings" panose="05000000000000000000" pitchFamily="2" charset="2"/>
              </a:rPr>
              <a:t>의사 결정 나무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7D6AFC-7F82-4FBF-9356-3E4ADC974D62}"/>
              </a:ext>
            </a:extLst>
          </p:cNvPr>
          <p:cNvSpPr txBox="1"/>
          <p:nvPr/>
        </p:nvSpPr>
        <p:spPr>
          <a:xfrm>
            <a:off x="4350289" y="4382821"/>
            <a:ext cx="449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의사 결정 나무 결과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주요요인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1) ROLLING_TEMP_T5(</a:t>
            </a:r>
            <a:r>
              <a:rPr lang="ko-KR" altLang="en-US" dirty="0">
                <a:sym typeface="Wingdings" panose="05000000000000000000" pitchFamily="2" charset="2"/>
              </a:rPr>
              <a:t>압연온도</a:t>
            </a:r>
            <a:r>
              <a:rPr lang="en-US" altLang="ko-KR" dirty="0">
                <a:sym typeface="Wingdings" panose="05000000000000000000" pitchFamily="2" charset="2"/>
              </a:rPr>
              <a:t>(T5))</a:t>
            </a:r>
            <a:r>
              <a:rPr lang="ko-KR" altLang="en-US" dirty="0">
                <a:sym typeface="Wingdings" panose="05000000000000000000" pitchFamily="2" charset="2"/>
              </a:rPr>
              <a:t>와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2) HSB</a:t>
            </a:r>
            <a:r>
              <a:rPr lang="ko-KR" altLang="en-US" dirty="0">
                <a:sym typeface="Wingdings" panose="05000000000000000000" pitchFamily="2" charset="2"/>
              </a:rPr>
              <a:t>적용</a:t>
            </a:r>
            <a:r>
              <a:rPr lang="en-US" altLang="ko-KR" dirty="0">
                <a:sym typeface="Wingdings" panose="05000000000000000000" pitchFamily="2" charset="2"/>
              </a:rPr>
              <a:t>(1-</a:t>
            </a:r>
            <a:r>
              <a:rPr lang="ko-KR" altLang="en-US" dirty="0">
                <a:sym typeface="Wingdings" panose="05000000000000000000" pitchFamily="2" charset="2"/>
              </a:rPr>
              <a:t>적용</a:t>
            </a:r>
            <a:r>
              <a:rPr lang="en-US" altLang="ko-KR" dirty="0">
                <a:sym typeface="Wingdings" panose="05000000000000000000" pitchFamily="2" charset="2"/>
              </a:rPr>
              <a:t>,0-</a:t>
            </a:r>
            <a:r>
              <a:rPr lang="ko-KR" altLang="en-US" dirty="0">
                <a:sym typeface="Wingdings" panose="05000000000000000000" pitchFamily="2" charset="2"/>
              </a:rPr>
              <a:t>미적용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3)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FUR_SZ_TEMP(</a:t>
            </a:r>
            <a:r>
              <a:rPr lang="ko-KR" altLang="en-US" dirty="0">
                <a:sym typeface="Wingdings" panose="05000000000000000000" pitchFamily="2" charset="2"/>
              </a:rPr>
              <a:t>가열로 </a:t>
            </a:r>
            <a:r>
              <a:rPr lang="ko-KR" altLang="en-US" dirty="0" err="1">
                <a:sym typeface="Wingdings" panose="05000000000000000000" pitchFamily="2" charset="2"/>
              </a:rPr>
              <a:t>균열대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재로시간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F738E7A-BC1A-45D0-A6E4-58E40EEA7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289" y="1174508"/>
            <a:ext cx="44958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7F409F3-A052-4FC9-84D7-545E30E2E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60" y="1212739"/>
            <a:ext cx="2841241" cy="46474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F2F3B5-1085-4E3C-A94C-793220B3C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12" y="6013487"/>
            <a:ext cx="81057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0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1"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분류 모델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2212465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ym typeface="Wingdings" panose="05000000000000000000" pitchFamily="2" charset="2"/>
              </a:rPr>
              <a:t>2) </a:t>
            </a:r>
            <a:r>
              <a:rPr lang="ko-KR" altLang="en-US" sz="2000" dirty="0">
                <a:sym typeface="Wingdings" panose="05000000000000000000" pitchFamily="2" charset="2"/>
              </a:rPr>
              <a:t>의사 결정 나무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en-US" altLang="ko-KR" sz="2000" dirty="0">
                <a:sym typeface="Wingdings" panose="05000000000000000000" pitchFamily="2" charset="2"/>
              </a:rPr>
              <a:t>- </a:t>
            </a:r>
            <a:r>
              <a:rPr lang="ko-KR" altLang="en-US" sz="2000" dirty="0">
                <a:sym typeface="Wingdings" panose="05000000000000000000" pitchFamily="2" charset="2"/>
              </a:rPr>
              <a:t>모델 평가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C82B86-DC54-4CED-BB52-C095DE3BE699}"/>
              </a:ext>
            </a:extLst>
          </p:cNvPr>
          <p:cNvSpPr txBox="1"/>
          <p:nvPr/>
        </p:nvSpPr>
        <p:spPr>
          <a:xfrm>
            <a:off x="1376900" y="5412607"/>
            <a:ext cx="2624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의사 결정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나무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- AUC: 0.99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- F1 score:  0.99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6827FBB-D16C-421B-8BA1-74B1C6312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748" y="1496497"/>
            <a:ext cx="3283245" cy="240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6BED756C-730D-4D24-A71B-37FF914CA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008" y="1521227"/>
            <a:ext cx="35528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26367CE-BF32-4191-800F-5ABD24BC2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748" y="4185788"/>
            <a:ext cx="3507974" cy="10044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9A8832-E249-41B9-ACED-F405BB697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0463" y="4297473"/>
            <a:ext cx="21907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57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1"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분류 모델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2122697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ym typeface="Wingdings" panose="05000000000000000000" pitchFamily="2" charset="2"/>
              </a:rPr>
              <a:t>3) </a:t>
            </a:r>
            <a:r>
              <a:rPr lang="ko-KR" altLang="en-US" sz="2000" dirty="0">
                <a:sym typeface="Wingdings" panose="05000000000000000000" pitchFamily="2" charset="2"/>
              </a:rPr>
              <a:t>랜덤 포레스트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7D6AFC-7F82-4FBF-9356-3E4ADC974D62}"/>
              </a:ext>
            </a:extLst>
          </p:cNvPr>
          <p:cNvSpPr txBox="1"/>
          <p:nvPr/>
        </p:nvSpPr>
        <p:spPr>
          <a:xfrm>
            <a:off x="5365140" y="3235294"/>
            <a:ext cx="4540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랜덤 포레스트 결과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주요 요인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1) ROLLING_TEMP_T5(</a:t>
            </a:r>
            <a:r>
              <a:rPr lang="ko-KR" altLang="en-US" dirty="0">
                <a:sym typeface="Wingdings" panose="05000000000000000000" pitchFamily="2" charset="2"/>
              </a:rPr>
              <a:t>압연온도</a:t>
            </a:r>
            <a:r>
              <a:rPr lang="en-US" altLang="ko-KR" dirty="0">
                <a:sym typeface="Wingdings" panose="05000000000000000000" pitchFamily="2" charset="2"/>
              </a:rPr>
              <a:t>(T5))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2) FUR_SZ_TEMP(</a:t>
            </a:r>
            <a:r>
              <a:rPr lang="ko-KR" altLang="en-US" dirty="0">
                <a:sym typeface="Wingdings" panose="05000000000000000000" pitchFamily="2" charset="2"/>
              </a:rPr>
              <a:t>가열로 </a:t>
            </a:r>
            <a:r>
              <a:rPr lang="ko-KR" altLang="en-US" dirty="0" err="1">
                <a:sym typeface="Wingdings" panose="05000000000000000000" pitchFamily="2" charset="2"/>
              </a:rPr>
              <a:t>균열대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재로시간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3) HSB</a:t>
            </a:r>
            <a:r>
              <a:rPr lang="ko-KR" altLang="en-US" dirty="0">
                <a:sym typeface="Wingdings" panose="05000000000000000000" pitchFamily="2" charset="2"/>
              </a:rPr>
              <a:t>적용</a:t>
            </a:r>
            <a:r>
              <a:rPr lang="en-US" altLang="ko-KR" dirty="0">
                <a:sym typeface="Wingdings" panose="05000000000000000000" pitchFamily="2" charset="2"/>
              </a:rPr>
              <a:t>(1-</a:t>
            </a:r>
            <a:r>
              <a:rPr lang="ko-KR" altLang="en-US" dirty="0">
                <a:sym typeface="Wingdings" panose="05000000000000000000" pitchFamily="2" charset="2"/>
              </a:rPr>
              <a:t>적용</a:t>
            </a:r>
            <a:r>
              <a:rPr lang="en-US" altLang="ko-KR" dirty="0">
                <a:sym typeface="Wingdings" panose="05000000000000000000" pitchFamily="2" charset="2"/>
              </a:rPr>
              <a:t>,0-</a:t>
            </a:r>
            <a:r>
              <a:rPr lang="ko-KR" altLang="en-US" dirty="0">
                <a:sym typeface="Wingdings" panose="05000000000000000000" pitchFamily="2" charset="2"/>
              </a:rPr>
              <a:t>미적용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CBBC7F8-396A-4907-849E-405EB822E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09" y="3078311"/>
            <a:ext cx="4549133" cy="255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3E96782-AC0E-4FCA-AB78-1BF5BBFB4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10" y="1874005"/>
            <a:ext cx="86487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00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1"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분류 모델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2122697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ym typeface="Wingdings" panose="05000000000000000000" pitchFamily="2" charset="2"/>
              </a:rPr>
              <a:t>3) </a:t>
            </a:r>
            <a:r>
              <a:rPr lang="ko-KR" altLang="en-US" sz="2000" dirty="0">
                <a:sym typeface="Wingdings" panose="05000000000000000000" pitchFamily="2" charset="2"/>
              </a:rPr>
              <a:t>랜덤 포레스트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en-US" altLang="ko-KR" sz="2000" dirty="0">
                <a:sym typeface="Wingdings" panose="05000000000000000000" pitchFamily="2" charset="2"/>
              </a:rPr>
              <a:t>- </a:t>
            </a:r>
            <a:r>
              <a:rPr lang="ko-KR" altLang="en-US" sz="2000" dirty="0">
                <a:sym typeface="Wingdings" panose="05000000000000000000" pitchFamily="2" charset="2"/>
              </a:rPr>
              <a:t>모델 평가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C82B86-DC54-4CED-BB52-C095DE3BE699}"/>
              </a:ext>
            </a:extLst>
          </p:cNvPr>
          <p:cNvSpPr txBox="1"/>
          <p:nvPr/>
        </p:nvSpPr>
        <p:spPr>
          <a:xfrm>
            <a:off x="1376900" y="5412607"/>
            <a:ext cx="2624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의사 결정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나무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- AUC: 0.99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- F1 score:  0.87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9680698-D35E-4F36-B1A2-9295F4AAA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993" y="1431464"/>
            <a:ext cx="3389250" cy="248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132E6F92-A5C5-43F3-AC18-AFB9B2371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21227"/>
            <a:ext cx="35528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55609BA-EDF1-4B29-8E0E-4152F9FA9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280" y="4195298"/>
            <a:ext cx="2352675" cy="752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458C85-57C4-4B92-9E57-38F0E4930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2999" y="3982438"/>
            <a:ext cx="3548722" cy="10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23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1"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분류 모델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2635658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ym typeface="Wingdings" panose="05000000000000000000" pitchFamily="2" charset="2"/>
              </a:rPr>
              <a:t>4) </a:t>
            </a:r>
            <a:r>
              <a:rPr lang="ko-KR" altLang="en-US" sz="2000" dirty="0" err="1">
                <a:sym typeface="Wingdings" panose="05000000000000000000" pitchFamily="2" charset="2"/>
              </a:rPr>
              <a:t>그래디언트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 err="1">
                <a:sym typeface="Wingdings" panose="05000000000000000000" pitchFamily="2" charset="2"/>
              </a:rPr>
              <a:t>부스팅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7D6AFC-7F82-4FBF-9356-3E4ADC974D62}"/>
              </a:ext>
            </a:extLst>
          </p:cNvPr>
          <p:cNvSpPr txBox="1"/>
          <p:nvPr/>
        </p:nvSpPr>
        <p:spPr>
          <a:xfrm>
            <a:off x="5365140" y="3235294"/>
            <a:ext cx="40239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ym typeface="Wingdings" panose="05000000000000000000" pitchFamily="2" charset="2"/>
              </a:rPr>
              <a:t>그래디언트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부스트</a:t>
            </a:r>
            <a:r>
              <a:rPr lang="ko-KR" altLang="en-US" dirty="0">
                <a:sym typeface="Wingdings" panose="05000000000000000000" pitchFamily="2" charset="2"/>
              </a:rPr>
              <a:t> 결과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주요 요인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1) ROLLING_TEMP_T5(</a:t>
            </a:r>
            <a:r>
              <a:rPr lang="ko-KR" altLang="en-US" dirty="0">
                <a:sym typeface="Wingdings" panose="05000000000000000000" pitchFamily="2" charset="2"/>
              </a:rPr>
              <a:t>압연온도</a:t>
            </a:r>
            <a:r>
              <a:rPr lang="en-US" altLang="ko-KR" dirty="0">
                <a:sym typeface="Wingdings" panose="05000000000000000000" pitchFamily="2" charset="2"/>
              </a:rPr>
              <a:t>(T5))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2) HSB</a:t>
            </a:r>
            <a:r>
              <a:rPr lang="ko-KR" altLang="en-US" dirty="0">
                <a:sym typeface="Wingdings" panose="05000000000000000000" pitchFamily="2" charset="2"/>
              </a:rPr>
              <a:t>적용</a:t>
            </a:r>
            <a:r>
              <a:rPr lang="en-US" altLang="ko-KR" dirty="0">
                <a:sym typeface="Wingdings" panose="05000000000000000000" pitchFamily="2" charset="2"/>
              </a:rPr>
              <a:t>(1-</a:t>
            </a:r>
            <a:r>
              <a:rPr lang="ko-KR" altLang="en-US" dirty="0">
                <a:sym typeface="Wingdings" panose="05000000000000000000" pitchFamily="2" charset="2"/>
              </a:rPr>
              <a:t>적용</a:t>
            </a:r>
            <a:r>
              <a:rPr lang="en-US" altLang="ko-KR" dirty="0">
                <a:sym typeface="Wingdings" panose="05000000000000000000" pitchFamily="2" charset="2"/>
              </a:rPr>
              <a:t>,0-</a:t>
            </a:r>
            <a:r>
              <a:rPr lang="ko-KR" altLang="en-US" dirty="0">
                <a:sym typeface="Wingdings" panose="05000000000000000000" pitchFamily="2" charset="2"/>
              </a:rPr>
              <a:t>미적용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3) FUR_SZ_TEMP(</a:t>
            </a:r>
            <a:r>
              <a:rPr lang="ko-KR" altLang="en-US" dirty="0">
                <a:sym typeface="Wingdings" panose="05000000000000000000" pitchFamily="2" charset="2"/>
              </a:rPr>
              <a:t>가열로 </a:t>
            </a:r>
            <a:r>
              <a:rPr lang="ko-KR" altLang="en-US" dirty="0" err="1">
                <a:sym typeface="Wingdings" panose="05000000000000000000" pitchFamily="2" charset="2"/>
              </a:rPr>
              <a:t>균열대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재로시간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8756B4-5C02-4793-8B3B-F7B380186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54" y="1720748"/>
            <a:ext cx="8706255" cy="545143"/>
          </a:xfrm>
          <a:prstGeom prst="rect">
            <a:avLst/>
          </a:prstGeom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D0E73E0D-0BE6-4649-8F37-C45744CC3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54" y="2918021"/>
            <a:ext cx="44958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421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1"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분류 모델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2635658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ym typeface="Wingdings" panose="05000000000000000000" pitchFamily="2" charset="2"/>
              </a:rPr>
              <a:t>4) </a:t>
            </a:r>
            <a:r>
              <a:rPr lang="ko-KR" altLang="en-US" sz="2000" dirty="0" err="1">
                <a:sym typeface="Wingdings" panose="05000000000000000000" pitchFamily="2" charset="2"/>
              </a:rPr>
              <a:t>그래디언트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 err="1">
                <a:sym typeface="Wingdings" panose="05000000000000000000" pitchFamily="2" charset="2"/>
              </a:rPr>
              <a:t>부스팅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en-US" altLang="ko-KR" sz="2000" dirty="0">
                <a:sym typeface="Wingdings" panose="05000000000000000000" pitchFamily="2" charset="2"/>
              </a:rPr>
              <a:t>- </a:t>
            </a:r>
            <a:r>
              <a:rPr lang="ko-KR" altLang="en-US" sz="2000" dirty="0">
                <a:sym typeface="Wingdings" panose="05000000000000000000" pitchFamily="2" charset="2"/>
              </a:rPr>
              <a:t>모델 평가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C82B86-DC54-4CED-BB52-C095DE3BE699}"/>
              </a:ext>
            </a:extLst>
          </p:cNvPr>
          <p:cNvSpPr txBox="1"/>
          <p:nvPr/>
        </p:nvSpPr>
        <p:spPr>
          <a:xfrm>
            <a:off x="1376900" y="5412607"/>
            <a:ext cx="2624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의사 결정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나무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- AUC: 0.99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- F1 score:  0.99</a:t>
            </a:r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7369CB03-4A43-4741-AF03-0B6792FE8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999" y="1483190"/>
            <a:ext cx="3463863" cy="253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64C8EADA-8D8B-43CF-A03B-EB973B57A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962" y="1627561"/>
            <a:ext cx="35528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39B03E1-187B-45FA-BE70-079927F4E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3962" y="3982438"/>
            <a:ext cx="2466975" cy="723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BCD9F89-69B5-410D-BCFD-580948F49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0358" y="3982438"/>
            <a:ext cx="3552825" cy="10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07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1"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분류 모델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1035861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ym typeface="Wingdings" panose="05000000000000000000" pitchFamily="2" charset="2"/>
              </a:rPr>
              <a:t>5) KNN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7D6AFC-7F82-4FBF-9356-3E4ADC974D62}"/>
              </a:ext>
            </a:extLst>
          </p:cNvPr>
          <p:cNvSpPr txBox="1"/>
          <p:nvPr/>
        </p:nvSpPr>
        <p:spPr>
          <a:xfrm>
            <a:off x="4953000" y="4667918"/>
            <a:ext cx="4317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KNN</a:t>
            </a:r>
            <a:r>
              <a:rPr lang="ko-KR" altLang="en-US" dirty="0">
                <a:sym typeface="Wingdings" panose="05000000000000000000" pitchFamily="2" charset="2"/>
              </a:rPr>
              <a:t> 결과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다른 모델모다 정확도가 낮음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어떤 요인이 </a:t>
            </a:r>
            <a:r>
              <a:rPr lang="en-US" altLang="ko-KR" dirty="0">
                <a:sym typeface="Wingdings" panose="05000000000000000000" pitchFamily="2" charset="2"/>
              </a:rPr>
              <a:t>Scale </a:t>
            </a:r>
            <a:r>
              <a:rPr lang="ko-KR" altLang="en-US" dirty="0">
                <a:sym typeface="Wingdings" panose="05000000000000000000" pitchFamily="2" charset="2"/>
              </a:rPr>
              <a:t>불량의 원인인지 파악하기가 어려움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3B0845-034F-40DF-9AFB-66574F8A8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98" y="1231021"/>
            <a:ext cx="6322321" cy="2530656"/>
          </a:xfrm>
          <a:prstGeom prst="rect">
            <a:avLst/>
          </a:prstGeom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4D25EC1F-484E-4DD5-88CB-680E49E69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98" y="3939446"/>
            <a:ext cx="362902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897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1"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분류 모델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1495922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ym typeface="Wingdings" panose="05000000000000000000" pitchFamily="2" charset="2"/>
              </a:rPr>
              <a:t>5) KNN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- </a:t>
            </a:r>
            <a:r>
              <a:rPr lang="ko-KR" altLang="en-US" sz="2000" dirty="0">
                <a:sym typeface="Wingdings" panose="05000000000000000000" pitchFamily="2" charset="2"/>
              </a:rPr>
              <a:t>모델 평가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C82B86-DC54-4CED-BB52-C095DE3BE699}"/>
              </a:ext>
            </a:extLst>
          </p:cNvPr>
          <p:cNvSpPr txBox="1"/>
          <p:nvPr/>
        </p:nvSpPr>
        <p:spPr>
          <a:xfrm>
            <a:off x="1292999" y="5390328"/>
            <a:ext cx="444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의사 결정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나무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- AUC: 0.75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- F1 score:  0.50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다른 모델에 비해</a:t>
            </a:r>
            <a:r>
              <a:rPr lang="en-US" altLang="ko-KR" dirty="0">
                <a:sym typeface="Wingdings" panose="05000000000000000000" pitchFamily="2" charset="2"/>
              </a:rPr>
              <a:t> AUC, F1 score</a:t>
            </a:r>
            <a:r>
              <a:rPr lang="ko-KR" altLang="en-US" dirty="0">
                <a:sym typeface="Wingdings" panose="05000000000000000000" pitchFamily="2" charset="2"/>
              </a:rPr>
              <a:t>가 낮다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FF0A4BD-8C92-4482-96E1-E2663EBC1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999" y="1521227"/>
            <a:ext cx="3389250" cy="247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D62578AA-3F86-4D46-9727-2D6E61988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876" y="1557585"/>
            <a:ext cx="35718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780C6C3-A6E8-4B74-B13A-E7F317179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405" y="4184390"/>
            <a:ext cx="2219325" cy="800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31F070-AC91-4418-971A-E86AABA39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9174" y="4154443"/>
            <a:ext cx="3486018" cy="107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94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1"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분류 모델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1574470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ym typeface="Wingdings" panose="05000000000000000000" pitchFamily="2" charset="2"/>
              </a:rPr>
              <a:t>6) </a:t>
            </a:r>
            <a:r>
              <a:rPr lang="en-US" altLang="ko-KR" sz="2000" dirty="0" err="1">
                <a:sym typeface="Wingdings" panose="05000000000000000000" pitchFamily="2" charset="2"/>
              </a:rPr>
              <a:t>lightGBM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832879-D975-4643-B00B-018EF6DF7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03" y="1339863"/>
            <a:ext cx="6448425" cy="1790700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A374281F-EDF7-4758-BC19-F508BFC99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87" y="3358230"/>
            <a:ext cx="44862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E7B1AC-C937-453E-AD02-C972F557A638}"/>
              </a:ext>
            </a:extLst>
          </p:cNvPr>
          <p:cNvSpPr txBox="1"/>
          <p:nvPr/>
        </p:nvSpPr>
        <p:spPr>
          <a:xfrm>
            <a:off x="5427284" y="3429000"/>
            <a:ext cx="40239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light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GBM</a:t>
            </a:r>
            <a:r>
              <a:rPr lang="ko-KR" altLang="en-US" dirty="0">
                <a:sym typeface="Wingdings" panose="05000000000000000000" pitchFamily="2" charset="2"/>
              </a:rPr>
              <a:t> 결과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주요 요인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1) ROLLING_TEMP_T5(</a:t>
            </a:r>
            <a:r>
              <a:rPr lang="ko-KR" altLang="en-US" dirty="0">
                <a:sym typeface="Wingdings" panose="05000000000000000000" pitchFamily="2" charset="2"/>
              </a:rPr>
              <a:t>압연온도</a:t>
            </a:r>
            <a:r>
              <a:rPr lang="en-US" altLang="ko-KR" dirty="0">
                <a:sym typeface="Wingdings" panose="05000000000000000000" pitchFamily="2" charset="2"/>
              </a:rPr>
              <a:t>(T5))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2) PT_LTH(Plate </a:t>
            </a:r>
            <a:r>
              <a:rPr lang="ko-KR" altLang="en-US" dirty="0">
                <a:sym typeface="Wingdings" panose="05000000000000000000" pitchFamily="2" charset="2"/>
              </a:rPr>
              <a:t>길이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3) FUR_SZ_TEMP(</a:t>
            </a:r>
            <a:r>
              <a:rPr lang="ko-KR" altLang="en-US" dirty="0">
                <a:sym typeface="Wingdings" panose="05000000000000000000" pitchFamily="2" charset="2"/>
              </a:rPr>
              <a:t>가열로 </a:t>
            </a:r>
            <a:r>
              <a:rPr lang="ko-KR" altLang="en-US" dirty="0" err="1">
                <a:sym typeface="Wingdings" panose="05000000000000000000" pitchFamily="2" charset="2"/>
              </a:rPr>
              <a:t>균열대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재로시간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670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과제 정의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3128" y="2288675"/>
            <a:ext cx="737300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문제점</a:t>
            </a:r>
            <a:r>
              <a:rPr lang="en-US" altLang="ko-KR" sz="2000" dirty="0">
                <a:solidFill>
                  <a:srgbClr val="0070C0"/>
                </a:solidFill>
                <a:sym typeface="Wingdings" panose="05000000000000000000" pitchFamily="2" charset="2"/>
              </a:rPr>
              <a:t>: </a:t>
            </a:r>
          </a:p>
          <a:p>
            <a:endParaRPr lang="en-US" altLang="ko-KR" sz="5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r>
              <a:rPr lang="ko-KR" altLang="en-US" sz="2000" dirty="0"/>
              <a:t>압연공정에서 </a:t>
            </a:r>
            <a:r>
              <a:rPr lang="en-US" altLang="ko-KR" sz="2000" dirty="0"/>
              <a:t>Scale </a:t>
            </a:r>
            <a:r>
              <a:rPr lang="ko-KR" altLang="en-US" sz="2000" dirty="0"/>
              <a:t>불량이 발생시 후공정작업의 막대한 손실</a:t>
            </a:r>
            <a:endParaRPr lang="en-US" altLang="ko-KR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270668" y="653142"/>
            <a:ext cx="4305987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압연 공정 </a:t>
            </a:r>
            <a:r>
              <a:rPr lang="en-US" altLang="ko-KR" sz="2000" dirty="0"/>
              <a:t>Scale </a:t>
            </a:r>
            <a:r>
              <a:rPr lang="ko-KR" altLang="en-US" sz="2000" dirty="0"/>
              <a:t>불량 발생의 문제점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BE40B2-001A-47E8-B6FA-A94B0382BEE4}"/>
              </a:ext>
            </a:extLst>
          </p:cNvPr>
          <p:cNvSpPr txBox="1"/>
          <p:nvPr/>
        </p:nvSpPr>
        <p:spPr>
          <a:xfrm>
            <a:off x="963126" y="3613696"/>
            <a:ext cx="9570281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070C0"/>
                </a:solidFill>
              </a:rPr>
              <a:t>목표</a:t>
            </a:r>
            <a:r>
              <a:rPr lang="ko-KR" altLang="en-US" sz="2000" dirty="0">
                <a:solidFill>
                  <a:srgbClr val="0070C0"/>
                </a:solidFill>
              </a:rPr>
              <a:t> </a:t>
            </a:r>
            <a:r>
              <a:rPr lang="en-US" altLang="ko-KR" sz="2000" dirty="0">
                <a:solidFill>
                  <a:srgbClr val="0070C0"/>
                </a:solidFill>
              </a:rPr>
              <a:t>: </a:t>
            </a:r>
          </a:p>
          <a:p>
            <a:endParaRPr lang="en-US" altLang="ko-KR" sz="500" dirty="0"/>
          </a:p>
          <a:p>
            <a:r>
              <a:rPr lang="en-US" altLang="ko-KR" sz="2000" dirty="0"/>
              <a:t>Scale </a:t>
            </a:r>
            <a:r>
              <a:rPr lang="ko-KR" altLang="en-US" sz="2000" dirty="0"/>
              <a:t>불량의</a:t>
            </a:r>
            <a:r>
              <a:rPr lang="en-US" altLang="ko-KR" sz="2000" dirty="0"/>
              <a:t> </a:t>
            </a:r>
            <a:r>
              <a:rPr lang="ko-KR" altLang="en-US" sz="2000" dirty="0"/>
              <a:t>근본적인 원인을 파악한다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이를 바탕으로 스마트 공장의 불량률을 최소화한다</a:t>
            </a:r>
            <a:r>
              <a:rPr lang="en-US" altLang="ko-KR" sz="2000" dirty="0"/>
              <a:t>.</a:t>
            </a:r>
          </a:p>
          <a:p>
            <a:endParaRPr lang="en-US" altLang="ko-KR" sz="28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83980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1"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분류 모델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1574470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ym typeface="Wingdings" panose="05000000000000000000" pitchFamily="2" charset="2"/>
              </a:rPr>
              <a:t>6) </a:t>
            </a:r>
            <a:r>
              <a:rPr lang="en-US" altLang="ko-KR" sz="2000" dirty="0" err="1">
                <a:sym typeface="Wingdings" panose="05000000000000000000" pitchFamily="2" charset="2"/>
              </a:rPr>
              <a:t>lightGBM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en-US" altLang="ko-KR" sz="2000" dirty="0">
                <a:sym typeface="Wingdings" panose="05000000000000000000" pitchFamily="2" charset="2"/>
              </a:rPr>
              <a:t>- </a:t>
            </a:r>
            <a:r>
              <a:rPr lang="ko-KR" altLang="en-US" sz="2000" dirty="0">
                <a:sym typeface="Wingdings" panose="05000000000000000000" pitchFamily="2" charset="2"/>
              </a:rPr>
              <a:t>모델 평가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C82B86-DC54-4CED-BB52-C095DE3BE699}"/>
              </a:ext>
            </a:extLst>
          </p:cNvPr>
          <p:cNvSpPr txBox="1"/>
          <p:nvPr/>
        </p:nvSpPr>
        <p:spPr>
          <a:xfrm>
            <a:off x="1292999" y="5390328"/>
            <a:ext cx="44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의사 결정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나무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- AUC: 0.98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- F1 score:  0.97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6C0A1099-8129-4831-9074-61ECB1690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03" y="1298316"/>
            <a:ext cx="3633868" cy="265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FD7C508E-7157-4405-8C80-DC1CC070F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524" y="1567111"/>
            <a:ext cx="35528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E746B6C-5056-4121-8AAF-5BD898C00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159" y="4154443"/>
            <a:ext cx="2438400" cy="8191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AFCADCA-D20B-4199-A50D-B8738F0B9C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74" y="3972747"/>
            <a:ext cx="3446497" cy="100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67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1"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분류 모델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1462260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ym typeface="Wingdings" panose="05000000000000000000" pitchFamily="2" charset="2"/>
              </a:rPr>
              <a:t>7) </a:t>
            </a:r>
            <a:r>
              <a:rPr lang="en-US" altLang="ko-KR" sz="2000" dirty="0" err="1">
                <a:sym typeface="Wingdings" panose="05000000000000000000" pitchFamily="2" charset="2"/>
              </a:rPr>
              <a:t>Xgboost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7B1AC-C937-453E-AD02-C972F557A638}"/>
              </a:ext>
            </a:extLst>
          </p:cNvPr>
          <p:cNvSpPr txBox="1"/>
          <p:nvPr/>
        </p:nvSpPr>
        <p:spPr>
          <a:xfrm>
            <a:off x="5427284" y="3429000"/>
            <a:ext cx="40239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7) </a:t>
            </a:r>
            <a:r>
              <a:rPr lang="en-US" altLang="ko-KR" dirty="0" err="1">
                <a:sym typeface="Wingdings" panose="05000000000000000000" pitchFamily="2" charset="2"/>
              </a:rPr>
              <a:t>Xgboost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결과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주요 요인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1) ROLLING_TEMP_T5(</a:t>
            </a:r>
            <a:r>
              <a:rPr lang="ko-KR" altLang="en-US" dirty="0">
                <a:sym typeface="Wingdings" panose="05000000000000000000" pitchFamily="2" charset="2"/>
              </a:rPr>
              <a:t>압연온도</a:t>
            </a:r>
            <a:r>
              <a:rPr lang="en-US" altLang="ko-KR" dirty="0">
                <a:sym typeface="Wingdings" panose="05000000000000000000" pitchFamily="2" charset="2"/>
              </a:rPr>
              <a:t>(T5))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2) HSB</a:t>
            </a:r>
            <a:r>
              <a:rPr lang="ko-KR" altLang="en-US" dirty="0">
                <a:sym typeface="Wingdings" panose="05000000000000000000" pitchFamily="2" charset="2"/>
              </a:rPr>
              <a:t>적용</a:t>
            </a:r>
            <a:r>
              <a:rPr lang="en-US" altLang="ko-KR" dirty="0">
                <a:sym typeface="Wingdings" panose="05000000000000000000" pitchFamily="2" charset="2"/>
              </a:rPr>
              <a:t>(1-</a:t>
            </a:r>
            <a:r>
              <a:rPr lang="ko-KR" altLang="en-US" dirty="0">
                <a:sym typeface="Wingdings" panose="05000000000000000000" pitchFamily="2" charset="2"/>
              </a:rPr>
              <a:t>적용</a:t>
            </a:r>
            <a:r>
              <a:rPr lang="en-US" altLang="ko-KR" dirty="0">
                <a:sym typeface="Wingdings" panose="05000000000000000000" pitchFamily="2" charset="2"/>
              </a:rPr>
              <a:t>,0-</a:t>
            </a:r>
            <a:r>
              <a:rPr lang="ko-KR" altLang="en-US" dirty="0">
                <a:sym typeface="Wingdings" panose="05000000000000000000" pitchFamily="2" charset="2"/>
              </a:rPr>
              <a:t>미적용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3) FUR_SZ_TEMP(</a:t>
            </a:r>
            <a:r>
              <a:rPr lang="ko-KR" altLang="en-US" dirty="0">
                <a:sym typeface="Wingdings" panose="05000000000000000000" pitchFamily="2" charset="2"/>
              </a:rPr>
              <a:t>가열로 </a:t>
            </a:r>
            <a:r>
              <a:rPr lang="ko-KR" altLang="en-US" dirty="0" err="1">
                <a:sym typeface="Wingdings" panose="05000000000000000000" pitchFamily="2" charset="2"/>
              </a:rPr>
              <a:t>균열대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재로시간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B2EAFD-73DB-4317-957C-7A9C8E6C1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36" y="1692026"/>
            <a:ext cx="7639396" cy="512138"/>
          </a:xfrm>
          <a:prstGeom prst="rect">
            <a:avLst/>
          </a:prstGeom>
        </p:spPr>
      </p:pic>
      <p:pic>
        <p:nvPicPr>
          <p:cNvPr id="17410" name="Picture 2">
            <a:extLst>
              <a:ext uri="{FF2B5EF4-FFF2-40B4-BE49-F238E27FC236}">
                <a16:creationId xmlns:a16="http://schemas.microsoft.com/office/drawing/2014/main" id="{90E3B411-0050-4FDC-BF63-AF07FCBC5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30" y="3147840"/>
            <a:ext cx="44958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626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1"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분류 모델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1495922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ym typeface="Wingdings" panose="05000000000000000000" pitchFamily="2" charset="2"/>
              </a:rPr>
              <a:t>7) </a:t>
            </a:r>
            <a:r>
              <a:rPr lang="en-US" altLang="ko-KR" sz="2000" dirty="0" err="1">
                <a:sym typeface="Wingdings" panose="05000000000000000000" pitchFamily="2" charset="2"/>
              </a:rPr>
              <a:t>Xgboost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en-US" altLang="ko-KR" sz="2000" dirty="0">
                <a:sym typeface="Wingdings" panose="05000000000000000000" pitchFamily="2" charset="2"/>
              </a:rPr>
              <a:t>- </a:t>
            </a:r>
            <a:r>
              <a:rPr lang="ko-KR" altLang="en-US" sz="2000" dirty="0">
                <a:sym typeface="Wingdings" panose="05000000000000000000" pitchFamily="2" charset="2"/>
              </a:rPr>
              <a:t>모델 평가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C82B86-DC54-4CED-BB52-C095DE3BE699}"/>
              </a:ext>
            </a:extLst>
          </p:cNvPr>
          <p:cNvSpPr txBox="1"/>
          <p:nvPr/>
        </p:nvSpPr>
        <p:spPr>
          <a:xfrm>
            <a:off x="1292999" y="5390328"/>
            <a:ext cx="44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의사 결정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나무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- AUC: 0.99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- F1 score:  0.99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6AEBB8ED-02AC-4EF6-BE7F-51228CF43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223851"/>
            <a:ext cx="3682121" cy="269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CA3646DE-756E-403C-B8B4-D62655464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231" y="1507109"/>
            <a:ext cx="35528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CA5FB9-3FCD-46AA-A7B3-565AD8A5C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535" y="3972747"/>
            <a:ext cx="2390775" cy="838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0249EE-340F-418E-BB0F-A9517C78D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0908" y="3972747"/>
            <a:ext cx="3320863" cy="10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35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1813317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주요모델 비교</a:t>
            </a:r>
            <a:endParaRPr lang="en-US" altLang="ko-KR" sz="2000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3F3CC99-FCD3-4989-9AE7-1C23DFE1D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775441"/>
              </p:ext>
            </p:extLst>
          </p:nvPr>
        </p:nvGraphicFramePr>
        <p:xfrm>
          <a:off x="376681" y="1428724"/>
          <a:ext cx="9216207" cy="3296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468">
                  <a:extLst>
                    <a:ext uri="{9D8B030D-6E8A-4147-A177-3AD203B41FA5}">
                      <a16:colId xmlns:a16="http://schemas.microsoft.com/office/drawing/2014/main" val="2851028769"/>
                    </a:ext>
                  </a:extLst>
                </a:gridCol>
                <a:gridCol w="1521229">
                  <a:extLst>
                    <a:ext uri="{9D8B030D-6E8A-4147-A177-3AD203B41FA5}">
                      <a16:colId xmlns:a16="http://schemas.microsoft.com/office/drawing/2014/main" val="2492144869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498855988"/>
                    </a:ext>
                  </a:extLst>
                </a:gridCol>
                <a:gridCol w="1305098">
                  <a:extLst>
                    <a:ext uri="{9D8B030D-6E8A-4147-A177-3AD203B41FA5}">
                      <a16:colId xmlns:a16="http://schemas.microsoft.com/office/drawing/2014/main" val="3259601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570872863"/>
                    </a:ext>
                  </a:extLst>
                </a:gridCol>
                <a:gridCol w="1313411">
                  <a:extLst>
                    <a:ext uri="{9D8B030D-6E8A-4147-A177-3AD203B41FA5}">
                      <a16:colId xmlns:a16="http://schemas.microsoft.com/office/drawing/2014/main" val="4060260401"/>
                    </a:ext>
                  </a:extLst>
                </a:gridCol>
                <a:gridCol w="1330037">
                  <a:extLst>
                    <a:ext uri="{9D8B030D-6E8A-4147-A177-3AD203B41FA5}">
                      <a16:colId xmlns:a16="http://schemas.microsoft.com/office/drawing/2014/main" val="2127180191"/>
                    </a:ext>
                  </a:extLst>
                </a:gridCol>
              </a:tblGrid>
              <a:tr h="43044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로지스틱회귀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의사결정나무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랜덤포레스트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그래디언트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부스트팅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LightGBM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XGBoost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03022"/>
                  </a:ext>
                </a:extLst>
              </a:tr>
              <a:tr h="7629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AUC/</a:t>
                      </a:r>
                    </a:p>
                    <a:p>
                      <a:pPr latinLnBrk="1"/>
                      <a:r>
                        <a:rPr lang="en-US" altLang="ko-KR" sz="1200" b="1" dirty="0"/>
                        <a:t>F1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 AUC: 0.87</a:t>
                      </a:r>
                    </a:p>
                    <a:p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 F1 score: 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AUC: 0.99</a:t>
                      </a:r>
                    </a:p>
                    <a:p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F1 score:  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 AUC: 0.99</a:t>
                      </a:r>
                    </a:p>
                    <a:p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 F1 score:  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 AUC: 0.99</a:t>
                      </a:r>
                    </a:p>
                    <a:p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 F1 score:  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 AUC: 0.75</a:t>
                      </a:r>
                    </a:p>
                    <a:p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 F1 score:  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 AUC: 0.98</a:t>
                      </a:r>
                    </a:p>
                    <a:p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 F1 score:  0.97</a:t>
                      </a:r>
                    </a:p>
                    <a:p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554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r>
                        <a:rPr lang="ko-KR" altLang="en-US" sz="1200" b="1" dirty="0"/>
                        <a:t>영향</a:t>
                      </a:r>
                      <a:endParaRPr lang="en-US" altLang="ko-KR" sz="1200" b="1" dirty="0"/>
                    </a:p>
                    <a:p>
                      <a:pPr algn="l" latinLnBrk="1"/>
                      <a:r>
                        <a:rPr lang="ko-KR" altLang="en-US" sz="1200" b="1" dirty="0"/>
                        <a:t>높은 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ROLLING_TEMP_T5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dirty="0">
                          <a:sym typeface="Wingdings" panose="05000000000000000000" pitchFamily="2" charset="2"/>
                        </a:rPr>
                        <a:t>압연온도</a:t>
                      </a:r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(T5))</a:t>
                      </a:r>
                    </a:p>
                    <a:p>
                      <a:pPr marL="0" indent="0">
                        <a:buNone/>
                      </a:pPr>
                      <a:endParaRPr lang="en-US" altLang="ko-KR" sz="1200" dirty="0"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FUR_SZ_TEMP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dirty="0">
                          <a:sym typeface="Wingdings" panose="05000000000000000000" pitchFamily="2" charset="2"/>
                        </a:rPr>
                        <a:t>가열로 </a:t>
                      </a:r>
                      <a:r>
                        <a:rPr lang="ko-KR" altLang="en-US" sz="1200" dirty="0" err="1">
                          <a:sym typeface="Wingdings" panose="05000000000000000000" pitchFamily="2" charset="2"/>
                        </a:rPr>
                        <a:t>균열대</a:t>
                      </a:r>
                      <a:r>
                        <a:rPr lang="ko-KR" altLang="en-US" sz="12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dirty="0" err="1">
                          <a:sym typeface="Wingdings" panose="05000000000000000000" pitchFamily="2" charset="2"/>
                        </a:rPr>
                        <a:t>재로시간</a:t>
                      </a:r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endParaRPr lang="en-US" altLang="ko-KR" sz="1200" dirty="0"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FUR_SZ_TIME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dirty="0">
                          <a:sym typeface="Wingdings" panose="05000000000000000000" pitchFamily="2" charset="2"/>
                        </a:rPr>
                        <a:t>가열로 </a:t>
                      </a:r>
                      <a:r>
                        <a:rPr lang="ko-KR" altLang="en-US" sz="1200" dirty="0" err="1">
                          <a:sym typeface="Wingdings" panose="05000000000000000000" pitchFamily="2" charset="2"/>
                        </a:rPr>
                        <a:t>재로시간</a:t>
                      </a:r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ROLLING_TEMP_T5</a:t>
                      </a:r>
                    </a:p>
                    <a:p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dirty="0">
                          <a:sym typeface="Wingdings" panose="05000000000000000000" pitchFamily="2" charset="2"/>
                        </a:rPr>
                        <a:t>압연온도</a:t>
                      </a:r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(T5)) </a:t>
                      </a:r>
                    </a:p>
                    <a:p>
                      <a:endParaRPr lang="en-US" altLang="ko-KR" sz="1200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FUR_SZ_TEMP</a:t>
                      </a:r>
                    </a:p>
                    <a:p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dirty="0">
                          <a:sym typeface="Wingdings" panose="05000000000000000000" pitchFamily="2" charset="2"/>
                        </a:rPr>
                        <a:t>가열로 </a:t>
                      </a:r>
                      <a:r>
                        <a:rPr lang="ko-KR" altLang="en-US" sz="1200" dirty="0" err="1">
                          <a:sym typeface="Wingdings" panose="05000000000000000000" pitchFamily="2" charset="2"/>
                        </a:rPr>
                        <a:t>균열대</a:t>
                      </a:r>
                      <a:r>
                        <a:rPr lang="ko-KR" altLang="en-US" sz="12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dirty="0" err="1">
                          <a:sym typeface="Wingdings" panose="05000000000000000000" pitchFamily="2" charset="2"/>
                        </a:rPr>
                        <a:t>재로시간</a:t>
                      </a:r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dirty="0"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dirty="0">
                        <a:sym typeface="Wingdings" panose="05000000000000000000" pitchFamily="2" charset="2"/>
                      </a:endParaRPr>
                    </a:p>
                    <a:p>
                      <a:endParaRPr lang="en-US" altLang="ko-KR" sz="1200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HSB</a:t>
                      </a:r>
                      <a:r>
                        <a:rPr lang="ko-KR" altLang="en-US" sz="1200" dirty="0">
                          <a:sym typeface="Wingdings" panose="05000000000000000000" pitchFamily="2" charset="2"/>
                        </a:rPr>
                        <a:t>적용</a:t>
                      </a:r>
                      <a:endParaRPr lang="en-US" altLang="ko-KR" sz="1200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(1-</a:t>
                      </a:r>
                      <a:r>
                        <a:rPr lang="ko-KR" altLang="en-US" sz="1200" dirty="0">
                          <a:sym typeface="Wingdings" panose="05000000000000000000" pitchFamily="2" charset="2"/>
                        </a:rPr>
                        <a:t>적용</a:t>
                      </a:r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,0-</a:t>
                      </a:r>
                      <a:r>
                        <a:rPr lang="ko-KR" altLang="en-US" sz="1200" dirty="0">
                          <a:sym typeface="Wingdings" panose="05000000000000000000" pitchFamily="2" charset="2"/>
                        </a:rPr>
                        <a:t>미적용</a:t>
                      </a:r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ROLLING_TEMP_T5</a:t>
                      </a:r>
                    </a:p>
                    <a:p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dirty="0">
                          <a:sym typeface="Wingdings" panose="05000000000000000000" pitchFamily="2" charset="2"/>
                        </a:rPr>
                        <a:t>압연온도</a:t>
                      </a:r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(T5))</a:t>
                      </a:r>
                    </a:p>
                    <a:p>
                      <a:endParaRPr lang="en-US" altLang="ko-KR" sz="1200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HSB</a:t>
                      </a:r>
                      <a:r>
                        <a:rPr lang="ko-KR" altLang="en-US" sz="1200" dirty="0">
                          <a:sym typeface="Wingdings" panose="05000000000000000000" pitchFamily="2" charset="2"/>
                        </a:rPr>
                        <a:t>적용</a:t>
                      </a:r>
                      <a:endParaRPr lang="en-US" altLang="ko-KR" sz="1200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(1-</a:t>
                      </a:r>
                      <a:r>
                        <a:rPr lang="ko-KR" altLang="en-US" sz="1200" dirty="0">
                          <a:sym typeface="Wingdings" panose="05000000000000000000" pitchFamily="2" charset="2"/>
                        </a:rPr>
                        <a:t>적용</a:t>
                      </a:r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,0-</a:t>
                      </a:r>
                      <a:r>
                        <a:rPr lang="ko-KR" altLang="en-US" sz="1200" dirty="0">
                          <a:sym typeface="Wingdings" panose="05000000000000000000" pitchFamily="2" charset="2"/>
                        </a:rPr>
                        <a:t>미적용</a:t>
                      </a:r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endParaRPr lang="en-US" altLang="ko-KR" sz="1200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FUR_SZ_TEMP</a:t>
                      </a:r>
                    </a:p>
                    <a:p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dirty="0">
                          <a:sym typeface="Wingdings" panose="05000000000000000000" pitchFamily="2" charset="2"/>
                        </a:rPr>
                        <a:t>가열로 </a:t>
                      </a:r>
                      <a:r>
                        <a:rPr lang="ko-KR" altLang="en-US" sz="1200" dirty="0" err="1">
                          <a:sym typeface="Wingdings" panose="05000000000000000000" pitchFamily="2" charset="2"/>
                        </a:rPr>
                        <a:t>균열대</a:t>
                      </a:r>
                      <a:r>
                        <a:rPr lang="ko-KR" altLang="en-US" sz="12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dirty="0" err="1">
                          <a:sym typeface="Wingdings" panose="05000000000000000000" pitchFamily="2" charset="2"/>
                        </a:rPr>
                        <a:t>재로시간</a:t>
                      </a:r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ROLLING_TEMP_T5</a:t>
                      </a:r>
                    </a:p>
                    <a:p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dirty="0">
                          <a:sym typeface="Wingdings" panose="05000000000000000000" pitchFamily="2" charset="2"/>
                        </a:rPr>
                        <a:t>압연온도</a:t>
                      </a:r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(T5))</a:t>
                      </a:r>
                    </a:p>
                    <a:p>
                      <a:endParaRPr lang="en-US" altLang="ko-KR" sz="1200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HSB</a:t>
                      </a:r>
                      <a:r>
                        <a:rPr lang="ko-KR" altLang="en-US" sz="1200" dirty="0">
                          <a:sym typeface="Wingdings" panose="05000000000000000000" pitchFamily="2" charset="2"/>
                        </a:rPr>
                        <a:t>적용</a:t>
                      </a:r>
                      <a:endParaRPr lang="en-US" altLang="ko-KR" sz="1200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(1-</a:t>
                      </a:r>
                      <a:r>
                        <a:rPr lang="ko-KR" altLang="en-US" sz="1200" dirty="0">
                          <a:sym typeface="Wingdings" panose="05000000000000000000" pitchFamily="2" charset="2"/>
                        </a:rPr>
                        <a:t>적용</a:t>
                      </a:r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,0-</a:t>
                      </a:r>
                      <a:r>
                        <a:rPr lang="ko-KR" altLang="en-US" sz="1200" dirty="0">
                          <a:sym typeface="Wingdings" panose="05000000000000000000" pitchFamily="2" charset="2"/>
                        </a:rPr>
                        <a:t>미적용</a:t>
                      </a:r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endParaRPr lang="en-US" altLang="ko-KR" sz="1200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FUR_SZ_TEMP</a:t>
                      </a:r>
                    </a:p>
                    <a:p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dirty="0">
                          <a:sym typeface="Wingdings" panose="05000000000000000000" pitchFamily="2" charset="2"/>
                        </a:rPr>
                        <a:t>가열로 </a:t>
                      </a:r>
                      <a:r>
                        <a:rPr lang="ko-KR" altLang="en-US" sz="1200" dirty="0" err="1">
                          <a:sym typeface="Wingdings" panose="05000000000000000000" pitchFamily="2" charset="2"/>
                        </a:rPr>
                        <a:t>균열대</a:t>
                      </a:r>
                      <a:r>
                        <a:rPr lang="ko-KR" altLang="en-US" sz="12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dirty="0" err="1">
                          <a:sym typeface="Wingdings" panose="05000000000000000000" pitchFamily="2" charset="2"/>
                        </a:rPr>
                        <a:t>재로시간</a:t>
                      </a:r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ROLLING_TEMP_T5</a:t>
                      </a:r>
                    </a:p>
                    <a:p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dirty="0">
                          <a:sym typeface="Wingdings" panose="05000000000000000000" pitchFamily="2" charset="2"/>
                        </a:rPr>
                        <a:t>압연온도</a:t>
                      </a:r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(T5))</a:t>
                      </a:r>
                    </a:p>
                    <a:p>
                      <a:endParaRPr lang="en-US" altLang="ko-KR" sz="1200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PT_LTH</a:t>
                      </a:r>
                    </a:p>
                    <a:p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(Plate </a:t>
                      </a:r>
                      <a:r>
                        <a:rPr lang="ko-KR" altLang="en-US" sz="1200" dirty="0">
                          <a:sym typeface="Wingdings" panose="05000000000000000000" pitchFamily="2" charset="2"/>
                        </a:rPr>
                        <a:t>길이</a:t>
                      </a:r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endParaRPr lang="en-US" altLang="ko-KR" sz="1200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FUR_SZ_TEMP</a:t>
                      </a:r>
                    </a:p>
                    <a:p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dirty="0">
                          <a:sym typeface="Wingdings" panose="05000000000000000000" pitchFamily="2" charset="2"/>
                        </a:rPr>
                        <a:t>가열로 </a:t>
                      </a:r>
                      <a:r>
                        <a:rPr lang="ko-KR" altLang="en-US" sz="1200" dirty="0" err="1">
                          <a:sym typeface="Wingdings" panose="05000000000000000000" pitchFamily="2" charset="2"/>
                        </a:rPr>
                        <a:t>균열대</a:t>
                      </a:r>
                      <a:r>
                        <a:rPr lang="ko-KR" altLang="en-US" sz="12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dirty="0" err="1">
                          <a:sym typeface="Wingdings" panose="05000000000000000000" pitchFamily="2" charset="2"/>
                        </a:rPr>
                        <a:t>재로시간</a:t>
                      </a:r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ROLLING_TEMP_T5</a:t>
                      </a:r>
                    </a:p>
                    <a:p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dirty="0">
                          <a:sym typeface="Wingdings" panose="05000000000000000000" pitchFamily="2" charset="2"/>
                        </a:rPr>
                        <a:t>압연온도</a:t>
                      </a:r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(T5))</a:t>
                      </a:r>
                    </a:p>
                    <a:p>
                      <a:endParaRPr lang="en-US" altLang="ko-KR" sz="1200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PT_LTH</a:t>
                      </a:r>
                    </a:p>
                    <a:p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(Plate </a:t>
                      </a:r>
                      <a:r>
                        <a:rPr lang="ko-KR" altLang="en-US" sz="1200" dirty="0">
                          <a:sym typeface="Wingdings" panose="05000000000000000000" pitchFamily="2" charset="2"/>
                        </a:rPr>
                        <a:t>길이</a:t>
                      </a:r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) </a:t>
                      </a:r>
                    </a:p>
                    <a:p>
                      <a:endParaRPr lang="en-US" altLang="ko-KR" sz="1200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FUR_SZ_TEMP</a:t>
                      </a:r>
                    </a:p>
                    <a:p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dirty="0">
                          <a:sym typeface="Wingdings" panose="05000000000000000000" pitchFamily="2" charset="2"/>
                        </a:rPr>
                        <a:t>가열로 </a:t>
                      </a:r>
                      <a:r>
                        <a:rPr lang="ko-KR" altLang="en-US" sz="1200" dirty="0" err="1">
                          <a:sym typeface="Wingdings" panose="05000000000000000000" pitchFamily="2" charset="2"/>
                        </a:rPr>
                        <a:t>균열대</a:t>
                      </a:r>
                      <a:r>
                        <a:rPr lang="ko-KR" altLang="en-US" sz="12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dirty="0" err="1">
                          <a:sym typeface="Wingdings" panose="05000000000000000000" pitchFamily="2" charset="2"/>
                        </a:rPr>
                        <a:t>재로시간</a:t>
                      </a:r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3408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B3B798E-450D-4521-8745-CAED9F294947}"/>
              </a:ext>
            </a:extLst>
          </p:cNvPr>
          <p:cNvSpPr txBox="1"/>
          <p:nvPr/>
        </p:nvSpPr>
        <p:spPr>
          <a:xfrm>
            <a:off x="991823" y="4887992"/>
            <a:ext cx="77697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공통적으로 높은 영향이 높은 변수</a:t>
            </a:r>
            <a:r>
              <a:rPr lang="en-US" altLang="ko-KR" dirty="0"/>
              <a:t>: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- ROLLING_TEMP_T5 (</a:t>
            </a:r>
            <a:r>
              <a:rPr lang="ko-KR" altLang="en-US" dirty="0">
                <a:sym typeface="Wingdings" panose="05000000000000000000" pitchFamily="2" charset="2"/>
              </a:rPr>
              <a:t>압연온도</a:t>
            </a:r>
            <a:r>
              <a:rPr lang="en-US" altLang="ko-KR" dirty="0">
                <a:sym typeface="Wingdings" panose="05000000000000000000" pitchFamily="2" charset="2"/>
              </a:rPr>
              <a:t>(T5))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- FUR_SZ_TEMP (</a:t>
            </a:r>
            <a:r>
              <a:rPr lang="ko-KR" altLang="en-US" dirty="0">
                <a:sym typeface="Wingdings" panose="05000000000000000000" pitchFamily="2" charset="2"/>
              </a:rPr>
              <a:t>가열로 </a:t>
            </a:r>
            <a:r>
              <a:rPr lang="ko-KR" altLang="en-US" dirty="0" err="1">
                <a:sym typeface="Wingdings" panose="05000000000000000000" pitchFamily="2" charset="2"/>
              </a:rPr>
              <a:t>균열대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재로시간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- HSB</a:t>
            </a:r>
            <a:r>
              <a:rPr lang="ko-KR" altLang="en-US" dirty="0">
                <a:sym typeface="Wingdings" panose="05000000000000000000" pitchFamily="2" charset="2"/>
              </a:rPr>
              <a:t>적용</a:t>
            </a:r>
            <a:r>
              <a:rPr lang="en-US" altLang="ko-KR" dirty="0">
                <a:sym typeface="Wingdings" panose="05000000000000000000" pitchFamily="2" charset="2"/>
              </a:rPr>
              <a:t> (1-</a:t>
            </a:r>
            <a:r>
              <a:rPr lang="ko-KR" altLang="en-US" dirty="0">
                <a:sym typeface="Wingdings" panose="05000000000000000000" pitchFamily="2" charset="2"/>
              </a:rPr>
              <a:t>적용</a:t>
            </a:r>
            <a:r>
              <a:rPr lang="en-US" altLang="ko-KR" dirty="0">
                <a:sym typeface="Wingdings" panose="05000000000000000000" pitchFamily="2" charset="2"/>
              </a:rPr>
              <a:t>,0-</a:t>
            </a:r>
            <a:r>
              <a:rPr lang="ko-KR" altLang="en-US" dirty="0">
                <a:sym typeface="Wingdings" panose="05000000000000000000" pitchFamily="2" charset="2"/>
              </a:rPr>
              <a:t>미적용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401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개선방향 또는 결론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3E138-AF82-44A3-A55F-101D45839691}"/>
              </a:ext>
            </a:extLst>
          </p:cNvPr>
          <p:cNvSpPr txBox="1"/>
          <p:nvPr/>
        </p:nvSpPr>
        <p:spPr>
          <a:xfrm>
            <a:off x="3291840" y="1523855"/>
            <a:ext cx="63408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ROLLING_TEMP_T5 (</a:t>
            </a:r>
            <a:r>
              <a:rPr lang="ko-KR" altLang="en-US" dirty="0"/>
              <a:t>압연온도</a:t>
            </a:r>
            <a:r>
              <a:rPr lang="en-US" altLang="ko-KR" dirty="0"/>
              <a:t>(T5))</a:t>
            </a:r>
            <a:r>
              <a:rPr lang="ko-KR" altLang="en-US" dirty="0"/>
              <a:t> </a:t>
            </a:r>
            <a:r>
              <a:rPr lang="en-US" altLang="ko-KR" dirty="0"/>
              <a:t>&gt;1000.5 </a:t>
            </a:r>
            <a:r>
              <a:rPr lang="ko-KR" altLang="en-US" dirty="0"/>
              <a:t>경우</a:t>
            </a:r>
            <a:endParaRPr lang="en-US" altLang="ko-KR" dirty="0"/>
          </a:p>
          <a:p>
            <a:r>
              <a:rPr lang="ko-KR" altLang="en-US" dirty="0"/>
              <a:t>전부다 </a:t>
            </a:r>
            <a:r>
              <a:rPr lang="en-US" altLang="ko-KR" dirty="0"/>
              <a:t>BAD(</a:t>
            </a:r>
            <a:r>
              <a:rPr lang="ko-KR" altLang="en-US" dirty="0"/>
              <a:t>불량</a:t>
            </a:r>
            <a:r>
              <a:rPr lang="en-US" altLang="ko-KR" dirty="0"/>
              <a:t>)</a:t>
            </a:r>
            <a:r>
              <a:rPr lang="ko-KR" altLang="en-US" dirty="0"/>
              <a:t>인 경우로 판단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ROLLING_TEMP_T5 (</a:t>
            </a:r>
            <a:r>
              <a:rPr lang="ko-KR" altLang="en-US" dirty="0"/>
              <a:t>압연온도</a:t>
            </a:r>
            <a:r>
              <a:rPr lang="en-US" altLang="ko-KR" dirty="0"/>
              <a:t>(T5))</a:t>
            </a:r>
            <a:r>
              <a:rPr lang="ko-KR" altLang="en-US" dirty="0"/>
              <a:t> </a:t>
            </a:r>
            <a:r>
              <a:rPr lang="en-US" altLang="ko-KR" dirty="0"/>
              <a:t>&lt;=1000.5 </a:t>
            </a:r>
            <a:r>
              <a:rPr lang="ko-KR" altLang="en-US" dirty="0"/>
              <a:t>경우</a:t>
            </a:r>
            <a:endParaRPr lang="en-US" altLang="ko-KR" dirty="0"/>
          </a:p>
          <a:p>
            <a:r>
              <a:rPr lang="en-US" altLang="ko-KR" dirty="0"/>
              <a:t>HSB</a:t>
            </a:r>
            <a:r>
              <a:rPr lang="ko-KR" altLang="en-US" dirty="0"/>
              <a:t>가 미적용</a:t>
            </a:r>
            <a:r>
              <a:rPr lang="en-US" altLang="ko-KR" dirty="0"/>
              <a:t>(0</a:t>
            </a:r>
            <a:r>
              <a:rPr lang="ko-KR" altLang="en-US" dirty="0"/>
              <a:t>인 경우</a:t>
            </a:r>
            <a:r>
              <a:rPr lang="en-US" altLang="ko-KR" dirty="0"/>
              <a:t>) BAD(</a:t>
            </a:r>
            <a:r>
              <a:rPr lang="ko-KR" altLang="en-US" dirty="0"/>
              <a:t>불량</a:t>
            </a:r>
            <a:r>
              <a:rPr lang="en-US" altLang="ko-KR" dirty="0"/>
              <a:t>)</a:t>
            </a:r>
            <a:r>
              <a:rPr lang="ko-KR" altLang="en-US" dirty="0"/>
              <a:t>인 경우로 판단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HSB </a:t>
            </a:r>
            <a:r>
              <a:rPr lang="ko-KR" altLang="en-US" dirty="0"/>
              <a:t>적용인 경우 </a:t>
            </a:r>
            <a:r>
              <a:rPr lang="en-US" altLang="ko-KR" dirty="0"/>
              <a:t>FUR_SZ_TEMP(</a:t>
            </a:r>
            <a:r>
              <a:rPr lang="ko-KR" altLang="en-US" dirty="0"/>
              <a:t>가열로 </a:t>
            </a:r>
            <a:r>
              <a:rPr lang="ko-KR" altLang="en-US" dirty="0" err="1"/>
              <a:t>균열대</a:t>
            </a:r>
            <a:r>
              <a:rPr lang="ko-KR" altLang="en-US" dirty="0"/>
              <a:t> 소재온도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&gt;1175.5</a:t>
            </a:r>
            <a:r>
              <a:rPr lang="ko-KR" altLang="en-US" dirty="0"/>
              <a:t>인 경우 </a:t>
            </a:r>
            <a:r>
              <a:rPr lang="en-US" altLang="ko-KR" dirty="0"/>
              <a:t>BAD(</a:t>
            </a:r>
            <a:r>
              <a:rPr lang="ko-KR" altLang="en-US" dirty="0"/>
              <a:t>불량</a:t>
            </a:r>
            <a:r>
              <a:rPr lang="en-US" altLang="ko-KR" dirty="0"/>
              <a:t>)</a:t>
            </a:r>
            <a:r>
              <a:rPr lang="ko-KR" altLang="en-US" dirty="0"/>
              <a:t>인 경우로 판단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ROLLING_DESCALING (</a:t>
            </a:r>
            <a:r>
              <a:rPr lang="ko-KR" altLang="en-US" dirty="0"/>
              <a:t>압연</a:t>
            </a:r>
            <a:r>
              <a:rPr lang="en-US" altLang="ko-KR" dirty="0"/>
              <a:t>Descaling </a:t>
            </a:r>
            <a:r>
              <a:rPr lang="ko-KR" altLang="en-US" dirty="0"/>
              <a:t>횟수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&lt;=9.5,</a:t>
            </a:r>
            <a:r>
              <a:rPr lang="ko-KR" altLang="en-US" dirty="0"/>
              <a:t> </a:t>
            </a:r>
            <a:r>
              <a:rPr lang="en-US" altLang="ko-KR" dirty="0"/>
              <a:t>PT_THICK(Plate(</a:t>
            </a:r>
            <a:r>
              <a:rPr lang="ko-KR" altLang="en-US" dirty="0" err="1"/>
              <a:t>후판</a:t>
            </a:r>
            <a:r>
              <a:rPr lang="en-US" altLang="ko-KR" dirty="0"/>
              <a:t>) </a:t>
            </a:r>
            <a:r>
              <a:rPr lang="ko-KR" altLang="en-US" dirty="0"/>
              <a:t>지시두께</a:t>
            </a:r>
            <a:r>
              <a:rPr lang="en-US" altLang="ko-KR" dirty="0"/>
              <a:t>) &lt;= 19.59</a:t>
            </a:r>
            <a:r>
              <a:rPr lang="ko-KR" altLang="en-US" dirty="0"/>
              <a:t>인 경우 </a:t>
            </a:r>
            <a:r>
              <a:rPr lang="en-US" altLang="ko-KR" dirty="0"/>
              <a:t>BAD(</a:t>
            </a:r>
            <a:r>
              <a:rPr lang="ko-KR" altLang="en-US" dirty="0"/>
              <a:t>불량</a:t>
            </a:r>
            <a:r>
              <a:rPr lang="en-US" altLang="ko-KR" dirty="0"/>
              <a:t>)</a:t>
            </a:r>
            <a:r>
              <a:rPr lang="ko-KR" altLang="en-US" dirty="0"/>
              <a:t>인 경우로 판단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ROLLING_TEMP_T5 HSB,</a:t>
            </a:r>
            <a:r>
              <a:rPr lang="ko-KR" altLang="en-US" dirty="0"/>
              <a:t> </a:t>
            </a:r>
            <a:r>
              <a:rPr lang="en-US" altLang="ko-KR" dirty="0"/>
              <a:t>ROLLING_DESCALING, PT_THICK</a:t>
            </a:r>
            <a:r>
              <a:rPr lang="ko-KR" altLang="en-US" dirty="0"/>
              <a:t>가 불량율에 중요한 요인으로 판단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F3EB17-BB1D-4DCC-BE51-EC9186CA8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8" y="1523855"/>
            <a:ext cx="2841241" cy="46474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BD8060-AEE2-45B7-892C-EABF55D306E5}"/>
              </a:ext>
            </a:extLst>
          </p:cNvPr>
          <p:cNvSpPr txBox="1"/>
          <p:nvPr/>
        </p:nvSpPr>
        <p:spPr>
          <a:xfrm>
            <a:off x="270668" y="653142"/>
            <a:ext cx="2839239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의사결정나무 구성요소</a:t>
            </a:r>
            <a:endParaRPr lang="en-US" altLang="ko-KR" sz="2000" dirty="0"/>
          </a:p>
        </p:txBody>
      </p:sp>
      <p:sp>
        <p:nvSpPr>
          <p:cNvPr id="11" name="모서리가 둥근 직사각형 3">
            <a:extLst>
              <a:ext uri="{FF2B5EF4-FFF2-40B4-BE49-F238E27FC236}">
                <a16:creationId xmlns:a16="http://schemas.microsoft.com/office/drawing/2014/main" id="{941C4FC8-7D1F-46EE-AF7A-4A69AD7083AF}"/>
              </a:ext>
            </a:extLst>
          </p:cNvPr>
          <p:cNvSpPr/>
          <p:nvPr/>
        </p:nvSpPr>
        <p:spPr>
          <a:xfrm>
            <a:off x="897774" y="2923820"/>
            <a:ext cx="714895" cy="56752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2" name="모서리가 둥근 직사각형 3">
            <a:extLst>
              <a:ext uri="{FF2B5EF4-FFF2-40B4-BE49-F238E27FC236}">
                <a16:creationId xmlns:a16="http://schemas.microsoft.com/office/drawing/2014/main" id="{1D1EC377-9204-4F1E-BB43-69D8DCEFFE19}"/>
              </a:ext>
            </a:extLst>
          </p:cNvPr>
          <p:cNvSpPr/>
          <p:nvPr/>
        </p:nvSpPr>
        <p:spPr>
          <a:xfrm>
            <a:off x="2104593" y="2242177"/>
            <a:ext cx="714895" cy="56752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3" name="모서리가 둥근 직사각형 3">
            <a:extLst>
              <a:ext uri="{FF2B5EF4-FFF2-40B4-BE49-F238E27FC236}">
                <a16:creationId xmlns:a16="http://schemas.microsoft.com/office/drawing/2014/main" id="{CE6C43E3-63F7-4EEB-9358-C6DC556B6D29}"/>
              </a:ext>
            </a:extLst>
          </p:cNvPr>
          <p:cNvSpPr/>
          <p:nvPr/>
        </p:nvSpPr>
        <p:spPr>
          <a:xfrm>
            <a:off x="2310938" y="3563797"/>
            <a:ext cx="714895" cy="56752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4" name="모서리가 둥근 직사각형 3">
            <a:extLst>
              <a:ext uri="{FF2B5EF4-FFF2-40B4-BE49-F238E27FC236}">
                <a16:creationId xmlns:a16="http://schemas.microsoft.com/office/drawing/2014/main" id="{38CBFAC9-2A93-433A-B9CD-F5978ADA6B30}"/>
              </a:ext>
            </a:extLst>
          </p:cNvPr>
          <p:cNvSpPr/>
          <p:nvPr/>
        </p:nvSpPr>
        <p:spPr>
          <a:xfrm>
            <a:off x="541799" y="4960335"/>
            <a:ext cx="714895" cy="56752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077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개선방향 또는 결론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9A7019-0FFE-4B16-B97A-80C1765DC970}"/>
              </a:ext>
            </a:extLst>
          </p:cNvPr>
          <p:cNvSpPr txBox="1"/>
          <p:nvPr/>
        </p:nvSpPr>
        <p:spPr>
          <a:xfrm>
            <a:off x="619481" y="1304868"/>
            <a:ext cx="8998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개선방향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데이터의 수가 </a:t>
            </a:r>
            <a:r>
              <a:rPr lang="en-US" altLang="ko-KR" dirty="0"/>
              <a:t>720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기간은 </a:t>
            </a:r>
            <a:r>
              <a:rPr lang="en-US" altLang="ko-KR" dirty="0"/>
              <a:t>(2008-08-01 ~ 2008-08-02)</a:t>
            </a:r>
            <a:r>
              <a:rPr lang="ko-KR" altLang="en-US" dirty="0"/>
              <a:t>으로 아주 작은 데이터이다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Oversampling </a:t>
            </a:r>
            <a:r>
              <a:rPr lang="ko-KR" altLang="en-US" dirty="0"/>
              <a:t>기법을 사용하거나 다른 데이터를 더 구해서 </a:t>
            </a:r>
            <a:r>
              <a:rPr lang="en-US" altLang="ko-KR" dirty="0"/>
              <a:t>train </a:t>
            </a:r>
            <a:r>
              <a:rPr lang="ko-KR" altLang="en-US" dirty="0"/>
              <a:t>및 </a:t>
            </a:r>
            <a:r>
              <a:rPr lang="en-US" altLang="ko-KR" dirty="0"/>
              <a:t>test</a:t>
            </a:r>
            <a:r>
              <a:rPr lang="ko-KR" altLang="en-US" dirty="0"/>
              <a:t>를 하여 모델의 성능 평가를 하고 싶다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BA9021-84A7-4C9D-B99A-9E5F374DBF94}"/>
              </a:ext>
            </a:extLst>
          </p:cNvPr>
          <p:cNvSpPr txBox="1"/>
          <p:nvPr/>
        </p:nvSpPr>
        <p:spPr>
          <a:xfrm>
            <a:off x="619481" y="2889540"/>
            <a:ext cx="86670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결론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Logistic Regression</a:t>
            </a:r>
            <a:r>
              <a:rPr lang="ko-KR" altLang="en-US" dirty="0"/>
              <a:t>이나 </a:t>
            </a:r>
            <a:r>
              <a:rPr lang="en-US" altLang="ko-KR" dirty="0"/>
              <a:t>KNN </a:t>
            </a:r>
            <a:r>
              <a:rPr lang="ko-KR" altLang="en-US" dirty="0"/>
              <a:t>모델에 비해서 트리 계열 모형이 </a:t>
            </a:r>
            <a:r>
              <a:rPr lang="en-US" altLang="ko-KR" dirty="0"/>
              <a:t>AUC </a:t>
            </a:r>
            <a:r>
              <a:rPr lang="ko-KR" altLang="en-US" dirty="0"/>
              <a:t>및 </a:t>
            </a:r>
            <a:r>
              <a:rPr lang="en-US" altLang="ko-KR" dirty="0"/>
              <a:t>F1 Score</a:t>
            </a:r>
            <a:r>
              <a:rPr lang="ko-KR" altLang="en-US" dirty="0"/>
              <a:t>가 높게 나왔다</a:t>
            </a:r>
            <a:r>
              <a:rPr lang="en-US" altLang="ko-KR" dirty="0"/>
              <a:t>. </a:t>
            </a:r>
            <a:r>
              <a:rPr lang="ko-KR" altLang="en-US" dirty="0"/>
              <a:t>그래서 트리 계열 모델을 통해서 </a:t>
            </a:r>
            <a:r>
              <a:rPr lang="en-US" altLang="ko-KR" dirty="0"/>
              <a:t>Scale </a:t>
            </a:r>
            <a:r>
              <a:rPr lang="ko-KR" altLang="en-US" dirty="0"/>
              <a:t>불량에 영향을 미치는 대표적 요소를 파악한다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Scale </a:t>
            </a:r>
            <a:r>
              <a:rPr lang="ko-KR" altLang="en-US" dirty="0"/>
              <a:t>불량에 영향을 미치는 대표적 요소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압연온도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가열로 </a:t>
            </a:r>
            <a:r>
              <a:rPr lang="ko-KR" altLang="en-US" dirty="0" err="1"/>
              <a:t>균열대</a:t>
            </a:r>
            <a:r>
              <a:rPr lang="ko-KR" altLang="en-US" dirty="0"/>
              <a:t> 소재온도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압연</a:t>
            </a:r>
            <a:r>
              <a:rPr lang="en-US" altLang="ko-KR" dirty="0"/>
              <a:t>Descaling </a:t>
            </a:r>
            <a:r>
              <a:rPr lang="ko-KR" altLang="en-US" dirty="0"/>
              <a:t>횟수</a:t>
            </a:r>
            <a:endParaRPr lang="en-US" altLang="ko-KR" dirty="0"/>
          </a:p>
          <a:p>
            <a:r>
              <a:rPr lang="en-US" altLang="ko-KR" dirty="0"/>
              <a:t>- Plate(</a:t>
            </a:r>
            <a:r>
              <a:rPr lang="ko-KR" altLang="en-US" dirty="0" err="1"/>
              <a:t>후판</a:t>
            </a:r>
            <a:r>
              <a:rPr lang="en-US" altLang="ko-KR" dirty="0"/>
              <a:t>) </a:t>
            </a:r>
            <a:r>
              <a:rPr lang="ko-KR" altLang="en-US" dirty="0"/>
              <a:t>지시두께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요인들을 주로 관리하여 </a:t>
            </a:r>
            <a:r>
              <a:rPr lang="en-US" altLang="ko-KR" dirty="0"/>
              <a:t>Scale </a:t>
            </a:r>
            <a:r>
              <a:rPr lang="ko-KR" altLang="en-US" dirty="0"/>
              <a:t>불량율을 최소화하여야 한다</a:t>
            </a:r>
            <a:r>
              <a:rPr lang="en-US" altLang="ko-KR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C4CC90-D2A1-4F73-ADD6-95C4629460C1}"/>
              </a:ext>
            </a:extLst>
          </p:cNvPr>
          <p:cNvSpPr txBox="1"/>
          <p:nvPr/>
        </p:nvSpPr>
        <p:spPr>
          <a:xfrm>
            <a:off x="270668" y="653142"/>
            <a:ext cx="697627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결론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668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Lesion Learn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9201558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실습 과정을 통해 배운</a:t>
            </a:r>
            <a:r>
              <a:rPr lang="en-US" altLang="ko-KR" sz="2000" dirty="0"/>
              <a:t> </a:t>
            </a:r>
            <a:r>
              <a:rPr lang="ko-KR" altLang="en-US" sz="2000" dirty="0"/>
              <a:t>또는 느낀 통찰</a:t>
            </a:r>
            <a:r>
              <a:rPr lang="en-US" altLang="ko-KR" sz="2000" dirty="0"/>
              <a:t>, </a:t>
            </a:r>
            <a:r>
              <a:rPr lang="ko-KR" altLang="en-US" sz="2000" dirty="0"/>
              <a:t>아이디어</a:t>
            </a:r>
            <a:r>
              <a:rPr lang="en-US" altLang="ko-KR" sz="2000" dirty="0"/>
              <a:t>, </a:t>
            </a:r>
            <a:r>
              <a:rPr lang="ko-KR" altLang="en-US" sz="2000" dirty="0"/>
              <a:t>애로사항 등을 정리합니다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E7397-1500-4D8B-AAC2-381157C4A19F}"/>
              </a:ext>
            </a:extLst>
          </p:cNvPr>
          <p:cNvSpPr txBox="1"/>
          <p:nvPr/>
        </p:nvSpPr>
        <p:spPr>
          <a:xfrm>
            <a:off x="270668" y="1831216"/>
            <a:ext cx="920155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배운 점</a:t>
            </a:r>
            <a:r>
              <a:rPr lang="en-US" altLang="ko-KR" sz="1600" dirty="0"/>
              <a:t>: </a:t>
            </a:r>
          </a:p>
          <a:p>
            <a:r>
              <a:rPr lang="ko-KR" altLang="en-US" sz="1600" dirty="0"/>
              <a:t>교육 과정의 학습을 기반으로 분류의 유명한 모델을 이해할 수 있었다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LightGBM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XGBoost</a:t>
            </a:r>
            <a:r>
              <a:rPr lang="en-US" altLang="ko-KR" sz="1600" dirty="0"/>
              <a:t> </a:t>
            </a:r>
            <a:r>
              <a:rPr lang="ko-KR" altLang="en-US" sz="1600" dirty="0"/>
              <a:t>등 새로운 모형을 통해서 </a:t>
            </a:r>
            <a:r>
              <a:rPr lang="en-US" altLang="ko-KR" sz="1600" dirty="0"/>
              <a:t>Scale </a:t>
            </a:r>
            <a:r>
              <a:rPr lang="ko-KR" altLang="en-US" sz="1600" dirty="0"/>
              <a:t>불량을 예측할 수 있었다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b="1" dirty="0"/>
              <a:t>느낀 통찰</a:t>
            </a:r>
            <a:r>
              <a:rPr lang="en-US" altLang="ko-KR" sz="1600" dirty="0"/>
              <a:t>: </a:t>
            </a:r>
          </a:p>
          <a:p>
            <a:r>
              <a:rPr lang="ko-KR" altLang="en-US" sz="1600" dirty="0"/>
              <a:t>철광석 데이터 분석은 접해본 경험이 없었다</a:t>
            </a:r>
            <a:r>
              <a:rPr lang="en-US" altLang="ko-KR" sz="1600" dirty="0"/>
              <a:t>. </a:t>
            </a:r>
            <a:r>
              <a:rPr lang="ko-KR" altLang="en-US" sz="1600" dirty="0"/>
              <a:t>데이터 분석을 위해서 각 변수의 특성을 아는 도메인 지식의 절실함을 느꼈다</a:t>
            </a:r>
            <a:r>
              <a:rPr lang="en-US" altLang="ko-KR" sz="1600" dirty="0"/>
              <a:t>. </a:t>
            </a:r>
            <a:r>
              <a:rPr lang="ko-KR" altLang="en-US" sz="1600" dirty="0">
                <a:sym typeface="Wingdings" panose="05000000000000000000" pitchFamily="2" charset="2"/>
              </a:rPr>
              <a:t>도메인 조사를 한 결과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압연 온도의 </a:t>
            </a:r>
            <a:r>
              <a:rPr lang="ko-KR" altLang="en-US" sz="1600" dirty="0"/>
              <a:t>적정은 일반적으로 </a:t>
            </a:r>
            <a:r>
              <a:rPr lang="en-US" altLang="ko-KR" sz="1600" dirty="0"/>
              <a:t>1000 ~ 1100</a:t>
            </a:r>
            <a:r>
              <a:rPr lang="ko-KR" altLang="en-US" sz="1600" dirty="0"/>
              <a:t>도 사이이다</a:t>
            </a:r>
            <a:r>
              <a:rPr lang="en-US" altLang="ko-KR" sz="1600" dirty="0"/>
              <a:t>. </a:t>
            </a:r>
            <a:r>
              <a:rPr lang="ko-KR" altLang="en-US" sz="1600" dirty="0"/>
              <a:t>그래서 압연 온도의 값은 </a:t>
            </a:r>
            <a:r>
              <a:rPr lang="en-US" altLang="ko-KR" sz="1600" dirty="0"/>
              <a:t>0</a:t>
            </a:r>
            <a:r>
              <a:rPr lang="ko-KR" altLang="en-US" sz="1600" dirty="0"/>
              <a:t>이므로 이상치로 생각하여 시간적으로 전의 데이터로 대체하였다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b="1" dirty="0"/>
              <a:t>아이디어</a:t>
            </a:r>
            <a:r>
              <a:rPr lang="en-US" altLang="ko-KR" sz="1600" dirty="0"/>
              <a:t>: </a:t>
            </a:r>
          </a:p>
          <a:p>
            <a:r>
              <a:rPr lang="ko-KR" altLang="en-US" sz="1600" dirty="0"/>
              <a:t>질량을 두께</a:t>
            </a:r>
            <a:r>
              <a:rPr lang="en-US" altLang="ko-KR" sz="1600" dirty="0"/>
              <a:t>, </a:t>
            </a:r>
            <a:r>
              <a:rPr lang="ko-KR" altLang="en-US" sz="1600" dirty="0"/>
              <a:t>폭</a:t>
            </a:r>
            <a:r>
              <a:rPr lang="en-US" altLang="ko-KR" sz="1600" dirty="0"/>
              <a:t>, </a:t>
            </a:r>
            <a:r>
              <a:rPr lang="ko-KR" altLang="en-US" sz="1600" dirty="0"/>
              <a:t>길이</a:t>
            </a:r>
            <a:r>
              <a:rPr lang="en-US" altLang="ko-KR" sz="1600" dirty="0"/>
              <a:t>, </a:t>
            </a:r>
            <a:r>
              <a:rPr lang="ko-KR" altLang="en-US" sz="1600" dirty="0"/>
              <a:t>중량 데이터를 사용하여 새로운 파생 변수로 생성하였다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ko-KR" altLang="en-US" sz="1600" b="1" dirty="0"/>
              <a:t>애로 사항</a:t>
            </a:r>
            <a:r>
              <a:rPr lang="en-US" altLang="ko-KR" sz="1600" dirty="0"/>
              <a:t>: small</a:t>
            </a:r>
            <a:r>
              <a:rPr lang="ko-KR" altLang="en-US" sz="1600" dirty="0"/>
              <a:t> </a:t>
            </a:r>
            <a:r>
              <a:rPr lang="en-US" altLang="ko-KR" sz="1600" dirty="0"/>
              <a:t>data</a:t>
            </a:r>
            <a:r>
              <a:rPr lang="ko-KR" altLang="en-US" sz="1600" dirty="0"/>
              <a:t>를 사용하여 모델을 돌려서 </a:t>
            </a:r>
            <a:r>
              <a:rPr lang="en-US" altLang="ko-KR" sz="1600" dirty="0"/>
              <a:t>train/test score</a:t>
            </a:r>
            <a:r>
              <a:rPr lang="ko-KR" altLang="en-US" sz="1600" dirty="0"/>
              <a:t>을 측정하였다</a:t>
            </a:r>
            <a:r>
              <a:rPr lang="en-US" altLang="ko-KR" sz="1600" dirty="0"/>
              <a:t>. </a:t>
            </a:r>
            <a:r>
              <a:rPr lang="ko-KR" altLang="en-US" sz="1600" dirty="0"/>
              <a:t>대체로 트리 계열은 성능이 좋았다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적은 데이터에서만 이 모델의 성능이 좋은가에 대해서 우려가 된다</a:t>
            </a:r>
            <a:r>
              <a:rPr lang="en-US" altLang="ko-KR" sz="1600" dirty="0"/>
              <a:t>. </a:t>
            </a:r>
            <a:r>
              <a:rPr lang="ko-KR" altLang="en-US" sz="1600" dirty="0"/>
              <a:t>더 많은 데이터를 사용하여 모형을 만들어보고 싶다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2707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 계획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8274" y="1600083"/>
            <a:ext cx="57307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>
                <a:latin typeface="+mn-ea"/>
              </a:rPr>
              <a:t>데이터 현황</a:t>
            </a:r>
            <a:endParaRPr lang="en-US" altLang="ko-KR" sz="24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latin typeface="+mn-ea"/>
              </a:rPr>
              <a:t>탐색적 분석</a:t>
            </a:r>
            <a:endParaRPr lang="en-US" altLang="ko-KR" sz="24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latin typeface="+mn-ea"/>
              </a:rPr>
              <a:t>분류 모델</a:t>
            </a:r>
            <a:endParaRPr lang="en-US" altLang="ko-KR" sz="2400" dirty="0">
              <a:latin typeface="+mn-ea"/>
            </a:endParaRPr>
          </a:p>
          <a:p>
            <a:pPr marL="914400" lvl="1" indent="-457200">
              <a:buAutoNum type="arabicParenR"/>
            </a:pPr>
            <a:r>
              <a:rPr lang="ko-KR" altLang="en-US" sz="2400" dirty="0">
                <a:latin typeface="+mn-ea"/>
              </a:rPr>
              <a:t>로지스틱 회귀</a:t>
            </a:r>
            <a:endParaRPr lang="en-US" altLang="ko-KR" sz="2400" dirty="0">
              <a:latin typeface="+mn-ea"/>
            </a:endParaRPr>
          </a:p>
          <a:p>
            <a:pPr marL="914400" lvl="1" indent="-457200">
              <a:buAutoNum type="arabicParenR"/>
            </a:pPr>
            <a:r>
              <a:rPr lang="ko-KR" altLang="en-US" sz="2400" dirty="0">
                <a:latin typeface="+mn-ea"/>
              </a:rPr>
              <a:t>의사결정 트리</a:t>
            </a:r>
            <a:endParaRPr lang="en-US" altLang="ko-KR" sz="2400" dirty="0">
              <a:latin typeface="+mn-ea"/>
            </a:endParaRPr>
          </a:p>
          <a:p>
            <a:pPr marL="914400" lvl="1" indent="-457200">
              <a:buAutoNum type="arabicParenR"/>
            </a:pPr>
            <a:r>
              <a:rPr lang="ko-KR" altLang="en-US" sz="2400" dirty="0">
                <a:latin typeface="+mn-ea"/>
              </a:rPr>
              <a:t>랜덤 </a:t>
            </a:r>
            <a:r>
              <a:rPr lang="ko-KR" altLang="en-US" sz="2400" dirty="0" err="1">
                <a:latin typeface="+mn-ea"/>
              </a:rPr>
              <a:t>프레스트</a:t>
            </a:r>
            <a:endParaRPr lang="en-US" altLang="ko-KR" sz="2400" dirty="0">
              <a:latin typeface="+mn-ea"/>
            </a:endParaRPr>
          </a:p>
          <a:p>
            <a:pPr marL="914400" lvl="1" indent="-457200">
              <a:buAutoNum type="arabicParenR"/>
            </a:pPr>
            <a:r>
              <a:rPr lang="ko-KR" altLang="en-US" sz="2400" dirty="0" err="1">
                <a:latin typeface="+mn-ea"/>
              </a:rPr>
              <a:t>그래디언트</a:t>
            </a:r>
            <a:r>
              <a:rPr lang="ko-KR" altLang="en-US" sz="2400" dirty="0">
                <a:latin typeface="+mn-ea"/>
              </a:rPr>
              <a:t> </a:t>
            </a:r>
            <a:r>
              <a:rPr lang="ko-KR" altLang="en-US" sz="2400" dirty="0" err="1">
                <a:latin typeface="+mn-ea"/>
              </a:rPr>
              <a:t>부스팅</a:t>
            </a:r>
            <a:endParaRPr lang="en-US" altLang="ko-KR" sz="2400" dirty="0">
              <a:latin typeface="+mn-ea"/>
            </a:endParaRPr>
          </a:p>
          <a:p>
            <a:pPr marL="914400" lvl="1" indent="-457200">
              <a:buAutoNum type="arabicParenR"/>
            </a:pPr>
            <a:r>
              <a:rPr lang="en-US" altLang="ko-KR" sz="2400" dirty="0">
                <a:latin typeface="+mn-ea"/>
              </a:rPr>
              <a:t>KNN</a:t>
            </a:r>
          </a:p>
          <a:p>
            <a:pPr marL="914400" lvl="1" indent="-457200">
              <a:buAutoNum type="arabicParenR"/>
            </a:pPr>
            <a:r>
              <a:rPr lang="en-US" altLang="ko-KR" sz="2400" dirty="0">
                <a:latin typeface="+mn-ea"/>
              </a:rPr>
              <a:t>LGBM</a:t>
            </a:r>
          </a:p>
          <a:p>
            <a:pPr marL="914400" lvl="1" indent="-457200">
              <a:buFontTx/>
              <a:buAutoNum type="arabicParenR"/>
            </a:pPr>
            <a:r>
              <a:rPr lang="en-US" altLang="ko-KR" sz="2400" dirty="0" err="1">
                <a:latin typeface="+mn-ea"/>
              </a:rPr>
              <a:t>Xgboost</a:t>
            </a:r>
            <a:endParaRPr lang="en-US" altLang="ko-KR" sz="24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latin typeface="+mn-ea"/>
              </a:rPr>
              <a:t>각 모델 비교</a:t>
            </a:r>
            <a:endParaRPr lang="en-US" altLang="ko-KR" sz="24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latin typeface="+mn-ea"/>
              </a:rPr>
              <a:t>결론</a:t>
            </a:r>
            <a:endParaRPr lang="en-US" altLang="ko-KR" sz="24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D40EF-5FEF-411F-9655-4679D035410C}"/>
              </a:ext>
            </a:extLst>
          </p:cNvPr>
          <p:cNvSpPr txBox="1"/>
          <p:nvPr/>
        </p:nvSpPr>
        <p:spPr>
          <a:xfrm>
            <a:off x="270668" y="653142"/>
            <a:ext cx="1300356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분석 목차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7996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668" y="653142"/>
            <a:ext cx="1556836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데이터 탐색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0C7D7-B13E-46B1-A1E0-13DFD9EF59A3}"/>
              </a:ext>
            </a:extLst>
          </p:cNvPr>
          <p:cNvSpPr txBox="1"/>
          <p:nvPr/>
        </p:nvSpPr>
        <p:spPr>
          <a:xfrm>
            <a:off x="4200773" y="2303068"/>
            <a:ext cx="38434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1, </a:t>
            </a:r>
            <a:r>
              <a:rPr lang="ko-KR" altLang="en-US" dirty="0"/>
              <a:t>데이터 </a:t>
            </a:r>
            <a:r>
              <a:rPr lang="ko-KR" altLang="en-US" dirty="0" err="1"/>
              <a:t>결측치</a:t>
            </a:r>
            <a:r>
              <a:rPr lang="en-US" altLang="ko-KR" dirty="0"/>
              <a:t>: </a:t>
            </a:r>
            <a:r>
              <a:rPr lang="ko-KR" altLang="en-US" dirty="0"/>
              <a:t>존재하지 않는다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2. </a:t>
            </a:r>
            <a:r>
              <a:rPr lang="ko-KR" altLang="en-US" dirty="0">
                <a:sym typeface="Wingdings" panose="05000000000000000000" pitchFamily="2" charset="2"/>
              </a:rPr>
              <a:t>데이터 이상치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ROLLING_TEMP_T5 (</a:t>
            </a:r>
            <a:r>
              <a:rPr lang="ko-KR" altLang="en-US" dirty="0">
                <a:sym typeface="Wingdings" panose="05000000000000000000" pitchFamily="2" charset="2"/>
              </a:rPr>
              <a:t>압연 온도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변수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압연 온도의 </a:t>
            </a:r>
            <a:r>
              <a:rPr lang="ko-KR" altLang="en-US" dirty="0"/>
              <a:t>적정은</a:t>
            </a:r>
            <a:endParaRPr lang="en-US" altLang="ko-KR" dirty="0"/>
          </a:p>
          <a:p>
            <a:r>
              <a:rPr lang="ko-KR" altLang="en-US" dirty="0"/>
              <a:t>일반적으로 </a:t>
            </a:r>
            <a:r>
              <a:rPr lang="en-US" altLang="ko-KR" dirty="0"/>
              <a:t>1000 ~ 1100</a:t>
            </a:r>
            <a:r>
              <a:rPr lang="ko-KR" altLang="en-US" dirty="0"/>
              <a:t>도 사이</a:t>
            </a:r>
            <a:endParaRPr lang="en-US" altLang="ko-KR" dirty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0</a:t>
            </a:r>
            <a:r>
              <a:rPr lang="ko-KR" altLang="en-US" dirty="0">
                <a:sym typeface="Wingdings" panose="05000000000000000000" pitchFamily="2" charset="2"/>
              </a:rPr>
              <a:t>인 값은 이상치로 간주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5EA565-46B9-4422-9FB3-A9ED830C6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07" y="1467639"/>
            <a:ext cx="3578487" cy="462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8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668" y="653142"/>
            <a:ext cx="3239990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데이터 탐색 </a:t>
            </a:r>
            <a:r>
              <a:rPr lang="en-US" altLang="ko-KR" sz="2000" dirty="0"/>
              <a:t>– </a:t>
            </a:r>
            <a:r>
              <a:rPr lang="ko-KR" altLang="en-US" sz="2000" dirty="0"/>
              <a:t>이상치 처리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0C7D7-B13E-46B1-A1E0-13DFD9EF59A3}"/>
              </a:ext>
            </a:extLst>
          </p:cNvPr>
          <p:cNvSpPr txBox="1"/>
          <p:nvPr/>
        </p:nvSpPr>
        <p:spPr>
          <a:xfrm>
            <a:off x="1150100" y="4575873"/>
            <a:ext cx="58087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ROLLING_TEMP_T5 (</a:t>
            </a:r>
            <a:r>
              <a:rPr lang="ko-KR" altLang="en-US" dirty="0">
                <a:sym typeface="Wingdings" panose="05000000000000000000" pitchFamily="2" charset="2"/>
              </a:rPr>
              <a:t>압연 온도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변수가 </a:t>
            </a:r>
            <a:r>
              <a:rPr lang="en-US" altLang="ko-KR" dirty="0">
                <a:sym typeface="Wingdings" panose="05000000000000000000" pitchFamily="2" charset="2"/>
              </a:rPr>
              <a:t>0</a:t>
            </a:r>
            <a:r>
              <a:rPr lang="ko-KR" altLang="en-US" dirty="0">
                <a:sym typeface="Wingdings" panose="05000000000000000000" pitchFamily="2" charset="2"/>
              </a:rPr>
              <a:t>인 </a:t>
            </a:r>
            <a:r>
              <a:rPr lang="en-US" altLang="ko-KR" dirty="0">
                <a:sym typeface="Wingdings" panose="05000000000000000000" pitchFamily="2" charset="2"/>
              </a:rPr>
              <a:t>6</a:t>
            </a:r>
            <a:r>
              <a:rPr lang="ko-KR" altLang="en-US" dirty="0">
                <a:sym typeface="Wingdings" panose="05000000000000000000" pitchFamily="2" charset="2"/>
              </a:rPr>
              <a:t>개의 값을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바로 그 전 데이터의 압연 온도로 대체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시간의 흐름으로 데이터가 구성된 것을 고려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2297FA-01E1-4057-B4DD-098FE9809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50" y="1591322"/>
            <a:ext cx="7687815" cy="2385874"/>
          </a:xfrm>
          <a:prstGeom prst="rect">
            <a:avLst/>
          </a:prstGeom>
        </p:spPr>
      </p:pic>
      <p:sp>
        <p:nvSpPr>
          <p:cNvPr id="11" name="모서리가 둥근 직사각형 3">
            <a:extLst>
              <a:ext uri="{FF2B5EF4-FFF2-40B4-BE49-F238E27FC236}">
                <a16:creationId xmlns:a16="http://schemas.microsoft.com/office/drawing/2014/main" id="{7C65B488-3300-4307-81A2-887B104ED459}"/>
              </a:ext>
            </a:extLst>
          </p:cNvPr>
          <p:cNvSpPr/>
          <p:nvPr/>
        </p:nvSpPr>
        <p:spPr>
          <a:xfrm>
            <a:off x="7076322" y="1793289"/>
            <a:ext cx="973021" cy="203298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46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668" y="653142"/>
            <a:ext cx="1903085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파생 변수 생성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0C7D7-B13E-46B1-A1E0-13DFD9EF59A3}"/>
              </a:ext>
            </a:extLst>
          </p:cNvPr>
          <p:cNvSpPr txBox="1"/>
          <p:nvPr/>
        </p:nvSpPr>
        <p:spPr>
          <a:xfrm>
            <a:off x="1013481" y="3197761"/>
            <a:ext cx="5712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질량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ko-KR" altLang="en-US" dirty="0">
                <a:sym typeface="Wingdings" panose="05000000000000000000" pitchFamily="2" charset="2"/>
              </a:rPr>
              <a:t>무게 </a:t>
            </a:r>
            <a:r>
              <a:rPr lang="en-US" altLang="ko-KR" dirty="0">
                <a:sym typeface="Wingdings" panose="05000000000000000000" pitchFamily="2" charset="2"/>
              </a:rPr>
              <a:t>/ </a:t>
            </a:r>
            <a:r>
              <a:rPr lang="ko-KR" altLang="en-US" dirty="0">
                <a:sym typeface="Wingdings" panose="05000000000000000000" pitchFamily="2" charset="2"/>
              </a:rPr>
              <a:t>부피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공식을 이용하여 질량 파생 변수 생성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단위를 맞춰 주기 위해 </a:t>
            </a:r>
            <a:r>
              <a:rPr lang="en-US" altLang="ko-KR" dirty="0">
                <a:sym typeface="Wingdings" panose="05000000000000000000" pitchFamily="2" charset="2"/>
              </a:rPr>
              <a:t>1000 * 1000 *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PT_WGT</a:t>
            </a:r>
            <a:r>
              <a:rPr lang="ko-KR" altLang="en-US" dirty="0">
                <a:sym typeface="Wingdings" panose="05000000000000000000" pitchFamily="2" charset="2"/>
              </a:rPr>
              <a:t> 한다</a:t>
            </a:r>
            <a:r>
              <a:rPr lang="en-US" altLang="ko-KR" dirty="0">
                <a:sym typeface="Wingdings" panose="05000000000000000000" pitchFamily="2" charset="2"/>
              </a:rPr>
              <a:t>.)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01A4DE-87A9-4EC4-B2F4-8EB14E99B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448" y="2061654"/>
            <a:ext cx="70104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87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분석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668" y="653142"/>
            <a:ext cx="2587568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목표 변수 </a:t>
            </a:r>
            <a:r>
              <a:rPr lang="en-US" altLang="ko-KR" sz="2000" dirty="0"/>
              <a:t>Scale </a:t>
            </a:r>
            <a:r>
              <a:rPr lang="ko-KR" altLang="en-US" sz="2000" dirty="0"/>
              <a:t>탐색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0C7D7-B13E-46B1-A1E0-13DFD9EF59A3}"/>
              </a:ext>
            </a:extLst>
          </p:cNvPr>
          <p:cNvSpPr txBox="1"/>
          <p:nvPr/>
        </p:nvSpPr>
        <p:spPr>
          <a:xfrm>
            <a:off x="3243078" y="5369175"/>
            <a:ext cx="2305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양품은 </a:t>
            </a:r>
            <a:r>
              <a:rPr lang="en-US" altLang="ko-KR" dirty="0">
                <a:sym typeface="Wingdings" panose="05000000000000000000" pitchFamily="2" charset="2"/>
              </a:rPr>
              <a:t>67.9%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불량은 </a:t>
            </a:r>
            <a:r>
              <a:rPr lang="en-US" altLang="ko-KR" dirty="0">
                <a:sym typeface="Wingdings" panose="05000000000000000000" pitchFamily="2" charset="2"/>
              </a:rPr>
              <a:t>32.1%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BDE627-2203-4FF9-983D-A7D19AA4D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571" y="1471303"/>
            <a:ext cx="5448162" cy="360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분석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668" y="653142"/>
            <a:ext cx="2159566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중복 데이터 제거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0C7D7-B13E-46B1-A1E0-13DFD9EF59A3}"/>
              </a:ext>
            </a:extLst>
          </p:cNvPr>
          <p:cNvSpPr txBox="1"/>
          <p:nvPr/>
        </p:nvSpPr>
        <p:spPr>
          <a:xfrm>
            <a:off x="977970" y="5328402"/>
            <a:ext cx="7504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FUR_EXTEMP </a:t>
            </a:r>
            <a:r>
              <a:rPr lang="ko-KR" altLang="en-US" dirty="0">
                <a:sym typeface="Wingdings" panose="05000000000000000000" pitchFamily="2" charset="2"/>
              </a:rPr>
              <a:t>변수와 </a:t>
            </a:r>
            <a:r>
              <a:rPr lang="en-US" altLang="ko-KR" dirty="0">
                <a:sym typeface="Wingdings" panose="05000000000000000000" pitchFamily="2" charset="2"/>
              </a:rPr>
              <a:t>FUR_SZ_TEMP </a:t>
            </a:r>
            <a:r>
              <a:rPr lang="ko-KR" altLang="en-US" dirty="0">
                <a:sym typeface="Wingdings" panose="05000000000000000000" pitchFamily="2" charset="2"/>
              </a:rPr>
              <a:t>변수는 동일한 값을 갖고 있으므로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FUR_EXTEMP </a:t>
            </a:r>
            <a:r>
              <a:rPr lang="ko-KR" altLang="en-US" dirty="0">
                <a:sym typeface="Wingdings" panose="05000000000000000000" pitchFamily="2" charset="2"/>
              </a:rPr>
              <a:t>변수 삭제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43B0340-BF29-4A9F-B34E-50E1AEFF3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24" y="1588051"/>
            <a:ext cx="6436311" cy="317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08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1"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분류 모델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3501087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ym typeface="Wingdings" panose="05000000000000000000" pitchFamily="2" charset="2"/>
              </a:rPr>
              <a:t>1) Logistic Linear Regression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5D3DA0-02AB-477C-879D-82BF5231E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8" y="1733317"/>
            <a:ext cx="4535989" cy="29150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FCCAD8E-77BA-44CA-B249-99683E59D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657" y="1733318"/>
            <a:ext cx="4426761" cy="29150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7D6AFC-7F82-4FBF-9356-3E4ADC974D62}"/>
              </a:ext>
            </a:extLst>
          </p:cNvPr>
          <p:cNvSpPr txBox="1"/>
          <p:nvPr/>
        </p:nvSpPr>
        <p:spPr>
          <a:xfrm>
            <a:off x="1008987" y="4968005"/>
            <a:ext cx="47484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로지스틱 회귀분석 결과 절대값을 기준으로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주요요인 </a:t>
            </a:r>
            <a:r>
              <a:rPr lang="en-US" altLang="ko-KR" dirty="0">
                <a:sym typeface="Wingdings" panose="05000000000000000000" pitchFamily="2" charset="2"/>
              </a:rPr>
              <a:t>12</a:t>
            </a:r>
            <a:r>
              <a:rPr lang="ko-KR" altLang="en-US" dirty="0">
                <a:sym typeface="Wingdings" panose="05000000000000000000" pitchFamily="2" charset="2"/>
              </a:rPr>
              <a:t>개를 뽑아 보았다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342900" indent="-342900">
              <a:buAutoNum type="arabicParenR"/>
            </a:pPr>
            <a:r>
              <a:rPr lang="en-US" altLang="ko-KR" dirty="0">
                <a:sym typeface="Wingdings" panose="05000000000000000000" pitchFamily="2" charset="2"/>
              </a:rPr>
              <a:t>ROLLING_TEMP_T5(</a:t>
            </a:r>
            <a:r>
              <a:rPr lang="ko-KR" altLang="en-US" dirty="0">
                <a:sym typeface="Wingdings" panose="05000000000000000000" pitchFamily="2" charset="2"/>
              </a:rPr>
              <a:t>압연온도</a:t>
            </a:r>
            <a:r>
              <a:rPr lang="en-US" altLang="ko-KR" dirty="0">
                <a:sym typeface="Wingdings" panose="05000000000000000000" pitchFamily="2" charset="2"/>
              </a:rPr>
              <a:t>(T5))</a:t>
            </a:r>
          </a:p>
          <a:p>
            <a:pPr marL="342900" indent="-342900">
              <a:buAutoNum type="arabicParenR"/>
            </a:pPr>
            <a:r>
              <a:rPr lang="en-US" altLang="ko-KR" dirty="0">
                <a:sym typeface="Wingdings" panose="05000000000000000000" pitchFamily="2" charset="2"/>
              </a:rPr>
              <a:t>FUR_SZ_TEMP(</a:t>
            </a:r>
            <a:r>
              <a:rPr lang="ko-KR" altLang="en-US" dirty="0">
                <a:sym typeface="Wingdings" panose="05000000000000000000" pitchFamily="2" charset="2"/>
              </a:rPr>
              <a:t>가열로 </a:t>
            </a:r>
            <a:r>
              <a:rPr lang="ko-KR" altLang="en-US" dirty="0" err="1">
                <a:sym typeface="Wingdings" panose="05000000000000000000" pitchFamily="2" charset="2"/>
              </a:rPr>
              <a:t>균열대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재로시간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342900" indent="-342900">
              <a:buAutoNum type="arabicParenR"/>
            </a:pPr>
            <a:r>
              <a:rPr lang="en-US" altLang="ko-KR" dirty="0">
                <a:sym typeface="Wingdings" panose="05000000000000000000" pitchFamily="2" charset="2"/>
              </a:rPr>
              <a:t>FUR_SZ_TIME(</a:t>
            </a:r>
            <a:r>
              <a:rPr lang="ko-KR" altLang="en-US" dirty="0">
                <a:sym typeface="Wingdings" panose="05000000000000000000" pitchFamily="2" charset="2"/>
              </a:rPr>
              <a:t>가열로 </a:t>
            </a:r>
            <a:r>
              <a:rPr lang="ko-KR" altLang="en-US" dirty="0" err="1">
                <a:sym typeface="Wingdings" panose="05000000000000000000" pitchFamily="2" charset="2"/>
              </a:rPr>
              <a:t>재로시간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19287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</a:spPr>
      <a:bodyPr wrap="none" rtlCol="0" anchor="ctr">
        <a:noAutofit/>
      </a:bodyPr>
      <a:lstStyle>
        <a:defPPr marL="0" algn="ctr">
          <a:defRPr sz="1600" dirty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13380</TotalTime>
  <Words>1398</Words>
  <Application>Microsoft Office PowerPoint</Application>
  <PresentationFormat>A4 용지(210x297mm)</PresentationFormat>
  <Paragraphs>291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HY견고딕</vt:lpstr>
      <vt:lpstr>나눔고딕</vt:lpstr>
      <vt:lpstr>맑은 고딕</vt:lpstr>
      <vt:lpstr>Arial</vt:lpstr>
      <vt:lpstr>Wingdings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성윤 김</dc:creator>
  <cp:lastModifiedBy>양 명철</cp:lastModifiedBy>
  <cp:revision>751</cp:revision>
  <dcterms:created xsi:type="dcterms:W3CDTF">2018-11-28T05:51:33Z</dcterms:created>
  <dcterms:modified xsi:type="dcterms:W3CDTF">2020-02-15T14:27:50Z</dcterms:modified>
</cp:coreProperties>
</file>