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 id="2147483661" r:id="rId2"/>
  </p:sldMasterIdLst>
  <p:notesMasterIdLst>
    <p:notesMasterId r:id="rId28"/>
  </p:notesMasterIdLst>
  <p:sldIdLst>
    <p:sldId id="256" r:id="rId3"/>
    <p:sldId id="257" r:id="rId4"/>
    <p:sldId id="259" r:id="rId5"/>
    <p:sldId id="276" r:id="rId6"/>
    <p:sldId id="277" r:id="rId7"/>
    <p:sldId id="287" r:id="rId8"/>
    <p:sldId id="290" r:id="rId9"/>
    <p:sldId id="291" r:id="rId10"/>
    <p:sldId id="258" r:id="rId11"/>
    <p:sldId id="286" r:id="rId12"/>
    <p:sldId id="292" r:id="rId13"/>
    <p:sldId id="294" r:id="rId14"/>
    <p:sldId id="293" r:id="rId15"/>
    <p:sldId id="295" r:id="rId16"/>
    <p:sldId id="296" r:id="rId17"/>
    <p:sldId id="297" r:id="rId18"/>
    <p:sldId id="298" r:id="rId19"/>
    <p:sldId id="299" r:id="rId20"/>
    <p:sldId id="279" r:id="rId21"/>
    <p:sldId id="264" r:id="rId22"/>
    <p:sldId id="273" r:id="rId23"/>
    <p:sldId id="274" r:id="rId24"/>
    <p:sldId id="300" r:id="rId25"/>
    <p:sldId id="301" r:id="rId26"/>
    <p:sldId id="302" r:id="rId27"/>
  </p:sldIdLst>
  <p:sldSz cx="9144000" cy="5143500" type="screen16x9"/>
  <p:notesSz cx="6858000" cy="9144000"/>
  <p:embeddedFontLst>
    <p:embeddedFont>
      <p:font typeface="Montserrat" pitchFamily="2" charset="0"/>
      <p:regular r:id="rId29"/>
    </p:embeddedFont>
    <p:embeddedFont>
      <p:font typeface="Karla" charset="0"/>
      <p:regular r:id="rId30"/>
      <p:bold r:id="rId31"/>
      <p:italic r:id="rId32"/>
      <p:boldItalic r:id="rId33"/>
    </p:embeddedFont>
    <p:embeddedFont>
      <p:font typeface="Tahoma" pitchFamily="3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865D8D3-B530-45FD-9884-5154ED4EB1AE}">
  <a:tblStyle styleId="{D865D8D3-B530-45FD-9884-5154ED4EB1A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view3D>
      <c:rotX val="30"/>
      <c:rotY val="0"/>
      <c:rAngAx val="0"/>
      <c:perspective val="30"/>
    </c:view3D>
    <c:floor>
      <c:thickness val="0"/>
    </c:floor>
    <c:sideWall>
      <c:thickness val="0"/>
    </c:sideWall>
    <c:backWall>
      <c:thickness val="0"/>
    </c:backWall>
    <c:plotArea>
      <c:layout>
        <c:manualLayout>
          <c:layoutTarget val="inner"/>
          <c:xMode val="edge"/>
          <c:yMode val="edge"/>
          <c:x val="7.5093674924802852E-3"/>
          <c:y val="0"/>
          <c:w val="0.56021714489117624"/>
          <c:h val="0.88944920460008425"/>
        </c:manualLayout>
      </c:layout>
      <c:pie3DChart>
        <c:varyColors val="1"/>
        <c:ser>
          <c:idx val="0"/>
          <c:order val="0"/>
          <c:tx>
            <c:strRef>
              <c:f>Sheet1!$B$1</c:f>
              <c:strCache>
                <c:ptCount val="1"/>
                <c:pt idx="0">
                  <c:v>Sales</c:v>
                </c:pt>
              </c:strCache>
            </c:strRef>
          </c:tx>
          <c:dLbls>
            <c:dLbl>
              <c:idx val="0"/>
              <c:layout>
                <c:manualLayout>
                  <c:x val="-0.22904043883088018"/>
                  <c:y val="-8.6310337528117453E-2"/>
                </c:manualLayout>
              </c:layout>
              <c:tx>
                <c:rich>
                  <a:bodyPr/>
                  <a:lstStyle/>
                  <a:p>
                    <a:r>
                      <a:rPr lang="en-US" sz="1400" dirty="0" smtClean="0">
                        <a:solidFill>
                          <a:schemeClr val="tx1">
                            <a:lumMod val="75000"/>
                          </a:schemeClr>
                        </a:solidFill>
                        <a:latin typeface="Times New Roman" pitchFamily="18" charset="0"/>
                        <a:cs typeface="Times New Roman" pitchFamily="18" charset="0"/>
                      </a:rPr>
                      <a:t>60%</a:t>
                    </a:r>
                    <a:endParaRPr lang="en-US" sz="1400" dirty="0">
                      <a:solidFill>
                        <a:schemeClr val="tx1">
                          <a:lumMod val="75000"/>
                        </a:schemeClr>
                      </a:solidFill>
                      <a:latin typeface="Times New Roman" pitchFamily="18" charset="0"/>
                      <a:cs typeface="Times New Roman" pitchFamily="18" charset="0"/>
                    </a:endParaRPr>
                  </a:p>
                </c:rich>
              </c:tx>
              <c:showLegendKey val="0"/>
              <c:showVal val="1"/>
              <c:showCatName val="0"/>
              <c:showSerName val="0"/>
              <c:showPercent val="0"/>
              <c:showBubbleSize val="0"/>
            </c:dLbl>
            <c:dLbl>
              <c:idx val="1"/>
              <c:layout>
                <c:manualLayout>
                  <c:x val="5.5334873443506204E-2"/>
                  <c:y val="-0.10544662481774351"/>
                </c:manualLayout>
              </c:layout>
              <c:tx>
                <c:rich>
                  <a:bodyPr/>
                  <a:lstStyle/>
                  <a:p>
                    <a:r>
                      <a:rPr lang="en-US" sz="1400" dirty="0" smtClean="0">
                        <a:solidFill>
                          <a:schemeClr val="tx1">
                            <a:lumMod val="75000"/>
                          </a:schemeClr>
                        </a:solidFill>
                        <a:latin typeface="Times New Roman" pitchFamily="18" charset="0"/>
                        <a:cs typeface="Times New Roman" pitchFamily="18" charset="0"/>
                      </a:rPr>
                      <a:t>20%</a:t>
                    </a:r>
                    <a:endParaRPr lang="en-US" sz="1400" dirty="0">
                      <a:solidFill>
                        <a:schemeClr val="tx1">
                          <a:lumMod val="75000"/>
                        </a:schemeClr>
                      </a:solidFill>
                      <a:latin typeface="Times New Roman" pitchFamily="18" charset="0"/>
                      <a:cs typeface="Times New Roman" pitchFamily="18" charset="0"/>
                    </a:endParaRPr>
                  </a:p>
                </c:rich>
              </c:tx>
              <c:showLegendKey val="0"/>
              <c:showVal val="1"/>
              <c:showCatName val="0"/>
              <c:showSerName val="0"/>
              <c:showPercent val="0"/>
              <c:showBubbleSize val="0"/>
            </c:dLbl>
            <c:dLbl>
              <c:idx val="2"/>
              <c:layout>
                <c:manualLayout>
                  <c:x val="0.1257348980411194"/>
                  <c:y val="8.6175809001145465E-2"/>
                </c:manualLayout>
              </c:layout>
              <c:tx>
                <c:rich>
                  <a:bodyPr/>
                  <a:lstStyle/>
                  <a:p>
                    <a:pPr>
                      <a:defRPr sz="1400">
                        <a:solidFill>
                          <a:schemeClr val="tx1">
                            <a:lumMod val="75000"/>
                          </a:schemeClr>
                        </a:solidFill>
                        <a:latin typeface="Times New Roman" pitchFamily="18" charset="0"/>
                        <a:cs typeface="Times New Roman" pitchFamily="18" charset="0"/>
                      </a:defRPr>
                    </a:pPr>
                    <a:r>
                      <a:rPr lang="en-US" sz="1400" smtClean="0">
                        <a:solidFill>
                          <a:schemeClr val="tx1">
                            <a:lumMod val="75000"/>
                          </a:schemeClr>
                        </a:solidFill>
                        <a:latin typeface="Times New Roman" pitchFamily="18" charset="0"/>
                        <a:cs typeface="Times New Roman" pitchFamily="18" charset="0"/>
                      </a:rPr>
                      <a:t>20%</a:t>
                    </a:r>
                    <a:endParaRPr lang="en-US" sz="1400" dirty="0">
                      <a:solidFill>
                        <a:schemeClr val="tx1">
                          <a:lumMod val="75000"/>
                        </a:schemeClr>
                      </a:solidFill>
                      <a:latin typeface="Times New Roman" pitchFamily="18" charset="0"/>
                      <a:cs typeface="Times New Roman" pitchFamily="18" charset="0"/>
                    </a:endParaRPr>
                  </a:p>
                </c:rich>
              </c:tx>
              <c:spPr/>
              <c:showLegendKey val="0"/>
              <c:showVal val="1"/>
              <c:showCatName val="0"/>
              <c:showSerName val="0"/>
              <c:showPercent val="0"/>
              <c:showBubbleSize val="0"/>
            </c:dLbl>
            <c:showLegendKey val="0"/>
            <c:showVal val="1"/>
            <c:showCatName val="0"/>
            <c:showSerName val="0"/>
            <c:showPercent val="0"/>
            <c:showBubbleSize val="0"/>
            <c:showLeaderLines val="0"/>
          </c:dLbls>
          <c:cat>
            <c:strRef>
              <c:f>Sheet1!$A$2:$A$4</c:f>
              <c:strCache>
                <c:ptCount val="3"/>
                <c:pt idx="0">
                  <c:v>Training set</c:v>
                </c:pt>
                <c:pt idx="1">
                  <c:v>Val set</c:v>
                </c:pt>
                <c:pt idx="2">
                  <c:v>Test set</c:v>
                </c:pt>
              </c:strCache>
            </c:strRef>
          </c:cat>
          <c:val>
            <c:numRef>
              <c:f>Sheet1!$B$2:$B$4</c:f>
              <c:numCache>
                <c:formatCode>General</c:formatCode>
                <c:ptCount val="3"/>
                <c:pt idx="0" formatCode="d\-mmm">
                  <c:v>0.6</c:v>
                </c:pt>
                <c:pt idx="1">
                  <c:v>0.2</c:v>
                </c:pt>
                <c:pt idx="2">
                  <c:v>0.2</c:v>
                </c:pt>
              </c:numCache>
            </c:numRef>
          </c:val>
        </c:ser>
        <c:dLbls>
          <c:showLegendKey val="0"/>
          <c:showVal val="0"/>
          <c:showCatName val="0"/>
          <c:showSerName val="0"/>
          <c:showPercent val="0"/>
          <c:showBubbleSize val="0"/>
          <c:showLeaderLines val="0"/>
        </c:dLbls>
      </c:pie3DChart>
    </c:plotArea>
    <c:legend>
      <c:legendPos val="r"/>
      <c:layout>
        <c:manualLayout>
          <c:xMode val="edge"/>
          <c:yMode val="edge"/>
          <c:x val="0.46259536748893254"/>
          <c:y val="0.57561868284701934"/>
          <c:w val="0.5336499487648273"/>
          <c:h val="0.41935628099843908"/>
        </c:manualLayout>
      </c:layout>
      <c:overlay val="0"/>
    </c:legend>
    <c:plotVisOnly val="1"/>
    <c:dispBlanksAs val="gap"/>
    <c:showDLblsOverMax val="0"/>
  </c:chart>
  <c:spPr>
    <a:noFill/>
    <a:ln>
      <a:noFill/>
    </a:ln>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4815705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
          <p:cNvSpPr txBox="1">
            <a:spLocks noGrp="1"/>
          </p:cNvSpPr>
          <p:nvPr>
            <p:ph type="ctrTitle"/>
          </p:nvPr>
        </p:nvSpPr>
        <p:spPr>
          <a:xfrm>
            <a:off x="648300" y="3175950"/>
            <a:ext cx="3530700" cy="1182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6" name="Google Shape;16;p3"/>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 name="Google Shape;17;p3"/>
          <p:cNvSpPr txBox="1">
            <a:spLocks noGrp="1"/>
          </p:cNvSpPr>
          <p:nvPr>
            <p:ph type="subTitle" idx="1"/>
          </p:nvPr>
        </p:nvSpPr>
        <p:spPr>
          <a:xfrm>
            <a:off x="6724950" y="3265700"/>
            <a:ext cx="1906200" cy="1031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extLst>
      <p:ext uri="{BB962C8B-B14F-4D97-AF65-F5344CB8AC3E}">
        <p14:creationId xmlns:p14="http://schemas.microsoft.com/office/powerpoint/2010/main" val="313536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18"/>
        <p:cNvGrpSpPr/>
        <p:nvPr/>
      </p:nvGrpSpPr>
      <p:grpSpPr>
        <a:xfrm>
          <a:off x="0" y="0"/>
          <a:ext cx="0" cy="0"/>
          <a:chOff x="0" y="0"/>
          <a:chExt cx="0" cy="0"/>
        </a:xfrm>
      </p:grpSpPr>
      <p:sp>
        <p:nvSpPr>
          <p:cNvPr id="19" name="Google Shape;19;p4"/>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20" name="Google Shape;20;p4"/>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21" name="Google Shape;21;p4"/>
          <p:cNvSpPr txBox="1">
            <a:spLocks noGrp="1"/>
          </p:cNvSpPr>
          <p:nvPr>
            <p:ph type="title"/>
          </p:nvPr>
        </p:nvSpPr>
        <p:spPr>
          <a:xfrm>
            <a:off x="838309" y="1807900"/>
            <a:ext cx="3148200" cy="48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2" name="Google Shape;22;p4"/>
          <p:cNvSpPr txBox="1">
            <a:spLocks noGrp="1"/>
          </p:cNvSpPr>
          <p:nvPr>
            <p:ph type="body" idx="1"/>
          </p:nvPr>
        </p:nvSpPr>
        <p:spPr>
          <a:xfrm>
            <a:off x="838250" y="2419350"/>
            <a:ext cx="3148200" cy="225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a:lvl4pPr>
            <a:lvl5pPr marL="2286000" lvl="4" indent="-355600" rtl="0">
              <a:spcBef>
                <a:spcPts val="0"/>
              </a:spcBef>
              <a:spcAft>
                <a:spcPts val="0"/>
              </a:spcAft>
              <a:buSzPts val="2000"/>
              <a:buChar char="○"/>
              <a:defRPr/>
            </a:lvl5pPr>
            <a:lvl6pPr marL="2743200" lvl="5" indent="-355600" rtl="0">
              <a:spcBef>
                <a:spcPts val="0"/>
              </a:spcBef>
              <a:spcAft>
                <a:spcPts val="0"/>
              </a:spcAft>
              <a:buSzPts val="2000"/>
              <a:buChar char="■"/>
              <a:defRPr/>
            </a:lvl6pPr>
            <a:lvl7pPr marL="3200400" lvl="6" indent="-355600" rtl="0">
              <a:spcBef>
                <a:spcPts val="0"/>
              </a:spcBef>
              <a:spcAft>
                <a:spcPts val="0"/>
              </a:spcAft>
              <a:buSzPts val="2000"/>
              <a:buChar char="●"/>
              <a:defRPr/>
            </a:lvl7pPr>
            <a:lvl8pPr marL="3657600" lvl="7" indent="-355600" rtl="0">
              <a:spcBef>
                <a:spcPts val="0"/>
              </a:spcBef>
              <a:spcAft>
                <a:spcPts val="0"/>
              </a:spcAft>
              <a:buSzPts val="2000"/>
              <a:buChar char="○"/>
              <a:defRPr/>
            </a:lvl8pPr>
            <a:lvl9pPr marL="4114800" lvl="8" indent="-355600" rtl="0">
              <a:spcBef>
                <a:spcPts val="0"/>
              </a:spcBef>
              <a:spcAft>
                <a:spcPts val="0"/>
              </a:spcAft>
              <a:buSzPts val="2000"/>
              <a:buChar char="■"/>
              <a:defRPr/>
            </a:lvl9pPr>
          </a:lstStyle>
          <a:p>
            <a:endParaRPr/>
          </a:p>
        </p:txBody>
      </p:sp>
      <p:sp>
        <p:nvSpPr>
          <p:cNvPr id="23" name="Google Shape;23;p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904749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ig image">
  <p:cSld name="Title + big image">
    <p:spTree>
      <p:nvGrpSpPr>
        <p:cNvPr id="1" name="Shape 24"/>
        <p:cNvGrpSpPr/>
        <p:nvPr/>
      </p:nvGrpSpPr>
      <p:grpSpPr>
        <a:xfrm>
          <a:off x="0" y="0"/>
          <a:ext cx="0" cy="0"/>
          <a:chOff x="0" y="0"/>
          <a:chExt cx="0" cy="0"/>
        </a:xfrm>
      </p:grpSpPr>
      <p:sp>
        <p:nvSpPr>
          <p:cNvPr id="25" name="Google Shape;25;p5"/>
          <p:cNvSpPr/>
          <p:nvPr/>
        </p:nvSpPr>
        <p:spPr>
          <a:xfrm>
            <a:off x="209250" y="-9675"/>
            <a:ext cx="3076750"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19350" y="-9675"/>
            <a:ext cx="3076750"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FFFFFF"/>
          </a:solidFill>
          <a:ln>
            <a:noFill/>
          </a:ln>
        </p:spPr>
      </p:sp>
      <p:sp>
        <p:nvSpPr>
          <p:cNvPr id="27" name="Google Shape;27;p5"/>
          <p:cNvSpPr txBox="1">
            <a:spLocks noGrp="1"/>
          </p:cNvSpPr>
          <p:nvPr>
            <p:ph type="title"/>
          </p:nvPr>
        </p:nvSpPr>
        <p:spPr>
          <a:xfrm>
            <a:off x="609704" y="4116875"/>
            <a:ext cx="1609800" cy="48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8" name="Google Shape;28;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156257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sp>
        <p:nvSpPr>
          <p:cNvPr id="30" name="Google Shape;30;p6"/>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1" name="Google Shape;31;p6"/>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799645" y="697675"/>
            <a:ext cx="1957200" cy="653700"/>
          </a:xfrm>
          <a:prstGeom prst="rect">
            <a:avLst/>
          </a:prstGeom>
          <a:noFill/>
          <a:ln>
            <a:noFill/>
          </a:ln>
        </p:spPr>
        <p:txBody>
          <a:bodyPr spcFirstLastPara="1" wrap="square" lIns="91425" tIns="91425" rIns="91425" bIns="91425" anchor="t" anchorCtr="0">
            <a:noAutofit/>
          </a:bodyPr>
          <a:lstStyle/>
          <a:p>
            <a:r>
              <a:rPr lang="en"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3" name="Google Shape;33;p6"/>
          <p:cNvSpPr txBox="1">
            <a:spLocks noGrp="1"/>
          </p:cNvSpPr>
          <p:nvPr>
            <p:ph type="body" idx="1"/>
          </p:nvPr>
        </p:nvSpPr>
        <p:spPr>
          <a:xfrm>
            <a:off x="838250" y="1657350"/>
            <a:ext cx="5324100" cy="22557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Font typeface="Montserrat"/>
              <a:buChar char="▸"/>
              <a:defRPr sz="2400">
                <a:latin typeface="Montserrat"/>
                <a:ea typeface="Montserrat"/>
                <a:cs typeface="Montserrat"/>
                <a:sym typeface="Montserrat"/>
              </a:defRPr>
            </a:lvl1pPr>
            <a:lvl2pPr marL="914400" lvl="1" indent="-381000" rtl="0">
              <a:spcBef>
                <a:spcPts val="0"/>
              </a:spcBef>
              <a:spcAft>
                <a:spcPts val="0"/>
              </a:spcAft>
              <a:buSzPts val="2400"/>
              <a:buFont typeface="Montserrat"/>
              <a:buChar char="▹"/>
              <a:defRPr sz="2400">
                <a:latin typeface="Montserrat"/>
                <a:ea typeface="Montserrat"/>
                <a:cs typeface="Montserrat"/>
                <a:sym typeface="Montserrat"/>
              </a:defRPr>
            </a:lvl2pPr>
            <a:lvl3pPr marL="1371600" lvl="2" indent="-381000" rtl="0">
              <a:spcBef>
                <a:spcPts val="0"/>
              </a:spcBef>
              <a:spcAft>
                <a:spcPts val="0"/>
              </a:spcAft>
              <a:buSzPts val="2400"/>
              <a:buFont typeface="Montserrat"/>
              <a:buChar char="▹"/>
              <a:defRPr sz="2400">
                <a:latin typeface="Montserrat"/>
                <a:ea typeface="Montserrat"/>
                <a:cs typeface="Montserrat"/>
                <a:sym typeface="Montserrat"/>
              </a:defRPr>
            </a:lvl3pPr>
            <a:lvl4pPr marL="1828800" lvl="3" indent="-381000" rtl="0">
              <a:spcBef>
                <a:spcPts val="0"/>
              </a:spcBef>
              <a:spcAft>
                <a:spcPts val="0"/>
              </a:spcAft>
              <a:buSzPts val="2400"/>
              <a:buFont typeface="Montserrat"/>
              <a:buChar char="●"/>
              <a:defRPr sz="2400">
                <a:latin typeface="Montserrat"/>
                <a:ea typeface="Montserrat"/>
                <a:cs typeface="Montserrat"/>
                <a:sym typeface="Montserrat"/>
              </a:defRPr>
            </a:lvl4pPr>
            <a:lvl5pPr marL="2286000" lvl="4" indent="-381000" rtl="0">
              <a:spcBef>
                <a:spcPts val="0"/>
              </a:spcBef>
              <a:spcAft>
                <a:spcPts val="0"/>
              </a:spcAft>
              <a:buSzPts val="2400"/>
              <a:buFont typeface="Montserrat"/>
              <a:buChar char="○"/>
              <a:defRPr sz="2400">
                <a:latin typeface="Montserrat"/>
                <a:ea typeface="Montserrat"/>
                <a:cs typeface="Montserrat"/>
                <a:sym typeface="Montserrat"/>
              </a:defRPr>
            </a:lvl5pPr>
            <a:lvl6pPr marL="2743200" lvl="5" indent="-381000" rtl="0">
              <a:spcBef>
                <a:spcPts val="0"/>
              </a:spcBef>
              <a:spcAft>
                <a:spcPts val="0"/>
              </a:spcAft>
              <a:buSzPts val="2400"/>
              <a:buFont typeface="Montserrat"/>
              <a:buChar char="■"/>
              <a:defRPr sz="2400">
                <a:latin typeface="Montserrat"/>
                <a:ea typeface="Montserrat"/>
                <a:cs typeface="Montserrat"/>
                <a:sym typeface="Montserrat"/>
              </a:defRPr>
            </a:lvl6pPr>
            <a:lvl7pPr marL="3200400" lvl="6" indent="-381000" rtl="0">
              <a:spcBef>
                <a:spcPts val="0"/>
              </a:spcBef>
              <a:spcAft>
                <a:spcPts val="0"/>
              </a:spcAft>
              <a:buSzPts val="2400"/>
              <a:buFont typeface="Montserrat"/>
              <a:buChar char="●"/>
              <a:defRPr sz="2400">
                <a:latin typeface="Montserrat"/>
                <a:ea typeface="Montserrat"/>
                <a:cs typeface="Montserrat"/>
                <a:sym typeface="Montserrat"/>
              </a:defRPr>
            </a:lvl7pPr>
            <a:lvl8pPr marL="3657600" lvl="7" indent="-381000" rtl="0">
              <a:spcBef>
                <a:spcPts val="0"/>
              </a:spcBef>
              <a:spcAft>
                <a:spcPts val="0"/>
              </a:spcAft>
              <a:buSzPts val="2400"/>
              <a:buFont typeface="Montserrat"/>
              <a:buChar char="○"/>
              <a:defRPr sz="2400">
                <a:latin typeface="Montserrat"/>
                <a:ea typeface="Montserrat"/>
                <a:cs typeface="Montserrat"/>
                <a:sym typeface="Montserrat"/>
              </a:defRPr>
            </a:lvl8pPr>
            <a:lvl9pPr marL="4114800" lvl="8" indent="-381000" rtl="0">
              <a:spcBef>
                <a:spcPts val="0"/>
              </a:spcBef>
              <a:spcAft>
                <a:spcPts val="0"/>
              </a:spcAft>
              <a:buSzPts val="2400"/>
              <a:buFont typeface="Montserrat"/>
              <a:buChar char="■"/>
              <a:defRPr sz="2400">
                <a:latin typeface="Montserrat"/>
                <a:ea typeface="Montserrat"/>
                <a:cs typeface="Montserrat"/>
                <a:sym typeface="Montserrat"/>
              </a:defRPr>
            </a:lvl9pPr>
          </a:lstStyle>
          <a:p>
            <a:endParaRPr/>
          </a:p>
        </p:txBody>
      </p:sp>
      <p:sp>
        <p:nvSpPr>
          <p:cNvPr id="34" name="Google Shape;34;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19699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5"/>
        <p:cNvGrpSpPr/>
        <p:nvPr/>
      </p:nvGrpSpPr>
      <p:grpSpPr>
        <a:xfrm>
          <a:off x="0" y="0"/>
          <a:ext cx="0" cy="0"/>
          <a:chOff x="0" y="0"/>
          <a:chExt cx="0" cy="0"/>
        </a:xfrm>
      </p:grpSpPr>
      <p:sp>
        <p:nvSpPr>
          <p:cNvPr id="36" name="Google Shape;36;p7"/>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8" name="Google Shape;38;p7"/>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7"/>
          <p:cNvSpPr txBox="1">
            <a:spLocks noGrp="1"/>
          </p:cNvSpPr>
          <p:nvPr>
            <p:ph type="body" idx="1"/>
          </p:nvPr>
        </p:nvSpPr>
        <p:spPr>
          <a:xfrm>
            <a:off x="838250" y="1504950"/>
            <a:ext cx="5324100" cy="225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0" name="Google Shape;40;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4122925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1"/>
        <p:cNvGrpSpPr/>
        <p:nvPr/>
      </p:nvGrpSpPr>
      <p:grpSpPr>
        <a:xfrm>
          <a:off x="0" y="0"/>
          <a:ext cx="0" cy="0"/>
          <a:chOff x="0" y="0"/>
          <a:chExt cx="0" cy="0"/>
        </a:xfrm>
      </p:grpSpPr>
      <p:sp>
        <p:nvSpPr>
          <p:cNvPr id="42" name="Google Shape;42;p8"/>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4" name="Google Shape;44;p8"/>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5" name="Google Shape;45;p8"/>
          <p:cNvSpPr txBox="1">
            <a:spLocks noGrp="1"/>
          </p:cNvSpPr>
          <p:nvPr>
            <p:ph type="body" idx="1"/>
          </p:nvPr>
        </p:nvSpPr>
        <p:spPr>
          <a:xfrm>
            <a:off x="841001" y="1578025"/>
            <a:ext cx="2671800" cy="2433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6" name="Google Shape;46;p8"/>
          <p:cNvSpPr txBox="1">
            <a:spLocks noGrp="1"/>
          </p:cNvSpPr>
          <p:nvPr>
            <p:ph type="body" idx="2"/>
          </p:nvPr>
        </p:nvSpPr>
        <p:spPr>
          <a:xfrm>
            <a:off x="3673842" y="1578025"/>
            <a:ext cx="2671800" cy="2433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7" name="Google Shape;47;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4012822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8"/>
        <p:cNvGrpSpPr/>
        <p:nvPr/>
      </p:nvGrpSpPr>
      <p:grpSpPr>
        <a:xfrm>
          <a:off x="0" y="0"/>
          <a:ext cx="0" cy="0"/>
          <a:chOff x="0" y="0"/>
          <a:chExt cx="0" cy="0"/>
        </a:xfrm>
      </p:grpSpPr>
      <p:sp>
        <p:nvSpPr>
          <p:cNvPr id="49" name="Google Shape;49;p9"/>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1" name="Google Shape;51;p9"/>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2" name="Google Shape;52;p9"/>
          <p:cNvSpPr txBox="1">
            <a:spLocks noGrp="1"/>
          </p:cNvSpPr>
          <p:nvPr>
            <p:ph type="body" idx="1"/>
          </p:nvPr>
        </p:nvSpPr>
        <p:spPr>
          <a:xfrm>
            <a:off x="841000"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3" name="Google Shape;53;p9"/>
          <p:cNvSpPr txBox="1">
            <a:spLocks noGrp="1"/>
          </p:cNvSpPr>
          <p:nvPr>
            <p:ph type="body" idx="2"/>
          </p:nvPr>
        </p:nvSpPr>
        <p:spPr>
          <a:xfrm>
            <a:off x="3043281"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4" name="Google Shape;54;p9"/>
          <p:cNvSpPr txBox="1">
            <a:spLocks noGrp="1"/>
          </p:cNvSpPr>
          <p:nvPr>
            <p:ph type="body" idx="3"/>
          </p:nvPr>
        </p:nvSpPr>
        <p:spPr>
          <a:xfrm>
            <a:off x="5245562"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5" name="Google Shape;55;p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169604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sp>
        <p:nvSpPr>
          <p:cNvPr id="57" name="Google Shape;57;p10"/>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9" name="Google Shape;59;p10"/>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0" name="Google Shape;60;p1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425090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1"/>
        <p:cNvGrpSpPr/>
        <p:nvPr/>
      </p:nvGrpSpPr>
      <p:grpSpPr>
        <a:xfrm>
          <a:off x="0" y="0"/>
          <a:ext cx="0" cy="0"/>
          <a:chOff x="0" y="0"/>
          <a:chExt cx="0" cy="0"/>
        </a:xfrm>
      </p:grpSpPr>
      <p:sp>
        <p:nvSpPr>
          <p:cNvPr id="62" name="Google Shape;62;p11"/>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3" name="Google Shape;63;p11"/>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4" name="Google Shape;64;p11"/>
          <p:cNvSpPr txBox="1">
            <a:spLocks noGrp="1"/>
          </p:cNvSpPr>
          <p:nvPr>
            <p:ph type="body" idx="1"/>
          </p:nvPr>
        </p:nvSpPr>
        <p:spPr>
          <a:xfrm>
            <a:off x="841000" y="4025300"/>
            <a:ext cx="7845900" cy="5196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SzPts val="2000"/>
              <a:buNone/>
              <a:defRPr/>
            </a:lvl1pPr>
          </a:lstStyle>
          <a:p>
            <a:endParaRPr/>
          </a:p>
        </p:txBody>
      </p:sp>
      <p:sp>
        <p:nvSpPr>
          <p:cNvPr id="65" name="Google Shape;65;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271931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9" name="Google Shape;69;p1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85302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6" name="Google Shape;16;p3"/>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 name="Google Shape;17;p3"/>
          <p:cNvSpPr txBox="1">
            <a:spLocks noGrp="1"/>
          </p:cNvSpPr>
          <p:nvPr>
            <p:ph type="subTitle" idx="1"/>
          </p:nvPr>
        </p:nvSpPr>
        <p:spPr>
          <a:xfrm>
            <a:off x="6724950" y="3265700"/>
            <a:ext cx="1906200" cy="1031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mpty">
  <p:cSld name="Empty">
    <p:spTree>
      <p:nvGrpSpPr>
        <p:cNvPr id="1" name="Shape 70"/>
        <p:cNvGrpSpPr/>
        <p:nvPr/>
      </p:nvGrpSpPr>
      <p:grpSpPr>
        <a:xfrm>
          <a:off x="0" y="0"/>
          <a:ext cx="0" cy="0"/>
          <a:chOff x="0" y="0"/>
          <a:chExt cx="0" cy="0"/>
        </a:xfrm>
      </p:grpSpPr>
      <p:sp>
        <p:nvSpPr>
          <p:cNvPr id="71" name="Google Shape;71;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216458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 image">
  <p:cSld name="TITLE_1_2">
    <p:spTree>
      <p:nvGrpSpPr>
        <p:cNvPr id="1" name="Shape 18"/>
        <p:cNvGrpSpPr/>
        <p:nvPr/>
      </p:nvGrpSpPr>
      <p:grpSpPr>
        <a:xfrm>
          <a:off x="0" y="0"/>
          <a:ext cx="0" cy="0"/>
          <a:chOff x="0" y="0"/>
          <a:chExt cx="0" cy="0"/>
        </a:xfrm>
      </p:grpSpPr>
      <p:sp>
        <p:nvSpPr>
          <p:cNvPr id="19" name="Google Shape;19;p4"/>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20" name="Google Shape;20;p4"/>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21" name="Google Shape;21;p4"/>
          <p:cNvSpPr txBox="1">
            <a:spLocks noGrp="1"/>
          </p:cNvSpPr>
          <p:nvPr>
            <p:ph type="title"/>
          </p:nvPr>
        </p:nvSpPr>
        <p:spPr>
          <a:xfrm>
            <a:off x="838309" y="1807900"/>
            <a:ext cx="3148200" cy="48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2" name="Google Shape;22;p4"/>
          <p:cNvSpPr txBox="1">
            <a:spLocks noGrp="1"/>
          </p:cNvSpPr>
          <p:nvPr>
            <p:ph type="body" idx="1"/>
          </p:nvPr>
        </p:nvSpPr>
        <p:spPr>
          <a:xfrm>
            <a:off x="838250" y="2419350"/>
            <a:ext cx="3148200" cy="225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a:lvl4pPr>
            <a:lvl5pPr marL="2286000" lvl="4" indent="-355600" rtl="0">
              <a:spcBef>
                <a:spcPts val="0"/>
              </a:spcBef>
              <a:spcAft>
                <a:spcPts val="0"/>
              </a:spcAft>
              <a:buSzPts val="2000"/>
              <a:buChar char="○"/>
              <a:defRPr/>
            </a:lvl5pPr>
            <a:lvl6pPr marL="2743200" lvl="5" indent="-355600" rtl="0">
              <a:spcBef>
                <a:spcPts val="0"/>
              </a:spcBef>
              <a:spcAft>
                <a:spcPts val="0"/>
              </a:spcAft>
              <a:buSzPts val="2000"/>
              <a:buChar char="■"/>
              <a:defRPr/>
            </a:lvl6pPr>
            <a:lvl7pPr marL="3200400" lvl="6" indent="-355600" rtl="0">
              <a:spcBef>
                <a:spcPts val="0"/>
              </a:spcBef>
              <a:spcAft>
                <a:spcPts val="0"/>
              </a:spcAft>
              <a:buSzPts val="2000"/>
              <a:buChar char="●"/>
              <a:defRPr/>
            </a:lvl7pPr>
            <a:lvl8pPr marL="3657600" lvl="7" indent="-355600" rtl="0">
              <a:spcBef>
                <a:spcPts val="0"/>
              </a:spcBef>
              <a:spcAft>
                <a:spcPts val="0"/>
              </a:spcAft>
              <a:buSzPts val="2000"/>
              <a:buChar char="○"/>
              <a:defRPr/>
            </a:lvl8pPr>
            <a:lvl9pPr marL="4114800" lvl="8" indent="-355600" rtl="0">
              <a:spcBef>
                <a:spcPts val="0"/>
              </a:spcBef>
              <a:spcAft>
                <a:spcPts val="0"/>
              </a:spcAft>
              <a:buSzPts val="2000"/>
              <a:buChar char="■"/>
              <a:defRPr/>
            </a:lvl9pPr>
          </a:lstStyle>
          <a:p>
            <a:endParaRPr/>
          </a:p>
        </p:txBody>
      </p:sp>
      <p:sp>
        <p:nvSpPr>
          <p:cNvPr id="23" name="Google Shape;23;p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ig image">
  <p:cSld name="TITLE_1_2_1">
    <p:spTree>
      <p:nvGrpSpPr>
        <p:cNvPr id="1" name="Shape 24"/>
        <p:cNvGrpSpPr/>
        <p:nvPr/>
      </p:nvGrpSpPr>
      <p:grpSpPr>
        <a:xfrm>
          <a:off x="0" y="0"/>
          <a:ext cx="0" cy="0"/>
          <a:chOff x="0" y="0"/>
          <a:chExt cx="0" cy="0"/>
        </a:xfrm>
      </p:grpSpPr>
      <p:sp>
        <p:nvSpPr>
          <p:cNvPr id="25" name="Google Shape;25;p5"/>
          <p:cNvSpPr/>
          <p:nvPr/>
        </p:nvSpPr>
        <p:spPr>
          <a:xfrm>
            <a:off x="209250" y="-9675"/>
            <a:ext cx="3076750"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19350" y="-9675"/>
            <a:ext cx="3076750"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FFFFFF"/>
          </a:solidFill>
          <a:ln>
            <a:noFill/>
          </a:ln>
        </p:spPr>
      </p:sp>
      <p:sp>
        <p:nvSpPr>
          <p:cNvPr id="27" name="Google Shape;27;p5"/>
          <p:cNvSpPr txBox="1">
            <a:spLocks noGrp="1"/>
          </p:cNvSpPr>
          <p:nvPr>
            <p:ph type="title"/>
          </p:nvPr>
        </p:nvSpPr>
        <p:spPr>
          <a:xfrm>
            <a:off x="609704" y="4116875"/>
            <a:ext cx="1609800" cy="48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8" name="Google Shape;28;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8"/>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4" name="Google Shape;44;p8"/>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5" name="Google Shape;45;p8"/>
          <p:cNvSpPr txBox="1">
            <a:spLocks noGrp="1"/>
          </p:cNvSpPr>
          <p:nvPr>
            <p:ph type="body" idx="1"/>
          </p:nvPr>
        </p:nvSpPr>
        <p:spPr>
          <a:xfrm>
            <a:off x="841001" y="1578025"/>
            <a:ext cx="2671800" cy="2433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6" name="Google Shape;46;p8"/>
          <p:cNvSpPr txBox="1">
            <a:spLocks noGrp="1"/>
          </p:cNvSpPr>
          <p:nvPr>
            <p:ph type="body" idx="2"/>
          </p:nvPr>
        </p:nvSpPr>
        <p:spPr>
          <a:xfrm>
            <a:off x="3673842" y="1578025"/>
            <a:ext cx="2671800" cy="2433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7" name="Google Shape;47;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9"/>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1" name="Google Shape;51;p9"/>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2" name="Google Shape;52;p9"/>
          <p:cNvSpPr txBox="1">
            <a:spLocks noGrp="1"/>
          </p:cNvSpPr>
          <p:nvPr>
            <p:ph type="body" idx="1"/>
          </p:nvPr>
        </p:nvSpPr>
        <p:spPr>
          <a:xfrm>
            <a:off x="841000"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3" name="Google Shape;53;p9"/>
          <p:cNvSpPr txBox="1">
            <a:spLocks noGrp="1"/>
          </p:cNvSpPr>
          <p:nvPr>
            <p:ph type="body" idx="2"/>
          </p:nvPr>
        </p:nvSpPr>
        <p:spPr>
          <a:xfrm>
            <a:off x="3043281"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4" name="Google Shape;54;p9"/>
          <p:cNvSpPr txBox="1">
            <a:spLocks noGrp="1"/>
          </p:cNvSpPr>
          <p:nvPr>
            <p:ph type="body" idx="3"/>
          </p:nvPr>
        </p:nvSpPr>
        <p:spPr>
          <a:xfrm>
            <a:off x="5245562"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5" name="Google Shape;55;p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1"/>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3" name="Google Shape;63;p11"/>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4" name="Google Shape;64;p11"/>
          <p:cNvSpPr txBox="1">
            <a:spLocks noGrp="1"/>
          </p:cNvSpPr>
          <p:nvPr>
            <p:ph type="body" idx="1"/>
          </p:nvPr>
        </p:nvSpPr>
        <p:spPr>
          <a:xfrm>
            <a:off x="841000" y="4025300"/>
            <a:ext cx="7845900" cy="5196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SzPts val="2000"/>
              <a:buNone/>
              <a:defRPr/>
            </a:lvl1pPr>
          </a:lstStyle>
          <a:p>
            <a:endParaRPr/>
          </a:p>
        </p:txBody>
      </p:sp>
      <p:sp>
        <p:nvSpPr>
          <p:cNvPr id="65" name="Google Shape;65;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9" name="Google Shape;69;p1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
          <p:cNvSpPr txBox="1">
            <a:spLocks noGrp="1"/>
          </p:cNvSpPr>
          <p:nvPr>
            <p:ph type="ctrTitle"/>
          </p:nvPr>
        </p:nvSpPr>
        <p:spPr>
          <a:xfrm>
            <a:off x="648300" y="3175950"/>
            <a:ext cx="3530700" cy="1182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extLst>
      <p:ext uri="{BB962C8B-B14F-4D97-AF65-F5344CB8AC3E}">
        <p14:creationId xmlns:p14="http://schemas.microsoft.com/office/powerpoint/2010/main" val="555411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41100"/>
            <a:ext cx="5185200" cy="474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1352550"/>
            <a:ext cx="5185200" cy="22557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marL="914400" lvl="1"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marL="1371600" lvl="2"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marL="1828800" lvl="3"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marL="2286000" lvl="4"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marL="2743200" lvl="5"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marL="3200400" lvl="6"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marL="3657600" lvl="7"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marL="4114800" lvl="8"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41100"/>
            <a:ext cx="5185200" cy="474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1352550"/>
            <a:ext cx="5185200" cy="22557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marL="914400" lvl="1"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marL="1371600" lvl="2"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marL="1828800" lvl="3"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marL="2286000" lvl="4"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marL="2743200" lvl="5"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marL="3200400" lvl="6"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marL="3657600" lvl="7"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marL="4114800" lvl="8"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582064596"/>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8.jpe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ctrTitle"/>
          </p:nvPr>
        </p:nvSpPr>
        <p:spPr>
          <a:xfrm>
            <a:off x="-396552" y="2273058"/>
            <a:ext cx="5256584" cy="175806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solidFill>
                  <a:schemeClr val="tx1">
                    <a:lumMod val="75000"/>
                  </a:schemeClr>
                </a:solidFill>
                <a:latin typeface="Times New Roman" pitchFamily="18" charset="0"/>
                <a:cs typeface="Times New Roman" pitchFamily="18" charset="0"/>
              </a:rPr>
              <a:t>NHẬN DẠNG</a:t>
            </a:r>
            <a:br>
              <a:rPr lang="en" dirty="0" smtClean="0">
                <a:solidFill>
                  <a:schemeClr val="tx1">
                    <a:lumMod val="75000"/>
                  </a:schemeClr>
                </a:solidFill>
                <a:latin typeface="Times New Roman" pitchFamily="18" charset="0"/>
                <a:cs typeface="Times New Roman" pitchFamily="18" charset="0"/>
              </a:rPr>
            </a:br>
            <a:r>
              <a:rPr lang="en" dirty="0" smtClean="0">
                <a:solidFill>
                  <a:schemeClr val="tx1">
                    <a:lumMod val="75000"/>
                  </a:schemeClr>
                </a:solidFill>
                <a:latin typeface="Times New Roman" pitchFamily="18" charset="0"/>
                <a:cs typeface="Times New Roman" pitchFamily="18" charset="0"/>
              </a:rPr>
              <a:t>CHỮ VIẾT TAY</a:t>
            </a:r>
            <a:br>
              <a:rPr lang="en" dirty="0" smtClean="0">
                <a:solidFill>
                  <a:schemeClr val="tx1">
                    <a:lumMod val="75000"/>
                  </a:schemeClr>
                </a:solidFill>
                <a:latin typeface="Times New Roman" pitchFamily="18" charset="0"/>
                <a:cs typeface="Times New Roman" pitchFamily="18" charset="0"/>
              </a:rPr>
            </a:br>
            <a:r>
              <a:rPr lang="en" dirty="0" smtClean="0">
                <a:solidFill>
                  <a:schemeClr val="tx1">
                    <a:lumMod val="75000"/>
                  </a:schemeClr>
                </a:solidFill>
                <a:latin typeface="Times New Roman" pitchFamily="18" charset="0"/>
                <a:cs typeface="Times New Roman" pitchFamily="18" charset="0"/>
              </a:rPr>
              <a:t>TIẾNG VIỆT</a:t>
            </a:r>
            <a:endParaRPr dirty="0">
              <a:solidFill>
                <a:schemeClr val="tx1">
                  <a:lumMod val="75000"/>
                </a:schemeClr>
              </a:solidFill>
              <a:latin typeface="Times New Roman" pitchFamily="18" charset="0"/>
              <a:cs typeface="Times New Roman" pitchFamily="18" charset="0"/>
            </a:endParaRPr>
          </a:p>
        </p:txBody>
      </p:sp>
      <p:grpSp>
        <p:nvGrpSpPr>
          <p:cNvPr id="11" name="Google Shape;488;p41"/>
          <p:cNvGrpSpPr/>
          <p:nvPr/>
        </p:nvGrpSpPr>
        <p:grpSpPr>
          <a:xfrm>
            <a:off x="2699792" y="1505718"/>
            <a:ext cx="366458" cy="366437"/>
            <a:chOff x="1923675" y="1633650"/>
            <a:chExt cx="436000" cy="435975"/>
          </a:xfrm>
          <a:solidFill>
            <a:schemeClr val="accent2"/>
          </a:solidFill>
        </p:grpSpPr>
        <p:sp>
          <p:nvSpPr>
            <p:cNvPr id="12" name="Google Shape;489;p41"/>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grpFill/>
            <a:ln w="19050" cap="rnd" cmpd="sng">
              <a:solidFill>
                <a:schemeClr val="bg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90;p41"/>
            <p:cNvSpPr/>
            <p:nvPr/>
          </p:nvSpPr>
          <p:spPr>
            <a:xfrm>
              <a:off x="2019900" y="1757250"/>
              <a:ext cx="261825" cy="261850"/>
            </a:xfrm>
            <a:custGeom>
              <a:avLst/>
              <a:gdLst/>
              <a:ahLst/>
              <a:cxnLst/>
              <a:rect l="l" t="t" r="r" b="b"/>
              <a:pathLst>
                <a:path w="10473" h="10474" fill="none" extrusionOk="0">
                  <a:moveTo>
                    <a:pt x="10473" y="1"/>
                  </a:moveTo>
                  <a:lnTo>
                    <a:pt x="0" y="10473"/>
                  </a:lnTo>
                </a:path>
              </a:pathLst>
            </a:custGeom>
            <a:grpFill/>
            <a:ln w="19050" cap="rnd" cmpd="sng">
              <a:solidFill>
                <a:schemeClr val="bg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91;p41"/>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grpFill/>
            <a:ln w="19050" cap="rnd" cmpd="sng">
              <a:solidFill>
                <a:schemeClr val="bg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92;p41"/>
            <p:cNvSpPr/>
            <p:nvPr/>
          </p:nvSpPr>
          <p:spPr>
            <a:xfrm>
              <a:off x="1974225" y="1711575"/>
              <a:ext cx="261825" cy="261850"/>
            </a:xfrm>
            <a:custGeom>
              <a:avLst/>
              <a:gdLst/>
              <a:ahLst/>
              <a:cxnLst/>
              <a:rect l="l" t="t" r="r" b="b"/>
              <a:pathLst>
                <a:path w="10473" h="10474" fill="none" extrusionOk="0">
                  <a:moveTo>
                    <a:pt x="0" y="10474"/>
                  </a:moveTo>
                  <a:lnTo>
                    <a:pt x="10473" y="1"/>
                  </a:lnTo>
                </a:path>
              </a:pathLst>
            </a:custGeom>
            <a:grpFill/>
            <a:ln w="19050" cap="rnd" cmpd="sng">
              <a:solidFill>
                <a:schemeClr val="bg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93;p41"/>
            <p:cNvSpPr/>
            <p:nvPr/>
          </p:nvSpPr>
          <p:spPr>
            <a:xfrm>
              <a:off x="1934650" y="2014200"/>
              <a:ext cx="44475" cy="44475"/>
            </a:xfrm>
            <a:custGeom>
              <a:avLst/>
              <a:gdLst/>
              <a:ahLst/>
              <a:cxnLst/>
              <a:rect l="l" t="t" r="r" b="b"/>
              <a:pathLst>
                <a:path w="1779" h="1779" fill="none" extrusionOk="0">
                  <a:moveTo>
                    <a:pt x="1778" y="1778"/>
                  </a:moveTo>
                  <a:lnTo>
                    <a:pt x="0" y="0"/>
                  </a:lnTo>
                </a:path>
              </a:pathLst>
            </a:custGeom>
            <a:grpFill/>
            <a:ln w="19050" cap="rnd" cmpd="sng">
              <a:solidFill>
                <a:schemeClr val="bg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94;p41"/>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grpFill/>
            <a:ln w="19050" cap="rnd" cmpd="sng">
              <a:solidFill>
                <a:schemeClr val="bg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descr="Dấu hiệu Nhà nước &amp;amp; Dấu hiệu chính thức không thể đăng ký nhãn hiệ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419622"/>
            <a:ext cx="785098" cy="5232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499992" y="987574"/>
            <a:ext cx="4680520"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MÁY HỌC – MACHINE LEARNING</a:t>
            </a:r>
          </a:p>
        </p:txBody>
      </p:sp>
      <p:sp>
        <p:nvSpPr>
          <p:cNvPr id="3" name="TextBox 2"/>
          <p:cNvSpPr txBox="1"/>
          <p:nvPr/>
        </p:nvSpPr>
        <p:spPr>
          <a:xfrm>
            <a:off x="4644008" y="1741333"/>
            <a:ext cx="4392488" cy="738664"/>
          </a:xfrm>
          <a:prstGeom prst="rect">
            <a:avLst/>
          </a:prstGeom>
          <a:noFill/>
        </p:spPr>
        <p:txBody>
          <a:bodyPr wrap="square" rtlCol="0">
            <a:spAutoFit/>
          </a:bodyPr>
          <a:lstStyle/>
          <a:p>
            <a:r>
              <a:rPr lang="en-US" b="1" dirty="0" err="1">
                <a:latin typeface="Times New Roman" pitchFamily="18" charset="0"/>
                <a:cs typeface="Times New Roman" pitchFamily="18" charset="0"/>
              </a:rPr>
              <a:t>Giảng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viên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hướng</a:t>
            </a:r>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dẫn</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Phạm</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Nguyễn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Trường</a:t>
            </a:r>
            <a:r>
              <a:rPr lang="en-US" dirty="0">
                <a:latin typeface="Times New Roman" pitchFamily="18" charset="0"/>
                <a:cs typeface="Times New Roman" pitchFamily="18" charset="0"/>
              </a:rPr>
              <a:t> An</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Lê</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Đình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Duy</a:t>
            </a:r>
            <a:endParaRPr lang="en-US" dirty="0">
              <a:latin typeface="Times New Roman" pitchFamily="18" charset="0"/>
              <a:cs typeface="Times New Roman" pitchFamily="18" charset="0"/>
            </a:endParaRPr>
          </a:p>
          <a:p>
            <a:endParaRPr lang="en-US" dirty="0"/>
          </a:p>
        </p:txBody>
      </p:sp>
      <p:sp>
        <p:nvSpPr>
          <p:cNvPr id="4" name="TextBox 3"/>
          <p:cNvSpPr txBox="1"/>
          <p:nvPr/>
        </p:nvSpPr>
        <p:spPr>
          <a:xfrm>
            <a:off x="4860032" y="2571750"/>
            <a:ext cx="4536504" cy="1169551"/>
          </a:xfrm>
          <a:prstGeom prst="rect">
            <a:avLst/>
          </a:prstGeom>
          <a:noFill/>
        </p:spPr>
        <p:txBody>
          <a:bodyPr wrap="square" rtlCol="0">
            <a:spAutoFit/>
          </a:bodyPr>
          <a:lstStyle/>
          <a:p>
            <a:r>
              <a:rPr lang="en-US" b="1" dirty="0" err="1">
                <a:latin typeface="Times New Roman" pitchFamily="18" charset="0"/>
                <a:cs typeface="Times New Roman" pitchFamily="18" charset="0"/>
              </a:rPr>
              <a:t>Sinh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viên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thực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hiện</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Tô</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Hiền</a:t>
            </a:r>
            <a:r>
              <a:rPr lang="en-US" dirty="0">
                <a:latin typeface="Times New Roman" pitchFamily="18" charset="0"/>
                <a:cs typeface="Times New Roman" pitchFamily="18" charset="0"/>
              </a:rPr>
              <a:t> – 19521490</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Vĩ</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Hào</a:t>
            </a:r>
            <a:r>
              <a:rPr lang="en-US" dirty="0">
                <a:latin typeface="Times New Roman" pitchFamily="18" charset="0"/>
                <a:cs typeface="Times New Roman" pitchFamily="18" charset="0"/>
              </a:rPr>
              <a:t> – 19521482</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Trương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Quốc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Bình</a:t>
            </a:r>
            <a:r>
              <a:rPr lang="en-US" dirty="0">
                <a:latin typeface="Times New Roman" pitchFamily="18" charset="0"/>
                <a:cs typeface="Times New Roman" pitchFamily="18" charset="0"/>
              </a:rPr>
              <a:t> – 19521270</a:t>
            </a:r>
          </a:p>
          <a:p>
            <a:endParaRPr lang="en-US" b="1" dirty="0">
              <a:latin typeface="Times New Roman" pitchFamily="18" charset="0"/>
              <a:cs typeface="Times New Roman" pitchFamily="18" charset="0"/>
            </a:endParaRPr>
          </a:p>
          <a:p>
            <a:endParaRPr lang="en-US" dirty="0"/>
          </a:p>
        </p:txBody>
      </p:sp>
      <p:sp>
        <p:nvSpPr>
          <p:cNvPr id="5" name="TextBox 4"/>
          <p:cNvSpPr txBox="1"/>
          <p:nvPr/>
        </p:nvSpPr>
        <p:spPr>
          <a:xfrm>
            <a:off x="5124077" y="3560117"/>
            <a:ext cx="3624387" cy="307777"/>
          </a:xfrm>
          <a:prstGeom prst="rect">
            <a:avLst/>
          </a:prstGeom>
          <a:noFill/>
        </p:spPr>
        <p:txBody>
          <a:bodyPr wrap="square" rtlCol="0">
            <a:spAutoFit/>
          </a:bodyPr>
          <a:lstStyle/>
          <a:p>
            <a:r>
              <a:rPr lang="en-US" b="1" dirty="0" err="1" smtClean="0">
                <a:latin typeface="Times New Roman" pitchFamily="18" charset="0"/>
                <a:cs typeface="Times New Roman" pitchFamily="18" charset="0"/>
              </a:rPr>
              <a:t>Lớp</a:t>
            </a:r>
            <a:r>
              <a:rPr lang="en-US" b="1" dirty="0" smtClean="0">
                <a:latin typeface="Times New Roman" pitchFamily="18" charset="0"/>
                <a:cs typeface="Times New Roman" pitchFamily="18" charset="0"/>
              </a:rPr>
              <a: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CS114.L22.KHCL</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0"/>
            <a:ext cx="3168352"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3528" y="267494"/>
            <a:ext cx="2952328" cy="954107"/>
          </a:xfrm>
          <a:prstGeom prst="rect">
            <a:avLst/>
          </a:prstGeom>
          <a:noFill/>
        </p:spPr>
        <p:txBody>
          <a:bodyPr wrap="square" rtlCol="0">
            <a:spAutoFit/>
          </a:bodyPr>
          <a:lstStyle/>
          <a:p>
            <a:pPr algn="just"/>
            <a:r>
              <a:rPr lang="vi-VN" dirty="0">
                <a:latin typeface="+mj-lt"/>
              </a:rPr>
              <a:t>Bộ dataset chữ cái viết tay tiếng Việt sau khi thu thập có tổng cộng 50114 hình ảnh đã được phân </a:t>
            </a:r>
            <a:r>
              <a:rPr lang="vi-VN" dirty="0" smtClean="0">
                <a:latin typeface="+mj-lt"/>
              </a:rPr>
              <a:t>loại</a:t>
            </a:r>
            <a:r>
              <a:rPr lang="en-US" dirty="0" smtClean="0">
                <a:latin typeface="+mj-lt"/>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riêng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biệt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5" name="TextBox 4"/>
          <p:cNvSpPr txBox="1"/>
          <p:nvPr/>
        </p:nvSpPr>
        <p:spPr>
          <a:xfrm>
            <a:off x="323528" y="1402199"/>
            <a:ext cx="2952328" cy="1384995"/>
          </a:xfrm>
          <a:prstGeom prst="rect">
            <a:avLst/>
          </a:prstGeom>
          <a:noFill/>
        </p:spPr>
        <p:txBody>
          <a:bodyPr wrap="square" rtlCol="0">
            <a:spAutoFit/>
          </a:bodyPr>
          <a:lstStyle/>
          <a:p>
            <a:pPr algn="just"/>
            <a:r>
              <a:rPr lang="vi-VN" dirty="0" smtClean="0">
                <a:latin typeface="+mj-lt"/>
              </a:rPr>
              <a:t>Dataset</a:t>
            </a:r>
            <a:r>
              <a:rPr lang="en-US" dirty="0" smtClean="0">
                <a:latin typeface="+mj-lt"/>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bước</a:t>
            </a:r>
            <a:r>
              <a:rPr lang="en-US" dirty="0" smtClean="0">
                <a:latin typeface="Times New Roman" pitchFamily="18" charset="0"/>
                <a:cs typeface="Times New Roman" pitchFamily="18" charset="0"/>
              </a:rPr>
              <a:t> Final run</a:t>
            </a:r>
            <a:r>
              <a:rPr lang="vi-VN" dirty="0" smtClean="0">
                <a:latin typeface="+mj-lt"/>
              </a:rPr>
              <a:t> </a:t>
            </a:r>
            <a:r>
              <a:rPr lang="en-US" dirty="0" err="1" smtClean="0">
                <a:latin typeface="Times New Roman" pitchFamily="18" charset="0"/>
                <a:cs typeface="Times New Roman" pitchFamily="18" charset="0"/>
              </a:rPr>
              <a:t>sẽ</a:t>
            </a:r>
            <a:r>
              <a:rPr lang="en-US" dirty="0" smtClean="0">
                <a:latin typeface="+mj-lt"/>
              </a:rPr>
              <a:t> </a:t>
            </a:r>
            <a:r>
              <a:rPr lang="vi-VN" dirty="0" smtClean="0">
                <a:latin typeface="+mj-lt"/>
              </a:rPr>
              <a:t>được </a:t>
            </a:r>
            <a:r>
              <a:rPr lang="vi-VN" dirty="0">
                <a:latin typeface="+mj-lt"/>
              </a:rPr>
              <a:t>chia làm </a:t>
            </a:r>
            <a:r>
              <a:rPr lang="en-US" dirty="0" err="1">
                <a:latin typeface="Times New Roman" pitchFamily="18" charset="0"/>
                <a:cs typeface="Times New Roman" pitchFamily="18" charset="0"/>
              </a:rPr>
              <a:t>ba</a:t>
            </a:r>
            <a:r>
              <a:rPr lang="vi-VN" dirty="0">
                <a:latin typeface="+mj-lt"/>
              </a:rPr>
              <a:t> </a:t>
            </a:r>
            <a:r>
              <a:rPr lang="vi-VN" dirty="0" smtClean="0">
                <a:latin typeface="+mj-lt"/>
              </a:rPr>
              <a:t>set</a:t>
            </a:r>
            <a:r>
              <a:rPr lang="en-US" dirty="0" smtClean="0">
                <a:latin typeface="+mj-lt"/>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xỉ</a:t>
            </a:r>
            <a:r>
              <a:rPr lang="en-US" dirty="0" smtClean="0">
                <a:latin typeface="Times New Roman" pitchFamily="18" charset="0"/>
                <a:cs typeface="Times New Roman" pitchFamily="18" charset="0"/>
              </a:rPr>
              <a:t> 3:1:1 </a:t>
            </a:r>
            <a:r>
              <a:rPr lang="en-US" dirty="0" err="1" smtClean="0">
                <a:latin typeface="Times New Roman" pitchFamily="18" charset="0"/>
                <a:cs typeface="Times New Roman" pitchFamily="18" charset="0"/>
              </a:rPr>
              <a:t>như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vi-VN" dirty="0" smtClean="0">
                <a:latin typeface="+mj-lt"/>
              </a:rPr>
              <a:t>:</a:t>
            </a:r>
            <a:endParaRPr lang="en-US" dirty="0" smtClean="0">
              <a:latin typeface="+mj-lt"/>
            </a:endParaRPr>
          </a:p>
          <a:p>
            <a:pPr marL="285750" indent="-285750" algn="just">
              <a:buFont typeface="Arial" pitchFamily="34" charset="0"/>
              <a:buChar char="•"/>
            </a:pPr>
            <a:r>
              <a:rPr lang="vi-VN" dirty="0" smtClean="0">
                <a:latin typeface="+mj-lt"/>
              </a:rPr>
              <a:t>30068 </a:t>
            </a:r>
            <a:r>
              <a:rPr lang="vi-VN" dirty="0">
                <a:latin typeface="+mj-lt"/>
              </a:rPr>
              <a:t>ảnh cho </a:t>
            </a:r>
            <a:r>
              <a:rPr lang="en-US" dirty="0">
                <a:latin typeface="Times New Roman" pitchFamily="18" charset="0"/>
                <a:cs typeface="Times New Roman" pitchFamily="18" charset="0"/>
              </a:rPr>
              <a:t>T</a:t>
            </a:r>
            <a:r>
              <a:rPr lang="vi-VN" dirty="0">
                <a:latin typeface="+mj-lt"/>
              </a:rPr>
              <a:t>raining </a:t>
            </a:r>
            <a:r>
              <a:rPr lang="vi-VN" dirty="0" smtClean="0">
                <a:latin typeface="+mj-lt"/>
              </a:rPr>
              <a:t>set</a:t>
            </a:r>
            <a:endParaRPr lang="en-US" dirty="0" smtClean="0">
              <a:latin typeface="+mj-lt"/>
            </a:endParaRPr>
          </a:p>
          <a:p>
            <a:pPr marL="285750" indent="-285750" algn="just">
              <a:buFont typeface="Arial" pitchFamily="34" charset="0"/>
              <a:buChar char="•"/>
            </a:pPr>
            <a:r>
              <a:rPr lang="vi-VN" dirty="0" smtClean="0">
                <a:latin typeface="+mj-lt"/>
              </a:rPr>
              <a:t>10023 </a:t>
            </a:r>
            <a:r>
              <a:rPr lang="vi-VN" dirty="0">
                <a:latin typeface="+mj-lt"/>
              </a:rPr>
              <a:t>ảnh cho </a:t>
            </a:r>
            <a:r>
              <a:rPr lang="en-US" dirty="0">
                <a:latin typeface="Times New Roman" pitchFamily="18" charset="0"/>
                <a:cs typeface="Times New Roman" pitchFamily="18" charset="0"/>
              </a:rPr>
              <a:t>V</a:t>
            </a:r>
            <a:r>
              <a:rPr lang="vi-VN" dirty="0">
                <a:latin typeface="+mj-lt"/>
              </a:rPr>
              <a:t>al </a:t>
            </a:r>
            <a:r>
              <a:rPr lang="vi-VN" dirty="0" smtClean="0">
                <a:latin typeface="+mj-lt"/>
              </a:rPr>
              <a:t>set</a:t>
            </a:r>
            <a:endParaRPr lang="en-US" dirty="0" smtClean="0">
              <a:latin typeface="+mj-lt"/>
            </a:endParaRPr>
          </a:p>
          <a:p>
            <a:pPr marL="285750" indent="-285750" algn="just">
              <a:buFont typeface="Arial" pitchFamily="34" charset="0"/>
              <a:buChar char="•"/>
            </a:pPr>
            <a:r>
              <a:rPr lang="vi-VN" dirty="0" smtClean="0">
                <a:latin typeface="+mj-lt"/>
              </a:rPr>
              <a:t>10023 </a:t>
            </a:r>
            <a:r>
              <a:rPr lang="vi-VN" dirty="0">
                <a:latin typeface="+mj-lt"/>
              </a:rPr>
              <a:t>ảnh cho </a:t>
            </a:r>
            <a:r>
              <a:rPr lang="en-US" dirty="0">
                <a:latin typeface="Times New Roman" pitchFamily="18" charset="0"/>
                <a:cs typeface="Times New Roman" pitchFamily="18" charset="0"/>
              </a:rPr>
              <a:t>T</a:t>
            </a:r>
            <a:r>
              <a:rPr lang="vi-VN" dirty="0">
                <a:latin typeface="+mj-lt"/>
              </a:rPr>
              <a:t>est </a:t>
            </a:r>
            <a:r>
              <a:rPr lang="vi-VN" dirty="0" smtClean="0">
                <a:latin typeface="+mj-lt"/>
              </a:rPr>
              <a:t>set</a:t>
            </a:r>
            <a:endParaRPr lang="en-US" dirty="0">
              <a:latin typeface="+mj-lt"/>
            </a:endParaRPr>
          </a:p>
        </p:txBody>
      </p:sp>
      <p:graphicFrame>
        <p:nvGraphicFramePr>
          <p:cNvPr id="6" name="Chart 5"/>
          <p:cNvGraphicFramePr/>
          <p:nvPr>
            <p:extLst>
              <p:ext uri="{D42A27DB-BD31-4B8C-83A1-F6EECF244321}">
                <p14:modId xmlns:p14="http://schemas.microsoft.com/office/powerpoint/2010/main" val="2590736841"/>
              </p:ext>
            </p:extLst>
          </p:nvPr>
        </p:nvGraphicFramePr>
        <p:xfrm>
          <a:off x="108471" y="2427734"/>
          <a:ext cx="3382442" cy="2527345"/>
        </p:xfrm>
        <a:graphic>
          <a:graphicData uri="http://schemas.openxmlformats.org/drawingml/2006/chart">
            <c:chart xmlns:c="http://schemas.openxmlformats.org/drawingml/2006/chart" xmlns:r="http://schemas.openxmlformats.org/officeDocument/2006/relationships" r:id="rId4"/>
          </a:graphicData>
        </a:graphic>
      </p:graphicFrame>
      <p:sp>
        <p:nvSpPr>
          <p:cNvPr id="7" name="Google Shape;342;p3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127281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336"/>
        <p:cNvGrpSpPr/>
        <p:nvPr/>
      </p:nvGrpSpPr>
      <p:grpSpPr>
        <a:xfrm>
          <a:off x="0" y="0"/>
          <a:ext cx="0" cy="0"/>
          <a:chOff x="0" y="0"/>
          <a:chExt cx="0" cy="0"/>
        </a:xfrm>
      </p:grpSpPr>
      <p:sp>
        <p:nvSpPr>
          <p:cNvPr id="342" name="Google Shape;342;p3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10" name="Google Shape;111;p17"/>
          <p:cNvSpPr txBox="1">
            <a:spLocks/>
          </p:cNvSpPr>
          <p:nvPr/>
        </p:nvSpPr>
        <p:spPr>
          <a:xfrm>
            <a:off x="611560" y="1354750"/>
            <a:ext cx="3522300" cy="298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sz="7200" dirty="0" smtClean="0">
                <a:solidFill>
                  <a:srgbClr val="FFC107"/>
                </a:solidFill>
                <a:latin typeface="Times New Roman" pitchFamily="18" charset="0"/>
                <a:cs typeface="Times New Roman" pitchFamily="18" charset="0"/>
              </a:rPr>
              <a:t>IV.</a:t>
            </a:r>
          </a:p>
          <a:p>
            <a:r>
              <a:rPr lang="en-US" sz="3000" dirty="0" smtClean="0">
                <a:solidFill>
                  <a:schemeClr val="tx1">
                    <a:lumMod val="75000"/>
                  </a:schemeClr>
                </a:solidFill>
                <a:latin typeface="Times New Roman" pitchFamily="18" charset="0"/>
                <a:cs typeface="Times New Roman" pitchFamily="18" charset="0"/>
              </a:rPr>
              <a:t>DATA PREPROCESSING</a:t>
            </a:r>
            <a:endParaRPr lang="en-US" sz="3000" dirty="0">
              <a:solidFill>
                <a:schemeClr val="tx1">
                  <a:lumMod val="75000"/>
                </a:schemeClr>
              </a:solidFill>
              <a:latin typeface="Times New Roman" pitchFamily="18" charset="0"/>
              <a:cs typeface="Times New Roman" pitchFamily="18" charset="0"/>
            </a:endParaRPr>
          </a:p>
        </p:txBody>
      </p:sp>
      <p:sp>
        <p:nvSpPr>
          <p:cNvPr id="2" name="TextBox 1"/>
          <p:cNvSpPr txBox="1"/>
          <p:nvPr/>
        </p:nvSpPr>
        <p:spPr>
          <a:xfrm>
            <a:off x="4372904" y="699542"/>
            <a:ext cx="2197317" cy="307777"/>
          </a:xfrm>
          <a:prstGeom prst="rect">
            <a:avLst/>
          </a:prstGeom>
          <a:noFill/>
        </p:spPr>
        <p:txBody>
          <a:bodyPr wrap="square" rtlCol="0">
            <a:spAutoFit/>
          </a:bodyPr>
          <a:lstStyle/>
          <a:p>
            <a:pPr marL="285750" indent="-285750">
              <a:buFont typeface="Wingdings" pitchFamily="2" charset="2"/>
              <a:buChar char="q"/>
            </a:pPr>
            <a:r>
              <a:rPr lang="en-US" dirty="0" smtClean="0">
                <a:latin typeface="Times New Roman" pitchFamily="18" charset="0"/>
                <a:cs typeface="Times New Roman" pitchFamily="18" charset="0"/>
              </a:rPr>
              <a:t>DATA CLEANING</a:t>
            </a:r>
          </a:p>
        </p:txBody>
      </p:sp>
      <p:sp>
        <p:nvSpPr>
          <p:cNvPr id="3" name="TextBox 2"/>
          <p:cNvSpPr txBox="1"/>
          <p:nvPr/>
        </p:nvSpPr>
        <p:spPr>
          <a:xfrm>
            <a:off x="5597040" y="3243152"/>
            <a:ext cx="2736304" cy="954107"/>
          </a:xfrm>
          <a:prstGeom prst="rect">
            <a:avLst/>
          </a:prstGeom>
          <a:noFill/>
        </p:spPr>
        <p:txBody>
          <a:bodyPr wrap="square" rtlCol="0">
            <a:spAutoFit/>
          </a:bodyPr>
          <a:lstStyle/>
          <a:p>
            <a:pPr marL="285750" indent="-285750">
              <a:buFont typeface="Wingdings" pitchFamily="2" charset="2"/>
              <a:buChar char="v"/>
            </a:pPr>
            <a:r>
              <a:rPr lang="en-US" dirty="0" smtClean="0">
                <a:latin typeface="Times New Roman" pitchFamily="18" charset="0"/>
                <a:cs typeface="Times New Roman" pitchFamily="18" charset="0"/>
              </a:rPr>
              <a:t>Addition </a:t>
            </a:r>
            <a:r>
              <a:rPr lang="en-US" dirty="0">
                <a:latin typeface="Times New Roman" pitchFamily="18" charset="0"/>
                <a:cs typeface="Times New Roman" pitchFamily="18" charset="0"/>
              </a:rPr>
              <a:t>of </a:t>
            </a:r>
            <a:r>
              <a:rPr lang="en-US" dirty="0" smtClean="0">
                <a:latin typeface="Times New Roman" pitchFamily="18" charset="0"/>
                <a:cs typeface="Times New Roman" pitchFamily="18" charset="0"/>
              </a:rPr>
              <a:t>noise</a:t>
            </a:r>
          </a:p>
          <a:p>
            <a:pPr marL="285750" indent="-285750">
              <a:buFont typeface="Wingdings" pitchFamily="2" charset="2"/>
              <a:buChar char="v"/>
            </a:pPr>
            <a:r>
              <a:rPr lang="en-US" dirty="0" smtClean="0">
                <a:latin typeface="Times New Roman" pitchFamily="18" charset="0"/>
                <a:cs typeface="Times New Roman" pitchFamily="18" charset="0"/>
              </a:rPr>
              <a:t>Rotation </a:t>
            </a:r>
          </a:p>
          <a:p>
            <a:pPr marL="285750" indent="-285750">
              <a:buFont typeface="Wingdings" pitchFamily="2" charset="2"/>
              <a:buChar char="v"/>
            </a:pPr>
            <a:r>
              <a:rPr lang="en-US" dirty="0" smtClean="0">
                <a:latin typeface="Times New Roman" pitchFamily="18" charset="0"/>
                <a:cs typeface="Times New Roman" pitchFamily="18" charset="0"/>
              </a:rPr>
              <a:t>Translation </a:t>
            </a:r>
          </a:p>
          <a:p>
            <a:pPr marL="285750" indent="-285750">
              <a:buFont typeface="Wingdings" pitchFamily="2" charset="2"/>
              <a:buChar char="v"/>
            </a:pPr>
            <a:r>
              <a:rPr lang="en-US" dirty="0" smtClean="0">
                <a:latin typeface="Times New Roman" pitchFamily="18" charset="0"/>
                <a:cs typeface="Times New Roman" pitchFamily="18" charset="0"/>
              </a:rPr>
              <a:t>Shearing </a:t>
            </a:r>
            <a:endParaRPr lang="en-US" dirty="0"/>
          </a:p>
        </p:txBody>
      </p:sp>
      <p:sp>
        <p:nvSpPr>
          <p:cNvPr id="6" name="TextBox 5"/>
          <p:cNvSpPr txBox="1"/>
          <p:nvPr/>
        </p:nvSpPr>
        <p:spPr>
          <a:xfrm>
            <a:off x="4950040" y="2935376"/>
            <a:ext cx="3078343" cy="307777"/>
          </a:xfrm>
          <a:prstGeom prst="rect">
            <a:avLst/>
          </a:prstGeom>
          <a:noFill/>
        </p:spPr>
        <p:txBody>
          <a:bodyPr wrap="square" rtlCol="0">
            <a:spAutoFit/>
          </a:bodyPr>
          <a:lstStyle/>
          <a:p>
            <a:pPr marL="285750" indent="-285750">
              <a:buFont typeface="Wingdings" pitchFamily="2" charset="2"/>
              <a:buChar char="q"/>
            </a:pPr>
            <a:r>
              <a:rPr lang="en-US" dirty="0" smtClean="0">
                <a:latin typeface="Times New Roman" pitchFamily="18" charset="0"/>
                <a:cs typeface="Times New Roman" pitchFamily="18" charset="0"/>
              </a:rPr>
              <a:t>DATA AUGMENTATION</a:t>
            </a:r>
            <a:endParaRPr lang="en-US" dirty="0">
              <a:latin typeface="Times New Roman" pitchFamily="18" charset="0"/>
              <a:cs typeface="Times New Roman" pitchFamily="18" charset="0"/>
            </a:endParaRPr>
          </a:p>
        </p:txBody>
      </p:sp>
      <p:sp>
        <p:nvSpPr>
          <p:cNvPr id="7" name="TextBox 6"/>
          <p:cNvSpPr txBox="1"/>
          <p:nvPr/>
        </p:nvSpPr>
        <p:spPr>
          <a:xfrm>
            <a:off x="5597040" y="2449903"/>
            <a:ext cx="3367448" cy="523220"/>
          </a:xfrm>
          <a:prstGeom prst="rect">
            <a:avLst/>
          </a:prstGeom>
          <a:noFill/>
        </p:spPr>
        <p:txBody>
          <a:bodyPr wrap="square" rtlCol="0">
            <a:spAutoFit/>
          </a:bodyPr>
          <a:lstStyle/>
          <a:p>
            <a:pPr marL="285750" indent="-285750">
              <a:buFont typeface="Arial" pitchFamily="34" charset="0"/>
              <a:buChar char="•"/>
            </a:pPr>
            <a:r>
              <a:rPr lang="en-US" dirty="0">
                <a:latin typeface="Times New Roman" pitchFamily="18" charset="0"/>
                <a:cs typeface="Times New Roman" pitchFamily="18" charset="0"/>
              </a:rPr>
              <a:t>Erosion, dilation, opening &amp; </a:t>
            </a:r>
            <a:r>
              <a:rPr lang="en-US" dirty="0" smtClean="0">
                <a:latin typeface="Times New Roman" pitchFamily="18" charset="0"/>
                <a:cs typeface="Times New Roman" pitchFamily="18" charset="0"/>
              </a:rPr>
              <a:t>closing</a:t>
            </a:r>
          </a:p>
          <a:p>
            <a:pPr marL="285750" indent="-285750">
              <a:buFont typeface="Arial" pitchFamily="34" charset="0"/>
              <a:buChar char="•"/>
            </a:pPr>
            <a:r>
              <a:rPr lang="en-US" dirty="0" smtClean="0">
                <a:latin typeface="Times New Roman" pitchFamily="18" charset="0"/>
                <a:cs typeface="Times New Roman" pitchFamily="18" charset="0"/>
              </a:rPr>
              <a:t>Threshold </a:t>
            </a:r>
            <a:r>
              <a:rPr lang="en-US" dirty="0">
                <a:latin typeface="Times New Roman" pitchFamily="18" charset="0"/>
                <a:cs typeface="Times New Roman" pitchFamily="18" charset="0"/>
              </a:rPr>
              <a:t>(Simple &amp; Adaptive</a:t>
            </a:r>
            <a:r>
              <a:rPr lang="en-US" dirty="0" smtClean="0">
                <a:latin typeface="Times New Roman" pitchFamily="18" charset="0"/>
                <a:cs typeface="Times New Roman" pitchFamily="18" charset="0"/>
              </a:rPr>
              <a:t>)</a:t>
            </a:r>
            <a:endParaRPr lang="en-US" dirty="0"/>
          </a:p>
        </p:txBody>
      </p:sp>
      <p:sp>
        <p:nvSpPr>
          <p:cNvPr id="8" name="TextBox 7"/>
          <p:cNvSpPr txBox="1"/>
          <p:nvPr/>
        </p:nvSpPr>
        <p:spPr>
          <a:xfrm>
            <a:off x="5148063" y="2161290"/>
            <a:ext cx="2736304" cy="307777"/>
          </a:xfrm>
          <a:prstGeom prst="rect">
            <a:avLst/>
          </a:prstGeom>
          <a:noFill/>
        </p:spPr>
        <p:txBody>
          <a:bodyPr wrap="square" rtlCol="0">
            <a:spAutoFit/>
          </a:bodyPr>
          <a:lstStyle/>
          <a:p>
            <a:pPr marL="285750" indent="-285750">
              <a:buFont typeface="Wingdings" pitchFamily="2" charset="2"/>
              <a:buChar char="v"/>
            </a:pPr>
            <a:r>
              <a:rPr lang="en-US" dirty="0" smtClean="0">
                <a:latin typeface="Times New Roman" pitchFamily="18" charset="0"/>
                <a:cs typeface="Times New Roman" pitchFamily="18" charset="0"/>
              </a:rPr>
              <a:t>Segmentation </a:t>
            </a:r>
            <a:r>
              <a:rPr lang="en-US" dirty="0">
                <a:latin typeface="Times New Roman" pitchFamily="18" charset="0"/>
                <a:cs typeface="Times New Roman" pitchFamily="18" charset="0"/>
              </a:rPr>
              <a:t>&amp; Morphological</a:t>
            </a:r>
            <a:endParaRPr lang="en-US" dirty="0"/>
          </a:p>
        </p:txBody>
      </p:sp>
      <p:sp>
        <p:nvSpPr>
          <p:cNvPr id="9" name="TextBox 8"/>
          <p:cNvSpPr txBox="1"/>
          <p:nvPr/>
        </p:nvSpPr>
        <p:spPr>
          <a:xfrm>
            <a:off x="5597040" y="1232151"/>
            <a:ext cx="1999295" cy="954107"/>
          </a:xfrm>
          <a:prstGeom prst="rect">
            <a:avLst/>
          </a:prstGeom>
          <a:noFill/>
        </p:spPr>
        <p:txBody>
          <a:bodyPr wrap="square" rtlCol="0">
            <a:spAutoFit/>
          </a:bodyPr>
          <a:lstStyle/>
          <a:p>
            <a:pPr marL="285750" indent="-285750">
              <a:buFont typeface="Arial" pitchFamily="34" charset="0"/>
              <a:buChar char="•"/>
            </a:pPr>
            <a:r>
              <a:rPr lang="en-US" dirty="0">
                <a:latin typeface="Times New Roman" pitchFamily="18" charset="0"/>
                <a:cs typeface="Times New Roman" pitchFamily="18" charset="0"/>
              </a:rPr>
              <a:t>Gaussian Blurring</a:t>
            </a:r>
          </a:p>
          <a:p>
            <a:pPr marL="285750" indent="-285750">
              <a:buFont typeface="Arial" pitchFamily="34" charset="0"/>
              <a:buChar char="•"/>
            </a:pPr>
            <a:r>
              <a:rPr lang="en-US" dirty="0" smtClean="0">
                <a:latin typeface="Times New Roman" pitchFamily="18" charset="0"/>
                <a:cs typeface="Times New Roman" pitchFamily="18" charset="0"/>
              </a:rPr>
              <a:t>Average</a:t>
            </a:r>
            <a:endParaRPr lang="en-US" dirty="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Median </a:t>
            </a:r>
            <a:r>
              <a:rPr lang="en-US" dirty="0">
                <a:latin typeface="Times New Roman" pitchFamily="18" charset="0"/>
                <a:cs typeface="Times New Roman" pitchFamily="18" charset="0"/>
              </a:rPr>
              <a:t>Blurring</a:t>
            </a:r>
          </a:p>
          <a:p>
            <a:pPr marL="285750" indent="-285750">
              <a:buFont typeface="Arial" pitchFamily="34" charset="0"/>
              <a:buChar char="•"/>
            </a:pPr>
            <a:r>
              <a:rPr lang="en-US" dirty="0" smtClean="0">
                <a:latin typeface="Times New Roman" pitchFamily="18" charset="0"/>
                <a:cs typeface="Times New Roman" pitchFamily="18" charset="0"/>
              </a:rPr>
              <a:t>Bilateral </a:t>
            </a:r>
            <a:r>
              <a:rPr lang="en-US" dirty="0">
                <a:latin typeface="Times New Roman" pitchFamily="18" charset="0"/>
                <a:cs typeface="Times New Roman" pitchFamily="18" charset="0"/>
              </a:rPr>
              <a:t>Filtering</a:t>
            </a:r>
            <a:endParaRPr lang="en-US" dirty="0"/>
          </a:p>
        </p:txBody>
      </p:sp>
      <p:sp>
        <p:nvSpPr>
          <p:cNvPr id="11" name="TextBox 10"/>
          <p:cNvSpPr txBox="1"/>
          <p:nvPr/>
        </p:nvSpPr>
        <p:spPr>
          <a:xfrm>
            <a:off x="4752019" y="991741"/>
            <a:ext cx="3132348" cy="307777"/>
          </a:xfrm>
          <a:prstGeom prst="rect">
            <a:avLst/>
          </a:prstGeom>
          <a:noFill/>
        </p:spPr>
        <p:txBody>
          <a:bodyPr wrap="square" rtlCol="0">
            <a:spAutoFit/>
          </a:bodyPr>
          <a:lstStyle/>
          <a:p>
            <a:pPr marL="285750" indent="-285750">
              <a:buFont typeface="Wingdings" pitchFamily="2" charset="2"/>
              <a:buChar char="v"/>
            </a:pPr>
            <a:r>
              <a:rPr lang="en-US" dirty="0" err="1" smtClean="0">
                <a:latin typeface="Times New Roman" pitchFamily="18" charset="0"/>
                <a:cs typeface="Times New Roman" pitchFamily="18" charset="0"/>
              </a:rPr>
              <a:t>Denoise</a:t>
            </a:r>
            <a:endParaRPr lang="en-US" dirty="0"/>
          </a:p>
        </p:txBody>
      </p:sp>
    </p:spTree>
    <p:extLst>
      <p:ext uri="{BB962C8B-B14F-4D97-AF65-F5344CB8AC3E}">
        <p14:creationId xmlns:p14="http://schemas.microsoft.com/office/powerpoint/2010/main" val="138561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P spid="8" grpId="0"/>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329"/>
        <p:cNvGrpSpPr/>
        <p:nvPr/>
      </p:nvGrpSpPr>
      <p:grpSpPr>
        <a:xfrm>
          <a:off x="0" y="0"/>
          <a:ext cx="0" cy="0"/>
          <a:chOff x="0" y="0"/>
          <a:chExt cx="0" cy="0"/>
        </a:xfrm>
      </p:grpSpPr>
      <p:sp>
        <p:nvSpPr>
          <p:cNvPr id="332" name="Google Shape;332;p3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8" name="TextBox 7"/>
          <p:cNvSpPr txBox="1"/>
          <p:nvPr/>
        </p:nvSpPr>
        <p:spPr>
          <a:xfrm>
            <a:off x="251520" y="339502"/>
            <a:ext cx="6624736" cy="553998"/>
          </a:xfrm>
          <a:prstGeom prst="rect">
            <a:avLst/>
          </a:prstGeom>
          <a:noFill/>
        </p:spPr>
        <p:txBody>
          <a:bodyPr wrap="square" rtlCol="0">
            <a:spAutoFit/>
          </a:bodyPr>
          <a:lstStyle/>
          <a:p>
            <a:pPr algn="ctr"/>
            <a:r>
              <a:rPr lang="en-US" sz="3000" b="1" dirty="0" smtClean="0">
                <a:latin typeface="Times New Roman" pitchFamily="18" charset="0"/>
                <a:cs typeface="Times New Roman" pitchFamily="18" charset="0"/>
              </a:rPr>
              <a:t>DATA CLEANING</a:t>
            </a:r>
            <a:endParaRPr lang="en-US" sz="3000" b="1" dirty="0">
              <a:latin typeface="Times New Roman" pitchFamily="18" charset="0"/>
              <a:cs typeface="Times New Roman" pitchFamily="18" charset="0"/>
            </a:endParaRPr>
          </a:p>
        </p:txBody>
      </p:sp>
      <p:sp>
        <p:nvSpPr>
          <p:cNvPr id="3" name="TextBox 2"/>
          <p:cNvSpPr txBox="1"/>
          <p:nvPr/>
        </p:nvSpPr>
        <p:spPr>
          <a:xfrm>
            <a:off x="251520" y="987573"/>
            <a:ext cx="4499992" cy="307777"/>
          </a:xfrm>
          <a:prstGeom prst="rect">
            <a:avLst/>
          </a:prstGeom>
          <a:noFill/>
        </p:spPr>
        <p:txBody>
          <a:bodyPr wrap="square" rtlCol="0">
            <a:spAutoFit/>
          </a:bodyPr>
          <a:lstStyle/>
          <a:p>
            <a:pPr marL="285750" indent="-285750">
              <a:buFont typeface="Wingdings" pitchFamily="2" charset="2"/>
              <a:buChar char="v"/>
            </a:pPr>
            <a:r>
              <a:rPr lang="en-US" b="1" dirty="0" err="1" smtClean="0">
                <a:latin typeface="Times New Roman" pitchFamily="18" charset="0"/>
                <a:cs typeface="Times New Roman" pitchFamily="18" charset="0"/>
              </a:rPr>
              <a:t>Denoise</a:t>
            </a:r>
            <a:endParaRPr lang="en-US"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665337"/>
            <a:ext cx="6435500" cy="270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337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barn(inVertical)">
                                      <p:cBhvr>
                                        <p:cTn id="1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329"/>
        <p:cNvGrpSpPr/>
        <p:nvPr/>
      </p:nvGrpSpPr>
      <p:grpSpPr>
        <a:xfrm>
          <a:off x="0" y="0"/>
          <a:ext cx="0" cy="0"/>
          <a:chOff x="0" y="0"/>
          <a:chExt cx="0" cy="0"/>
        </a:xfrm>
      </p:grpSpPr>
      <p:sp>
        <p:nvSpPr>
          <p:cNvPr id="332" name="Google Shape;332;p3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8" name="TextBox 7"/>
          <p:cNvSpPr txBox="1"/>
          <p:nvPr/>
        </p:nvSpPr>
        <p:spPr>
          <a:xfrm>
            <a:off x="251520" y="339502"/>
            <a:ext cx="6624736" cy="553998"/>
          </a:xfrm>
          <a:prstGeom prst="rect">
            <a:avLst/>
          </a:prstGeom>
          <a:noFill/>
        </p:spPr>
        <p:txBody>
          <a:bodyPr wrap="square" rtlCol="0">
            <a:spAutoFit/>
          </a:bodyPr>
          <a:lstStyle/>
          <a:p>
            <a:pPr algn="ctr"/>
            <a:r>
              <a:rPr lang="en-US" sz="3000" b="1" dirty="0" smtClean="0">
                <a:latin typeface="Times New Roman" pitchFamily="18" charset="0"/>
                <a:cs typeface="Times New Roman" pitchFamily="18" charset="0"/>
              </a:rPr>
              <a:t>DATA CLEANING</a:t>
            </a:r>
            <a:endParaRPr lang="en-US" sz="3000" b="1" dirty="0">
              <a:latin typeface="Times New Roman" pitchFamily="18" charset="0"/>
              <a:cs typeface="Times New Roman" pitchFamily="18" charset="0"/>
            </a:endParaRPr>
          </a:p>
        </p:txBody>
      </p:sp>
      <p:sp>
        <p:nvSpPr>
          <p:cNvPr id="3" name="TextBox 2"/>
          <p:cNvSpPr txBox="1"/>
          <p:nvPr/>
        </p:nvSpPr>
        <p:spPr>
          <a:xfrm>
            <a:off x="251520" y="987573"/>
            <a:ext cx="4499992" cy="307777"/>
          </a:xfrm>
          <a:prstGeom prst="rect">
            <a:avLst/>
          </a:prstGeom>
          <a:noFill/>
        </p:spPr>
        <p:txBody>
          <a:bodyPr wrap="square" rtlCol="0">
            <a:spAutoFit/>
          </a:bodyPr>
          <a:lstStyle/>
          <a:p>
            <a:pPr marL="285750" indent="-285750">
              <a:buFont typeface="Wingdings" pitchFamily="2" charset="2"/>
              <a:buChar char="v"/>
            </a:pPr>
            <a:r>
              <a:rPr lang="en-US" b="1" dirty="0">
                <a:latin typeface="Times New Roman" pitchFamily="18" charset="0"/>
                <a:cs typeface="Times New Roman" pitchFamily="18" charset="0"/>
              </a:rPr>
              <a:t>Segmentation &amp; Morphological</a:t>
            </a:r>
            <a:endParaRPr lang="en-US" b="1"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838" y="1419622"/>
            <a:ext cx="2513050" cy="133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50838" y="2787774"/>
            <a:ext cx="2513050" cy="276999"/>
          </a:xfrm>
          <a:prstGeom prst="rect">
            <a:avLst/>
          </a:prstGeom>
          <a:noFill/>
        </p:spPr>
        <p:txBody>
          <a:bodyPr wrap="square" rtlCol="0">
            <a:spAutoFit/>
          </a:bodyPr>
          <a:lstStyle/>
          <a:p>
            <a:pPr algn="ctr"/>
            <a:r>
              <a:rPr lang="en-US" sz="1200" dirty="0" err="1" smtClean="0">
                <a:latin typeface="Times New Roman" pitchFamily="18" charset="0"/>
                <a:cs typeface="Times New Roman" pitchFamily="18" charset="0"/>
              </a:rPr>
              <a:t>Ảnh</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trước</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và</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sau</a:t>
            </a:r>
            <a:r>
              <a:rPr lang="en-US" sz="1200" dirty="0" smtClean="0">
                <a:latin typeface="Times New Roman" pitchFamily="18" charset="0"/>
                <a:cs typeface="Times New Roman" pitchFamily="18" charset="0"/>
              </a:rPr>
              <a:t> Erode</a:t>
            </a:r>
            <a:endParaRPr lang="en-US" sz="1200" dirty="0">
              <a:latin typeface="Times New Roman" pitchFamily="18" charset="0"/>
              <a:cs typeface="Times New Roman" pitchFamily="18" charset="0"/>
            </a:endParaRPr>
          </a:p>
        </p:txBody>
      </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1419622"/>
            <a:ext cx="2551240"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295300" y="2787773"/>
            <a:ext cx="2551240" cy="276999"/>
          </a:xfrm>
          <a:prstGeom prst="rect">
            <a:avLst/>
          </a:prstGeom>
          <a:noFill/>
        </p:spPr>
        <p:txBody>
          <a:bodyPr wrap="square" rtlCol="0">
            <a:spAutoFit/>
          </a:bodyPr>
          <a:lstStyle/>
          <a:p>
            <a:pPr algn="ctr"/>
            <a:r>
              <a:rPr lang="en-US" sz="1200" dirty="0" err="1" smtClean="0">
                <a:latin typeface="Times New Roman" pitchFamily="18" charset="0"/>
                <a:cs typeface="Times New Roman" pitchFamily="18" charset="0"/>
              </a:rPr>
              <a:t>Ảnh</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trước</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và</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sau</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Dilattion</a:t>
            </a:r>
            <a:endParaRPr lang="en-US" sz="1200" dirty="0">
              <a:latin typeface="Times New Roman" pitchFamily="18" charset="0"/>
              <a:cs typeface="Times New Roman" pitchFamily="18" charset="0"/>
            </a:endParaRPr>
          </a:p>
        </p:txBody>
      </p:sp>
      <p:sp>
        <p:nvSpPr>
          <p:cNvPr id="7" name="TextBox 6"/>
          <p:cNvSpPr txBox="1"/>
          <p:nvPr/>
        </p:nvSpPr>
        <p:spPr>
          <a:xfrm>
            <a:off x="1337641" y="4587974"/>
            <a:ext cx="1939444" cy="276999"/>
          </a:xfrm>
          <a:prstGeom prst="rect">
            <a:avLst/>
          </a:prstGeom>
          <a:noFill/>
        </p:spPr>
        <p:txBody>
          <a:bodyPr wrap="square" rtlCol="0">
            <a:spAutoFit/>
          </a:bodyPr>
          <a:lstStyle/>
          <a:p>
            <a:pPr algn="ctr"/>
            <a:r>
              <a:rPr lang="en-US" sz="1200" dirty="0" err="1" smtClean="0">
                <a:latin typeface="Times New Roman" pitchFamily="18" charset="0"/>
                <a:cs typeface="Times New Roman" pitchFamily="18" charset="0"/>
              </a:rPr>
              <a:t>Ảnh</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trước</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và</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sau</a:t>
            </a:r>
            <a:r>
              <a:rPr lang="en-US" sz="1200" dirty="0" smtClean="0">
                <a:latin typeface="Times New Roman" pitchFamily="18" charset="0"/>
                <a:cs typeface="Times New Roman" pitchFamily="18" charset="0"/>
              </a:rPr>
              <a:t> Opening</a:t>
            </a:r>
            <a:endParaRPr lang="en-US" sz="1200" dirty="0">
              <a:latin typeface="Times New Roman" pitchFamily="18" charset="0"/>
              <a:cs typeface="Times New Roman" pitchFamily="18" charset="0"/>
            </a:endParaRPr>
          </a:p>
        </p:txBody>
      </p:sp>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2372" y="3109428"/>
            <a:ext cx="2189981" cy="1478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4562" y="3109428"/>
            <a:ext cx="2150052" cy="1478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4601198" y="4587973"/>
            <a:ext cx="1939444" cy="276999"/>
          </a:xfrm>
          <a:prstGeom prst="rect">
            <a:avLst/>
          </a:prstGeom>
          <a:noFill/>
        </p:spPr>
        <p:txBody>
          <a:bodyPr wrap="square" rtlCol="0">
            <a:spAutoFit/>
          </a:bodyPr>
          <a:lstStyle/>
          <a:p>
            <a:pPr algn="ctr"/>
            <a:r>
              <a:rPr lang="en-US" sz="1200" dirty="0" err="1" smtClean="0">
                <a:latin typeface="Times New Roman" pitchFamily="18" charset="0"/>
                <a:cs typeface="Times New Roman" pitchFamily="18" charset="0"/>
              </a:rPr>
              <a:t>Ảnh</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trước</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và</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sau</a:t>
            </a:r>
            <a:r>
              <a:rPr lang="en-US" sz="1200" dirty="0" smtClean="0">
                <a:latin typeface="Times New Roman" pitchFamily="18" charset="0"/>
                <a:cs typeface="Times New Roman" pitchFamily="18" charset="0"/>
              </a:rPr>
              <a:t> Closing</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7402769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5"/>
                                        </p:tgtEl>
                                        <p:attrNameLst>
                                          <p:attrName>style.visibility</p:attrName>
                                        </p:attrNameLst>
                                      </p:cBhvr>
                                      <p:to>
                                        <p:strVal val="visible"/>
                                      </p:to>
                                    </p:set>
                                    <p:animEffect transition="in" filter="fade">
                                      <p:cBhvr>
                                        <p:cTn id="14" dur="1000"/>
                                        <p:tgtEl>
                                          <p:spTgt spid="3075"/>
                                        </p:tgtEl>
                                      </p:cBhvr>
                                    </p:animEffect>
                                    <p:anim calcmode="lin" valueType="num">
                                      <p:cBhvr>
                                        <p:cTn id="15" dur="1000" fill="hold"/>
                                        <p:tgtEl>
                                          <p:spTgt spid="3075"/>
                                        </p:tgtEl>
                                        <p:attrNameLst>
                                          <p:attrName>ppt_x</p:attrName>
                                        </p:attrNameLst>
                                      </p:cBhvr>
                                      <p:tavLst>
                                        <p:tav tm="0">
                                          <p:val>
                                            <p:strVal val="#ppt_x"/>
                                          </p:val>
                                        </p:tav>
                                        <p:tav tm="100000">
                                          <p:val>
                                            <p:strVal val="#ppt_x"/>
                                          </p:val>
                                        </p:tav>
                                      </p:tavLst>
                                    </p:anim>
                                    <p:anim calcmode="lin" valueType="num">
                                      <p:cBhvr>
                                        <p:cTn id="16" dur="1000" fill="hold"/>
                                        <p:tgtEl>
                                          <p:spTgt spid="307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077"/>
                                        </p:tgtEl>
                                        <p:attrNameLst>
                                          <p:attrName>style.visibility</p:attrName>
                                        </p:attrNameLst>
                                      </p:cBhvr>
                                      <p:to>
                                        <p:strVal val="visible"/>
                                      </p:to>
                                    </p:set>
                                    <p:animEffect transition="in" filter="fade">
                                      <p:cBhvr>
                                        <p:cTn id="26" dur="1000"/>
                                        <p:tgtEl>
                                          <p:spTgt spid="3077"/>
                                        </p:tgtEl>
                                      </p:cBhvr>
                                    </p:animEffect>
                                    <p:anim calcmode="lin" valueType="num">
                                      <p:cBhvr>
                                        <p:cTn id="27" dur="1000" fill="hold"/>
                                        <p:tgtEl>
                                          <p:spTgt spid="3077"/>
                                        </p:tgtEl>
                                        <p:attrNameLst>
                                          <p:attrName>ppt_x</p:attrName>
                                        </p:attrNameLst>
                                      </p:cBhvr>
                                      <p:tavLst>
                                        <p:tav tm="0">
                                          <p:val>
                                            <p:strVal val="#ppt_x"/>
                                          </p:val>
                                        </p:tav>
                                        <p:tav tm="100000">
                                          <p:val>
                                            <p:strVal val="#ppt_x"/>
                                          </p:val>
                                        </p:tav>
                                      </p:tavLst>
                                    </p:anim>
                                    <p:anim calcmode="lin" valueType="num">
                                      <p:cBhvr>
                                        <p:cTn id="28" dur="1000" fill="hold"/>
                                        <p:tgtEl>
                                          <p:spTgt spid="307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079"/>
                                        </p:tgtEl>
                                        <p:attrNameLst>
                                          <p:attrName>style.visibility</p:attrName>
                                        </p:attrNameLst>
                                      </p:cBhvr>
                                      <p:to>
                                        <p:strVal val="visible"/>
                                      </p:to>
                                    </p:set>
                                    <p:animEffect transition="in" filter="fade">
                                      <p:cBhvr>
                                        <p:cTn id="43" dur="1000"/>
                                        <p:tgtEl>
                                          <p:spTgt spid="3079"/>
                                        </p:tgtEl>
                                      </p:cBhvr>
                                    </p:animEffect>
                                    <p:anim calcmode="lin" valueType="num">
                                      <p:cBhvr>
                                        <p:cTn id="44" dur="1000" fill="hold"/>
                                        <p:tgtEl>
                                          <p:spTgt spid="3079"/>
                                        </p:tgtEl>
                                        <p:attrNameLst>
                                          <p:attrName>ppt_x</p:attrName>
                                        </p:attrNameLst>
                                      </p:cBhvr>
                                      <p:tavLst>
                                        <p:tav tm="0">
                                          <p:val>
                                            <p:strVal val="#ppt_x"/>
                                          </p:val>
                                        </p:tav>
                                        <p:tav tm="100000">
                                          <p:val>
                                            <p:strVal val="#ppt_x"/>
                                          </p:val>
                                        </p:tav>
                                      </p:tavLst>
                                    </p:anim>
                                    <p:anim calcmode="lin" valueType="num">
                                      <p:cBhvr>
                                        <p:cTn id="45" dur="1000" fill="hold"/>
                                        <p:tgtEl>
                                          <p:spTgt spid="307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081"/>
                                        </p:tgtEl>
                                        <p:attrNameLst>
                                          <p:attrName>style.visibility</p:attrName>
                                        </p:attrNameLst>
                                      </p:cBhvr>
                                      <p:to>
                                        <p:strVal val="visible"/>
                                      </p:to>
                                    </p:set>
                                    <p:animEffect transition="in" filter="fade">
                                      <p:cBhvr>
                                        <p:cTn id="50" dur="1000"/>
                                        <p:tgtEl>
                                          <p:spTgt spid="3081"/>
                                        </p:tgtEl>
                                      </p:cBhvr>
                                    </p:animEffect>
                                    <p:anim calcmode="lin" valueType="num">
                                      <p:cBhvr>
                                        <p:cTn id="51" dur="1000" fill="hold"/>
                                        <p:tgtEl>
                                          <p:spTgt spid="3081"/>
                                        </p:tgtEl>
                                        <p:attrNameLst>
                                          <p:attrName>ppt_x</p:attrName>
                                        </p:attrNameLst>
                                      </p:cBhvr>
                                      <p:tavLst>
                                        <p:tav tm="0">
                                          <p:val>
                                            <p:strVal val="#ppt_x"/>
                                          </p:val>
                                        </p:tav>
                                        <p:tav tm="100000">
                                          <p:val>
                                            <p:strVal val="#ppt_x"/>
                                          </p:val>
                                        </p:tav>
                                      </p:tavLst>
                                    </p:anim>
                                    <p:anim calcmode="lin" valueType="num">
                                      <p:cBhvr>
                                        <p:cTn id="52" dur="1000" fill="hold"/>
                                        <p:tgtEl>
                                          <p:spTgt spid="3081"/>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anim calcmode="lin" valueType="num">
                                      <p:cBhvr>
                                        <p:cTn id="56" dur="1000" fill="hold"/>
                                        <p:tgtEl>
                                          <p:spTgt spid="19"/>
                                        </p:tgtEl>
                                        <p:attrNameLst>
                                          <p:attrName>ppt_x</p:attrName>
                                        </p:attrNameLst>
                                      </p:cBhvr>
                                      <p:tavLst>
                                        <p:tav tm="0">
                                          <p:val>
                                            <p:strVal val="#ppt_x"/>
                                          </p:val>
                                        </p:tav>
                                        <p:tav tm="100000">
                                          <p:val>
                                            <p:strVal val="#ppt_x"/>
                                          </p:val>
                                        </p:tav>
                                      </p:tavLst>
                                    </p:anim>
                                    <p:anim calcmode="lin" valueType="num">
                                      <p:cBhvr>
                                        <p:cTn id="5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329"/>
        <p:cNvGrpSpPr/>
        <p:nvPr/>
      </p:nvGrpSpPr>
      <p:grpSpPr>
        <a:xfrm>
          <a:off x="0" y="0"/>
          <a:ext cx="0" cy="0"/>
          <a:chOff x="0" y="0"/>
          <a:chExt cx="0" cy="0"/>
        </a:xfrm>
      </p:grpSpPr>
      <p:sp>
        <p:nvSpPr>
          <p:cNvPr id="332" name="Google Shape;332;p3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8" name="TextBox 7"/>
          <p:cNvSpPr txBox="1"/>
          <p:nvPr/>
        </p:nvSpPr>
        <p:spPr>
          <a:xfrm>
            <a:off x="251520" y="339502"/>
            <a:ext cx="6624736" cy="553998"/>
          </a:xfrm>
          <a:prstGeom prst="rect">
            <a:avLst/>
          </a:prstGeom>
          <a:noFill/>
        </p:spPr>
        <p:txBody>
          <a:bodyPr wrap="square" rtlCol="0">
            <a:spAutoFit/>
          </a:bodyPr>
          <a:lstStyle/>
          <a:p>
            <a:pPr algn="ctr"/>
            <a:r>
              <a:rPr lang="en-US" sz="3000" b="1" dirty="0" smtClean="0">
                <a:latin typeface="Times New Roman" pitchFamily="18" charset="0"/>
                <a:cs typeface="Times New Roman" pitchFamily="18" charset="0"/>
              </a:rPr>
              <a:t>DATA CLEANING</a:t>
            </a:r>
            <a:endParaRPr lang="en-US" sz="3000" b="1" dirty="0">
              <a:latin typeface="Times New Roman" pitchFamily="18" charset="0"/>
              <a:cs typeface="Times New Roman" pitchFamily="18" charset="0"/>
            </a:endParaRPr>
          </a:p>
        </p:txBody>
      </p:sp>
      <p:sp>
        <p:nvSpPr>
          <p:cNvPr id="3" name="TextBox 2"/>
          <p:cNvSpPr txBox="1"/>
          <p:nvPr/>
        </p:nvSpPr>
        <p:spPr>
          <a:xfrm>
            <a:off x="251520" y="987573"/>
            <a:ext cx="4499992" cy="307777"/>
          </a:xfrm>
          <a:prstGeom prst="rect">
            <a:avLst/>
          </a:prstGeom>
          <a:noFill/>
        </p:spPr>
        <p:txBody>
          <a:bodyPr wrap="square" rtlCol="0">
            <a:spAutoFit/>
          </a:bodyPr>
          <a:lstStyle/>
          <a:p>
            <a:pPr marL="285750" indent="-285750">
              <a:buFont typeface="Wingdings" pitchFamily="2" charset="2"/>
              <a:buChar char="v"/>
            </a:pPr>
            <a:r>
              <a:rPr lang="en-US" b="1" dirty="0">
                <a:latin typeface="Times New Roman" pitchFamily="18" charset="0"/>
                <a:cs typeface="Times New Roman" pitchFamily="18" charset="0"/>
              </a:rPr>
              <a:t>Segmentation &amp; Morphological</a:t>
            </a:r>
            <a:endParaRPr lang="en-US" b="1" dirty="0"/>
          </a:p>
        </p:txBody>
      </p:sp>
      <p:sp>
        <p:nvSpPr>
          <p:cNvPr id="2" name="TextBox 1"/>
          <p:cNvSpPr txBox="1"/>
          <p:nvPr/>
        </p:nvSpPr>
        <p:spPr>
          <a:xfrm>
            <a:off x="7652667" y="464353"/>
            <a:ext cx="1296144" cy="523220"/>
          </a:xfrm>
          <a:prstGeom prst="rect">
            <a:avLst/>
          </a:prstGeom>
          <a:noFill/>
        </p:spPr>
        <p:txBody>
          <a:bodyPr wrap="square" rtlCol="0">
            <a:spAutoFit/>
          </a:bodyPr>
          <a:lstStyle/>
          <a:p>
            <a:pPr algn="ctr"/>
            <a:r>
              <a:rPr lang="en-US" b="1" dirty="0" smtClean="0">
                <a:solidFill>
                  <a:schemeClr val="bg1"/>
                </a:solidFill>
                <a:latin typeface="Montserrat" pitchFamily="2" charset="0"/>
              </a:rPr>
              <a:t>Simple Threshold</a:t>
            </a:r>
            <a:endParaRPr lang="en-US" b="1" dirty="0">
              <a:solidFill>
                <a:schemeClr val="bg1"/>
              </a:solidFill>
              <a:latin typeface="Montserrat" pitchFamily="2"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653" y="1575500"/>
            <a:ext cx="2520280" cy="1353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28653" y="2949168"/>
            <a:ext cx="2520280" cy="276999"/>
          </a:xfrm>
          <a:prstGeom prst="rect">
            <a:avLst/>
          </a:prstGeom>
          <a:noFill/>
        </p:spPr>
        <p:txBody>
          <a:bodyPr wrap="square" rtlCol="0">
            <a:spAutoFit/>
          </a:bodyPr>
          <a:lstStyle/>
          <a:p>
            <a:pPr algn="ctr"/>
            <a:r>
              <a:rPr lang="en-US" sz="1200" dirty="0" err="1" smtClean="0">
                <a:latin typeface="Times New Roman" pitchFamily="18" charset="0"/>
                <a:cs typeface="Times New Roman" pitchFamily="18" charset="0"/>
              </a:rPr>
              <a:t>Ảnh</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trước</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và</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sau</a:t>
            </a:r>
            <a:r>
              <a:rPr lang="en-US" sz="1200" dirty="0" smtClean="0">
                <a:latin typeface="Times New Roman" pitchFamily="18" charset="0"/>
                <a:cs typeface="Times New Roman" pitchFamily="18" charset="0"/>
              </a:rPr>
              <a:t> Binary</a:t>
            </a:r>
            <a:endParaRPr lang="en-US" sz="1200" dirty="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117" y="1575500"/>
            <a:ext cx="2494123" cy="1373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4238117" y="2949168"/>
            <a:ext cx="2494123" cy="276999"/>
          </a:xfrm>
          <a:prstGeom prst="rect">
            <a:avLst/>
          </a:prstGeom>
          <a:noFill/>
        </p:spPr>
        <p:txBody>
          <a:bodyPr wrap="square" rtlCol="0">
            <a:spAutoFit/>
          </a:bodyPr>
          <a:lstStyle/>
          <a:p>
            <a:pPr algn="ctr"/>
            <a:r>
              <a:rPr lang="en-US" sz="1200" dirty="0" err="1" smtClean="0">
                <a:latin typeface="Times New Roman" pitchFamily="18" charset="0"/>
                <a:cs typeface="Times New Roman" pitchFamily="18" charset="0"/>
              </a:rPr>
              <a:t>Ảnh</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trước</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và</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sau</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Trunc</a:t>
            </a:r>
            <a:endParaRPr lang="en-US" sz="1200" dirty="0">
              <a:latin typeface="Times New Roman" pitchFamily="18" charset="0"/>
              <a:cs typeface="Times New Roman" pitchFamily="18" charset="0"/>
            </a:endParaRPr>
          </a:p>
        </p:txBody>
      </p:sp>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505" y="3226167"/>
            <a:ext cx="2502885" cy="1353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560505" y="4599007"/>
            <a:ext cx="2439067" cy="276999"/>
          </a:xfrm>
          <a:prstGeom prst="rect">
            <a:avLst/>
          </a:prstGeom>
          <a:noFill/>
        </p:spPr>
        <p:txBody>
          <a:bodyPr wrap="square" rtlCol="0">
            <a:spAutoFit/>
          </a:bodyPr>
          <a:lstStyle/>
          <a:p>
            <a:pPr algn="ctr"/>
            <a:r>
              <a:rPr lang="en-US" sz="1200" dirty="0" err="1" smtClean="0">
                <a:latin typeface="Times New Roman" pitchFamily="18" charset="0"/>
                <a:cs typeface="Times New Roman" pitchFamily="18" charset="0"/>
              </a:rPr>
              <a:t>Ảnh</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trước</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và</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sau</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Torenzo</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24104666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fade">
                                      <p:cBhvr>
                                        <p:cTn id="13" dur="1000"/>
                                        <p:tgtEl>
                                          <p:spTgt spid="4098"/>
                                        </p:tgtEl>
                                      </p:cBhvr>
                                    </p:animEffect>
                                    <p:anim calcmode="lin" valueType="num">
                                      <p:cBhvr>
                                        <p:cTn id="14" dur="1000" fill="hold"/>
                                        <p:tgtEl>
                                          <p:spTgt spid="4098"/>
                                        </p:tgtEl>
                                        <p:attrNameLst>
                                          <p:attrName>ppt_x</p:attrName>
                                        </p:attrNameLst>
                                      </p:cBhvr>
                                      <p:tavLst>
                                        <p:tav tm="0">
                                          <p:val>
                                            <p:strVal val="#ppt_x"/>
                                          </p:val>
                                        </p:tav>
                                        <p:tav tm="100000">
                                          <p:val>
                                            <p:strVal val="#ppt_x"/>
                                          </p:val>
                                        </p:tav>
                                      </p:tavLst>
                                    </p:anim>
                                    <p:anim calcmode="lin" valueType="num">
                                      <p:cBhvr>
                                        <p:cTn id="15" dur="1000" fill="hold"/>
                                        <p:tgtEl>
                                          <p:spTgt spid="4098"/>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099"/>
                                        </p:tgtEl>
                                        <p:attrNameLst>
                                          <p:attrName>style.visibility</p:attrName>
                                        </p:attrNameLst>
                                      </p:cBhvr>
                                      <p:to>
                                        <p:strVal val="visible"/>
                                      </p:to>
                                    </p:set>
                                    <p:animEffect transition="in" filter="fade">
                                      <p:cBhvr>
                                        <p:cTn id="25" dur="1000"/>
                                        <p:tgtEl>
                                          <p:spTgt spid="4099"/>
                                        </p:tgtEl>
                                      </p:cBhvr>
                                    </p:animEffect>
                                    <p:anim calcmode="lin" valueType="num">
                                      <p:cBhvr>
                                        <p:cTn id="26" dur="1000" fill="hold"/>
                                        <p:tgtEl>
                                          <p:spTgt spid="4099"/>
                                        </p:tgtEl>
                                        <p:attrNameLst>
                                          <p:attrName>ppt_x</p:attrName>
                                        </p:attrNameLst>
                                      </p:cBhvr>
                                      <p:tavLst>
                                        <p:tav tm="0">
                                          <p:val>
                                            <p:strVal val="#ppt_x"/>
                                          </p:val>
                                        </p:tav>
                                        <p:tav tm="100000">
                                          <p:val>
                                            <p:strVal val="#ppt_x"/>
                                          </p:val>
                                        </p:tav>
                                      </p:tavLst>
                                    </p:anim>
                                    <p:anim calcmode="lin" valueType="num">
                                      <p:cBhvr>
                                        <p:cTn id="27" dur="1000" fill="hold"/>
                                        <p:tgtEl>
                                          <p:spTgt spid="409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4100"/>
                                        </p:tgtEl>
                                        <p:attrNameLst>
                                          <p:attrName>style.visibility</p:attrName>
                                        </p:attrNameLst>
                                      </p:cBhvr>
                                      <p:to>
                                        <p:strVal val="visible"/>
                                      </p:to>
                                    </p:set>
                                    <p:animEffect transition="in" filter="fade">
                                      <p:cBhvr>
                                        <p:cTn id="37" dur="1000"/>
                                        <p:tgtEl>
                                          <p:spTgt spid="4100"/>
                                        </p:tgtEl>
                                      </p:cBhvr>
                                    </p:animEffect>
                                    <p:anim calcmode="lin" valueType="num">
                                      <p:cBhvr>
                                        <p:cTn id="38" dur="1000" fill="hold"/>
                                        <p:tgtEl>
                                          <p:spTgt spid="4100"/>
                                        </p:tgtEl>
                                        <p:attrNameLst>
                                          <p:attrName>ppt_x</p:attrName>
                                        </p:attrNameLst>
                                      </p:cBhvr>
                                      <p:tavLst>
                                        <p:tav tm="0">
                                          <p:val>
                                            <p:strVal val="#ppt_x"/>
                                          </p:val>
                                        </p:tav>
                                        <p:tav tm="100000">
                                          <p:val>
                                            <p:strVal val="#ppt_x"/>
                                          </p:val>
                                        </p:tav>
                                      </p:tavLst>
                                    </p:anim>
                                    <p:anim calcmode="lin" valueType="num">
                                      <p:cBhvr>
                                        <p:cTn id="39" dur="1000" fill="hold"/>
                                        <p:tgtEl>
                                          <p:spTgt spid="410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7"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329"/>
        <p:cNvGrpSpPr/>
        <p:nvPr/>
      </p:nvGrpSpPr>
      <p:grpSpPr>
        <a:xfrm>
          <a:off x="0" y="0"/>
          <a:ext cx="0" cy="0"/>
          <a:chOff x="0" y="0"/>
          <a:chExt cx="0" cy="0"/>
        </a:xfrm>
      </p:grpSpPr>
      <p:sp>
        <p:nvSpPr>
          <p:cNvPr id="332" name="Google Shape;332;p3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8" name="TextBox 7"/>
          <p:cNvSpPr txBox="1"/>
          <p:nvPr/>
        </p:nvSpPr>
        <p:spPr>
          <a:xfrm>
            <a:off x="251520" y="339502"/>
            <a:ext cx="6624736" cy="553998"/>
          </a:xfrm>
          <a:prstGeom prst="rect">
            <a:avLst/>
          </a:prstGeom>
          <a:noFill/>
        </p:spPr>
        <p:txBody>
          <a:bodyPr wrap="square" rtlCol="0">
            <a:spAutoFit/>
          </a:bodyPr>
          <a:lstStyle/>
          <a:p>
            <a:pPr algn="ctr"/>
            <a:r>
              <a:rPr lang="en-US" sz="3000" b="1" dirty="0" smtClean="0">
                <a:latin typeface="Times New Roman" pitchFamily="18" charset="0"/>
                <a:cs typeface="Times New Roman" pitchFamily="18" charset="0"/>
              </a:rPr>
              <a:t>DATA CLEANING</a:t>
            </a:r>
            <a:endParaRPr lang="en-US" sz="3000" b="1" dirty="0">
              <a:latin typeface="Times New Roman" pitchFamily="18" charset="0"/>
              <a:cs typeface="Times New Roman" pitchFamily="18" charset="0"/>
            </a:endParaRPr>
          </a:p>
        </p:txBody>
      </p:sp>
      <p:sp>
        <p:nvSpPr>
          <p:cNvPr id="3" name="TextBox 2"/>
          <p:cNvSpPr txBox="1"/>
          <p:nvPr/>
        </p:nvSpPr>
        <p:spPr>
          <a:xfrm>
            <a:off x="251520" y="987573"/>
            <a:ext cx="4499992" cy="307777"/>
          </a:xfrm>
          <a:prstGeom prst="rect">
            <a:avLst/>
          </a:prstGeom>
          <a:noFill/>
        </p:spPr>
        <p:txBody>
          <a:bodyPr wrap="square" rtlCol="0">
            <a:spAutoFit/>
          </a:bodyPr>
          <a:lstStyle/>
          <a:p>
            <a:pPr marL="285750" indent="-285750">
              <a:buFont typeface="Wingdings" pitchFamily="2" charset="2"/>
              <a:buChar char="v"/>
            </a:pPr>
            <a:r>
              <a:rPr lang="en-US" b="1" dirty="0">
                <a:latin typeface="Times New Roman" pitchFamily="18" charset="0"/>
                <a:cs typeface="Times New Roman" pitchFamily="18" charset="0"/>
              </a:rPr>
              <a:t>Segmentation &amp; Morphological</a:t>
            </a:r>
            <a:endParaRPr lang="en-US" b="1" dirty="0"/>
          </a:p>
        </p:txBody>
      </p:sp>
      <p:sp>
        <p:nvSpPr>
          <p:cNvPr id="2" name="TextBox 1"/>
          <p:cNvSpPr txBox="1"/>
          <p:nvPr/>
        </p:nvSpPr>
        <p:spPr>
          <a:xfrm>
            <a:off x="7652667" y="464353"/>
            <a:ext cx="1296144" cy="523220"/>
          </a:xfrm>
          <a:prstGeom prst="rect">
            <a:avLst/>
          </a:prstGeom>
          <a:noFill/>
        </p:spPr>
        <p:txBody>
          <a:bodyPr wrap="square" rtlCol="0">
            <a:spAutoFit/>
          </a:bodyPr>
          <a:lstStyle/>
          <a:p>
            <a:pPr algn="ctr"/>
            <a:r>
              <a:rPr lang="en-US" b="1" dirty="0" smtClean="0">
                <a:solidFill>
                  <a:schemeClr val="bg1"/>
                </a:solidFill>
                <a:latin typeface="Montserrat" pitchFamily="2" charset="0"/>
              </a:rPr>
              <a:t>Adaptive </a:t>
            </a:r>
            <a:r>
              <a:rPr lang="en-US" b="1" dirty="0">
                <a:solidFill>
                  <a:schemeClr val="bg1"/>
                </a:solidFill>
                <a:latin typeface="Montserrat" pitchFamily="2" charset="0"/>
              </a:rPr>
              <a:t>T</a:t>
            </a:r>
            <a:r>
              <a:rPr lang="en-US" b="1" dirty="0" smtClean="0">
                <a:solidFill>
                  <a:schemeClr val="bg1"/>
                </a:solidFill>
                <a:latin typeface="Montserrat" pitchFamily="2" charset="0"/>
              </a:rPr>
              <a:t>hreshold</a:t>
            </a:r>
            <a:endParaRPr lang="en-US" b="1" dirty="0">
              <a:solidFill>
                <a:schemeClr val="bg1"/>
              </a:solidFill>
              <a:latin typeface="Montserrat" pitchFamily="2" charset="0"/>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908" y="1923678"/>
            <a:ext cx="2870249" cy="1526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18908" y="3450562"/>
            <a:ext cx="2870249" cy="276999"/>
          </a:xfrm>
          <a:prstGeom prst="rect">
            <a:avLst/>
          </a:prstGeom>
          <a:noFill/>
        </p:spPr>
        <p:txBody>
          <a:bodyPr wrap="square" rtlCol="0">
            <a:spAutoFit/>
          </a:bodyPr>
          <a:lstStyle/>
          <a:p>
            <a:pPr algn="ctr"/>
            <a:r>
              <a:rPr lang="en-US" sz="1200" b="1" dirty="0">
                <a:latin typeface="Times New Roman" pitchFamily="18" charset="0"/>
                <a:cs typeface="Times New Roman" pitchFamily="18" charset="0"/>
              </a:rPr>
              <a:t>Adaptive Mean threshold</a:t>
            </a:r>
            <a:r>
              <a:rPr lang="en-US" sz="1200" dirty="0">
                <a:latin typeface="Times New Roman" pitchFamily="18" charset="0"/>
                <a:cs typeface="Times New Roman" pitchFamily="18" charset="0"/>
              </a:rPr>
              <a:t> </a:t>
            </a:r>
          </a:p>
        </p:txBody>
      </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0703" y="1923678"/>
            <a:ext cx="2929569" cy="1526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4090703" y="3450562"/>
            <a:ext cx="2876877" cy="276999"/>
          </a:xfrm>
          <a:prstGeom prst="rect">
            <a:avLst/>
          </a:prstGeom>
          <a:noFill/>
        </p:spPr>
        <p:txBody>
          <a:bodyPr wrap="square" rtlCol="0">
            <a:spAutoFit/>
          </a:bodyPr>
          <a:lstStyle/>
          <a:p>
            <a:pPr algn="ctr"/>
            <a:r>
              <a:rPr lang="en-US" sz="1200" b="1" dirty="0">
                <a:latin typeface="Times New Roman" pitchFamily="18" charset="0"/>
                <a:cs typeface="Times New Roman" pitchFamily="18" charset="0"/>
              </a:rPr>
              <a:t>Adaptive Gaussian threshold</a:t>
            </a:r>
            <a:r>
              <a:rPr lang="en-US" sz="1200" dirty="0">
                <a:latin typeface="Times New Roman" pitchFamily="18" charset="0"/>
                <a:cs typeface="Times New Roman" pitchFamily="18" charset="0"/>
              </a:rPr>
              <a:t> </a:t>
            </a:r>
          </a:p>
        </p:txBody>
      </p:sp>
    </p:spTree>
    <p:extLst>
      <p:ext uri="{BB962C8B-B14F-4D97-AF65-F5344CB8AC3E}">
        <p14:creationId xmlns:p14="http://schemas.microsoft.com/office/powerpoint/2010/main" val="6324654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124"/>
                                        </p:tgtEl>
                                        <p:attrNameLst>
                                          <p:attrName>style.visibility</p:attrName>
                                        </p:attrNameLst>
                                      </p:cBhvr>
                                      <p:to>
                                        <p:strVal val="visible"/>
                                      </p:to>
                                    </p:set>
                                    <p:animEffect transition="in" filter="fade">
                                      <p:cBhvr>
                                        <p:cTn id="13" dur="1000"/>
                                        <p:tgtEl>
                                          <p:spTgt spid="5124"/>
                                        </p:tgtEl>
                                      </p:cBhvr>
                                    </p:animEffect>
                                    <p:anim calcmode="lin" valueType="num">
                                      <p:cBhvr>
                                        <p:cTn id="14" dur="1000" fill="hold"/>
                                        <p:tgtEl>
                                          <p:spTgt spid="5124"/>
                                        </p:tgtEl>
                                        <p:attrNameLst>
                                          <p:attrName>ppt_x</p:attrName>
                                        </p:attrNameLst>
                                      </p:cBhvr>
                                      <p:tavLst>
                                        <p:tav tm="0">
                                          <p:val>
                                            <p:strVal val="#ppt_x"/>
                                          </p:val>
                                        </p:tav>
                                        <p:tav tm="100000">
                                          <p:val>
                                            <p:strVal val="#ppt_x"/>
                                          </p:val>
                                        </p:tav>
                                      </p:tavLst>
                                    </p:anim>
                                    <p:anim calcmode="lin" valueType="num">
                                      <p:cBhvr>
                                        <p:cTn id="15" dur="1000" fill="hold"/>
                                        <p:tgtEl>
                                          <p:spTgt spid="512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125"/>
                                        </p:tgtEl>
                                        <p:attrNameLst>
                                          <p:attrName>style.visibility</p:attrName>
                                        </p:attrNameLst>
                                      </p:cBhvr>
                                      <p:to>
                                        <p:strVal val="visible"/>
                                      </p:to>
                                    </p:set>
                                    <p:animEffect transition="in" filter="fade">
                                      <p:cBhvr>
                                        <p:cTn id="25" dur="1000"/>
                                        <p:tgtEl>
                                          <p:spTgt spid="5125"/>
                                        </p:tgtEl>
                                      </p:cBhvr>
                                    </p:animEffect>
                                    <p:anim calcmode="lin" valueType="num">
                                      <p:cBhvr>
                                        <p:cTn id="26" dur="1000" fill="hold"/>
                                        <p:tgtEl>
                                          <p:spTgt spid="5125"/>
                                        </p:tgtEl>
                                        <p:attrNameLst>
                                          <p:attrName>ppt_x</p:attrName>
                                        </p:attrNameLst>
                                      </p:cBhvr>
                                      <p:tavLst>
                                        <p:tav tm="0">
                                          <p:val>
                                            <p:strVal val="#ppt_x"/>
                                          </p:val>
                                        </p:tav>
                                        <p:tav tm="100000">
                                          <p:val>
                                            <p:strVal val="#ppt_x"/>
                                          </p:val>
                                        </p:tav>
                                      </p:tavLst>
                                    </p:anim>
                                    <p:anim calcmode="lin" valueType="num">
                                      <p:cBhvr>
                                        <p:cTn id="27" dur="1000" fill="hold"/>
                                        <p:tgtEl>
                                          <p:spTgt spid="512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329"/>
        <p:cNvGrpSpPr/>
        <p:nvPr/>
      </p:nvGrpSpPr>
      <p:grpSpPr>
        <a:xfrm>
          <a:off x="0" y="0"/>
          <a:ext cx="0" cy="0"/>
          <a:chOff x="0" y="0"/>
          <a:chExt cx="0" cy="0"/>
        </a:xfrm>
      </p:grpSpPr>
      <p:sp>
        <p:nvSpPr>
          <p:cNvPr id="332" name="Google Shape;332;p3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8" name="TextBox 7"/>
          <p:cNvSpPr txBox="1"/>
          <p:nvPr/>
        </p:nvSpPr>
        <p:spPr>
          <a:xfrm>
            <a:off x="251520" y="339502"/>
            <a:ext cx="6624736" cy="553998"/>
          </a:xfrm>
          <a:prstGeom prst="rect">
            <a:avLst/>
          </a:prstGeom>
          <a:noFill/>
        </p:spPr>
        <p:txBody>
          <a:bodyPr wrap="square" rtlCol="0">
            <a:spAutoFit/>
          </a:bodyPr>
          <a:lstStyle/>
          <a:p>
            <a:pPr algn="ctr"/>
            <a:r>
              <a:rPr lang="en-US" sz="3000" b="1" dirty="0" smtClean="0">
                <a:latin typeface="Times New Roman" pitchFamily="18" charset="0"/>
                <a:cs typeface="Times New Roman" pitchFamily="18" charset="0"/>
              </a:rPr>
              <a:t>DATA CLEANING</a:t>
            </a:r>
            <a:endParaRPr lang="en-US" sz="3000" b="1"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275606"/>
            <a:ext cx="3179803" cy="1109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643758"/>
            <a:ext cx="3179803" cy="1177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8549" y="1275606"/>
            <a:ext cx="3169897" cy="1109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8548" y="2643758"/>
            <a:ext cx="3472871" cy="1177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51520" y="843558"/>
            <a:ext cx="6624736" cy="307777"/>
          </a:xfrm>
          <a:prstGeom prst="rect">
            <a:avLst/>
          </a:prstGeom>
          <a:noFill/>
        </p:spPr>
        <p:txBody>
          <a:bodyPr wrap="square" rtlCol="0">
            <a:spAutoFit/>
          </a:bodyPr>
          <a:lstStyle/>
          <a:p>
            <a:pPr algn="ctr"/>
            <a:r>
              <a:rPr lang="nn-NO" b="1" dirty="0">
                <a:latin typeface="Times New Roman" pitchFamily="18" charset="0"/>
                <a:cs typeface="Times New Roman" pitchFamily="18" charset="0"/>
              </a:rPr>
              <a:t>Training set: 37586 , Val set</a:t>
            </a:r>
            <a:r>
              <a:rPr lang="nn-NO" b="1" dirty="0" smtClean="0">
                <a:latin typeface="Times New Roman" pitchFamily="18" charset="0"/>
                <a:cs typeface="Times New Roman" pitchFamily="18" charset="0"/>
              </a:rPr>
              <a:t>: 12528 </a:t>
            </a:r>
            <a:r>
              <a:rPr lang="nn-NO" b="1" dirty="0">
                <a:latin typeface="Times New Roman" pitchFamily="18" charset="0"/>
                <a:cs typeface="Times New Roman" pitchFamily="18" charset="0"/>
              </a:rPr>
              <a:t>sau 10 epochs</a:t>
            </a:r>
            <a:r>
              <a:rPr lang="nn-NO"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61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520" y="4037019"/>
            <a:ext cx="3371777" cy="83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779912" y="3939902"/>
            <a:ext cx="4189836" cy="1169551"/>
          </a:xfrm>
          <a:prstGeom prst="rect">
            <a:avLst/>
          </a:prstGeom>
          <a:noFill/>
        </p:spPr>
        <p:txBody>
          <a:bodyPr wrap="square" rtlCol="0">
            <a:spAutoFit/>
          </a:bodyPr>
          <a:lstStyle/>
          <a:p>
            <a:pPr algn="just"/>
            <a:r>
              <a:rPr lang="vi-VN" dirty="0">
                <a:latin typeface="+mj-lt"/>
              </a:rPr>
              <a:t>Với </a:t>
            </a:r>
            <a:r>
              <a:rPr lang="vi-VN" dirty="0" smtClean="0">
                <a:latin typeface="+mj-lt"/>
              </a:rPr>
              <a:t>các</a:t>
            </a:r>
            <a:r>
              <a:rPr lang="en-US" dirty="0" smtClean="0">
                <a:latin typeface="+mj-lt"/>
              </a:rPr>
              <a:t> </a:t>
            </a:r>
            <a:r>
              <a:rPr lang="vi-VN" dirty="0" smtClean="0">
                <a:latin typeface="+mj-lt"/>
              </a:rPr>
              <a:t>dataset </a:t>
            </a:r>
            <a:r>
              <a:rPr lang="vi-VN" dirty="0">
                <a:latin typeface="+mj-lt"/>
              </a:rPr>
              <a:t>nhỏ khoảng 5000 ảnh xử </a:t>
            </a:r>
            <a:r>
              <a:rPr lang="vi-VN" dirty="0" smtClean="0">
                <a:latin typeface="+mj-lt"/>
              </a:rPr>
              <a:t>lý</a:t>
            </a:r>
            <a:r>
              <a:rPr lang="en-US" dirty="0" smtClean="0">
                <a:latin typeface="+mj-lt"/>
              </a:rPr>
              <a:t> </a:t>
            </a:r>
            <a:r>
              <a:rPr lang="vi-VN" dirty="0" smtClean="0">
                <a:latin typeface="+mj-lt"/>
              </a:rPr>
              <a:t>segmentation</a:t>
            </a:r>
            <a:r>
              <a:rPr lang="en-US" dirty="0" smtClean="0">
                <a:latin typeface="+mj-lt"/>
              </a:rPr>
              <a:t> </a:t>
            </a:r>
            <a:r>
              <a:rPr lang="vi-VN" dirty="0" smtClean="0">
                <a:latin typeface="+mj-lt"/>
              </a:rPr>
              <a:t>&amp; </a:t>
            </a:r>
            <a:r>
              <a:rPr lang="vi-VN" dirty="0">
                <a:latin typeface="+mj-lt"/>
              </a:rPr>
              <a:t>morphological làm tăng độ chính </a:t>
            </a:r>
            <a:r>
              <a:rPr lang="vi-VN" dirty="0" smtClean="0">
                <a:latin typeface="+mj-lt"/>
              </a:rPr>
              <a:t>xác.</a:t>
            </a:r>
            <a:r>
              <a:rPr lang="en-US" dirty="0" smtClean="0">
                <a:latin typeface="+mj-lt"/>
              </a:rPr>
              <a:t> </a:t>
            </a:r>
            <a:r>
              <a:rPr lang="vi-VN" dirty="0" smtClean="0">
                <a:latin typeface="+mj-lt"/>
              </a:rPr>
              <a:t>Nhưng </a:t>
            </a:r>
            <a:r>
              <a:rPr lang="vi-VN" dirty="0">
                <a:latin typeface="+mj-lt"/>
              </a:rPr>
              <a:t>với các dataset lớn hơn thì ngược lại. </a:t>
            </a:r>
            <a:br>
              <a:rPr lang="vi-VN" dirty="0">
                <a:latin typeface="+mj-lt"/>
              </a:rPr>
            </a:br>
            <a:r>
              <a:rPr lang="en-US" dirty="0" smtClean="0">
                <a:latin typeface="+mj-lt"/>
              </a:rPr>
              <a:t>=&gt; </a:t>
            </a:r>
            <a:r>
              <a:rPr lang="vi-VN" b="1" dirty="0">
                <a:solidFill>
                  <a:srgbClr val="FF0000"/>
                </a:solidFill>
                <a:latin typeface="+mj-lt"/>
              </a:rPr>
              <a:t>Không</a:t>
            </a:r>
            <a:r>
              <a:rPr lang="vi-VN" dirty="0">
                <a:latin typeface="+mj-lt"/>
              </a:rPr>
              <a:t> sử dụng các phương pháp segmentation &amp; </a:t>
            </a:r>
            <a:r>
              <a:rPr lang="vi-VN" dirty="0" smtClean="0">
                <a:latin typeface="+mj-lt"/>
              </a:rPr>
              <a:t>morphological</a:t>
            </a:r>
            <a:r>
              <a:rPr lang="en-US" dirty="0" smtClean="0">
                <a:latin typeface="+mj-lt"/>
              </a:rPr>
              <a:t>.</a:t>
            </a:r>
            <a:endParaRPr lang="en-US" dirty="0">
              <a:latin typeface="+mj-lt"/>
            </a:endParaRPr>
          </a:p>
        </p:txBody>
      </p:sp>
    </p:spTree>
    <p:extLst>
      <p:ext uri="{BB962C8B-B14F-4D97-AF65-F5344CB8AC3E}">
        <p14:creationId xmlns:p14="http://schemas.microsoft.com/office/powerpoint/2010/main" val="10165534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6"/>
                                        </p:tgtEl>
                                        <p:attrNameLst>
                                          <p:attrName>style.visibility</p:attrName>
                                        </p:attrNameLst>
                                      </p:cBhvr>
                                      <p:to>
                                        <p:strVal val="visible"/>
                                      </p:to>
                                    </p:set>
                                    <p:animEffect transition="in" filter="fade">
                                      <p:cBhvr>
                                        <p:cTn id="14" dur="1000"/>
                                        <p:tgtEl>
                                          <p:spTgt spid="6146"/>
                                        </p:tgtEl>
                                      </p:cBhvr>
                                    </p:animEffect>
                                    <p:anim calcmode="lin" valueType="num">
                                      <p:cBhvr>
                                        <p:cTn id="15" dur="1000" fill="hold"/>
                                        <p:tgtEl>
                                          <p:spTgt spid="6146"/>
                                        </p:tgtEl>
                                        <p:attrNameLst>
                                          <p:attrName>ppt_x</p:attrName>
                                        </p:attrNameLst>
                                      </p:cBhvr>
                                      <p:tavLst>
                                        <p:tav tm="0">
                                          <p:val>
                                            <p:strVal val="#ppt_x"/>
                                          </p:val>
                                        </p:tav>
                                        <p:tav tm="100000">
                                          <p:val>
                                            <p:strVal val="#ppt_x"/>
                                          </p:val>
                                        </p:tav>
                                      </p:tavLst>
                                    </p:anim>
                                    <p:anim calcmode="lin" valueType="num">
                                      <p:cBhvr>
                                        <p:cTn id="16"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1000"/>
                                        <p:tgtEl>
                                          <p:spTgt spid="6148"/>
                                        </p:tgtEl>
                                      </p:cBhvr>
                                    </p:animEffect>
                                    <p:anim calcmode="lin" valueType="num">
                                      <p:cBhvr>
                                        <p:cTn id="22" dur="1000" fill="hold"/>
                                        <p:tgtEl>
                                          <p:spTgt spid="6148"/>
                                        </p:tgtEl>
                                        <p:attrNameLst>
                                          <p:attrName>ppt_x</p:attrName>
                                        </p:attrNameLst>
                                      </p:cBhvr>
                                      <p:tavLst>
                                        <p:tav tm="0">
                                          <p:val>
                                            <p:strVal val="#ppt_x"/>
                                          </p:val>
                                        </p:tav>
                                        <p:tav tm="100000">
                                          <p:val>
                                            <p:strVal val="#ppt_x"/>
                                          </p:val>
                                        </p:tav>
                                      </p:tavLst>
                                    </p:anim>
                                    <p:anim calcmode="lin" valueType="num">
                                      <p:cBhvr>
                                        <p:cTn id="23"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147"/>
                                        </p:tgtEl>
                                        <p:attrNameLst>
                                          <p:attrName>style.visibility</p:attrName>
                                        </p:attrNameLst>
                                      </p:cBhvr>
                                      <p:to>
                                        <p:strVal val="visible"/>
                                      </p:to>
                                    </p:set>
                                    <p:animEffect transition="in" filter="fade">
                                      <p:cBhvr>
                                        <p:cTn id="28" dur="1000"/>
                                        <p:tgtEl>
                                          <p:spTgt spid="6147"/>
                                        </p:tgtEl>
                                      </p:cBhvr>
                                    </p:animEffect>
                                    <p:anim calcmode="lin" valueType="num">
                                      <p:cBhvr>
                                        <p:cTn id="29" dur="1000" fill="hold"/>
                                        <p:tgtEl>
                                          <p:spTgt spid="6147"/>
                                        </p:tgtEl>
                                        <p:attrNameLst>
                                          <p:attrName>ppt_x</p:attrName>
                                        </p:attrNameLst>
                                      </p:cBhvr>
                                      <p:tavLst>
                                        <p:tav tm="0">
                                          <p:val>
                                            <p:strVal val="#ppt_x"/>
                                          </p:val>
                                        </p:tav>
                                        <p:tav tm="100000">
                                          <p:val>
                                            <p:strVal val="#ppt_x"/>
                                          </p:val>
                                        </p:tav>
                                      </p:tavLst>
                                    </p:anim>
                                    <p:anim calcmode="lin" valueType="num">
                                      <p:cBhvr>
                                        <p:cTn id="30" dur="1000" fill="hold"/>
                                        <p:tgtEl>
                                          <p:spTgt spid="614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149"/>
                                        </p:tgtEl>
                                        <p:attrNameLst>
                                          <p:attrName>style.visibility</p:attrName>
                                        </p:attrNameLst>
                                      </p:cBhvr>
                                      <p:to>
                                        <p:strVal val="visible"/>
                                      </p:to>
                                    </p:set>
                                    <p:animEffect transition="in" filter="fade">
                                      <p:cBhvr>
                                        <p:cTn id="35" dur="1000"/>
                                        <p:tgtEl>
                                          <p:spTgt spid="6149"/>
                                        </p:tgtEl>
                                      </p:cBhvr>
                                    </p:animEffect>
                                    <p:anim calcmode="lin" valueType="num">
                                      <p:cBhvr>
                                        <p:cTn id="36" dur="1000" fill="hold"/>
                                        <p:tgtEl>
                                          <p:spTgt spid="6149"/>
                                        </p:tgtEl>
                                        <p:attrNameLst>
                                          <p:attrName>ppt_x</p:attrName>
                                        </p:attrNameLst>
                                      </p:cBhvr>
                                      <p:tavLst>
                                        <p:tav tm="0">
                                          <p:val>
                                            <p:strVal val="#ppt_x"/>
                                          </p:val>
                                        </p:tav>
                                        <p:tav tm="100000">
                                          <p:val>
                                            <p:strVal val="#ppt_x"/>
                                          </p:val>
                                        </p:tav>
                                      </p:tavLst>
                                    </p:anim>
                                    <p:anim calcmode="lin" valueType="num">
                                      <p:cBhvr>
                                        <p:cTn id="37" dur="1000" fill="hold"/>
                                        <p:tgtEl>
                                          <p:spTgt spid="614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150"/>
                                        </p:tgtEl>
                                        <p:attrNameLst>
                                          <p:attrName>style.visibility</p:attrName>
                                        </p:attrNameLst>
                                      </p:cBhvr>
                                      <p:to>
                                        <p:strVal val="visible"/>
                                      </p:to>
                                    </p:set>
                                    <p:animEffect transition="in" filter="fade">
                                      <p:cBhvr>
                                        <p:cTn id="42" dur="1000"/>
                                        <p:tgtEl>
                                          <p:spTgt spid="6150"/>
                                        </p:tgtEl>
                                      </p:cBhvr>
                                    </p:animEffect>
                                    <p:anim calcmode="lin" valueType="num">
                                      <p:cBhvr>
                                        <p:cTn id="43" dur="1000" fill="hold"/>
                                        <p:tgtEl>
                                          <p:spTgt spid="6150"/>
                                        </p:tgtEl>
                                        <p:attrNameLst>
                                          <p:attrName>ppt_x</p:attrName>
                                        </p:attrNameLst>
                                      </p:cBhvr>
                                      <p:tavLst>
                                        <p:tav tm="0">
                                          <p:val>
                                            <p:strVal val="#ppt_x"/>
                                          </p:val>
                                        </p:tav>
                                        <p:tav tm="100000">
                                          <p:val>
                                            <p:strVal val="#ppt_x"/>
                                          </p:val>
                                        </p:tav>
                                      </p:tavLst>
                                    </p:anim>
                                    <p:anim calcmode="lin" valueType="num">
                                      <p:cBhvr>
                                        <p:cTn id="44" dur="1000" fill="hold"/>
                                        <p:tgtEl>
                                          <p:spTgt spid="615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329"/>
        <p:cNvGrpSpPr/>
        <p:nvPr/>
      </p:nvGrpSpPr>
      <p:grpSpPr>
        <a:xfrm>
          <a:off x="0" y="0"/>
          <a:ext cx="0" cy="0"/>
          <a:chOff x="0" y="0"/>
          <a:chExt cx="0" cy="0"/>
        </a:xfrm>
      </p:grpSpPr>
      <p:sp>
        <p:nvSpPr>
          <p:cNvPr id="332" name="Google Shape;332;p3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8" name="TextBox 7"/>
          <p:cNvSpPr txBox="1"/>
          <p:nvPr/>
        </p:nvSpPr>
        <p:spPr>
          <a:xfrm>
            <a:off x="251520" y="339502"/>
            <a:ext cx="6624736" cy="553998"/>
          </a:xfrm>
          <a:prstGeom prst="rect">
            <a:avLst/>
          </a:prstGeom>
          <a:noFill/>
        </p:spPr>
        <p:txBody>
          <a:bodyPr wrap="square" rtlCol="0">
            <a:spAutoFit/>
          </a:bodyPr>
          <a:lstStyle/>
          <a:p>
            <a:pPr algn="ctr"/>
            <a:r>
              <a:rPr lang="en-US" sz="3000" b="1" dirty="0" smtClean="0">
                <a:latin typeface="Times New Roman" pitchFamily="18" charset="0"/>
                <a:cs typeface="Times New Roman" pitchFamily="18" charset="0"/>
              </a:rPr>
              <a:t>DATA AUGMENTATION</a:t>
            </a:r>
            <a:endParaRPr lang="en-US" sz="3000" b="1" dirty="0">
              <a:latin typeface="Times New Roman" pitchFamily="18" charset="0"/>
              <a:cs typeface="Times New Roman" pitchFamily="18" charset="0"/>
            </a:endParaRPr>
          </a:p>
        </p:txBody>
      </p:sp>
      <p:sp>
        <p:nvSpPr>
          <p:cNvPr id="10" name="TextBox 9"/>
          <p:cNvSpPr txBox="1"/>
          <p:nvPr/>
        </p:nvSpPr>
        <p:spPr>
          <a:xfrm>
            <a:off x="2533132" y="2462587"/>
            <a:ext cx="2226248" cy="276999"/>
          </a:xfrm>
          <a:prstGeom prst="rect">
            <a:avLst/>
          </a:prstGeom>
          <a:noFill/>
        </p:spPr>
        <p:txBody>
          <a:bodyPr wrap="square" rtlCol="0">
            <a:spAutoFit/>
          </a:bodyPr>
          <a:lstStyle/>
          <a:p>
            <a:pPr algn="ctr"/>
            <a:r>
              <a:rPr lang="en-US" sz="1200" b="1" dirty="0">
                <a:latin typeface="Times New Roman" pitchFamily="18" charset="0"/>
                <a:cs typeface="Times New Roman" pitchFamily="18" charset="0"/>
              </a:rPr>
              <a:t>Addition of </a:t>
            </a:r>
            <a:r>
              <a:rPr lang="en-US" sz="1200" b="1" dirty="0" smtClean="0">
                <a:latin typeface="Times New Roman" pitchFamily="18" charset="0"/>
                <a:cs typeface="Times New Roman" pitchFamily="18" charset="0"/>
              </a:rPr>
              <a:t>noise</a:t>
            </a:r>
            <a:endParaRPr lang="en-US" sz="1200" dirty="0">
              <a:latin typeface="Times New Roman" pitchFamily="18" charset="0"/>
              <a:cs typeface="Times New Roman" pitchFamily="18" charset="0"/>
            </a:endParaRPr>
          </a:p>
        </p:txBody>
      </p:sp>
      <p:sp>
        <p:nvSpPr>
          <p:cNvPr id="11" name="TextBox 10"/>
          <p:cNvSpPr txBox="1"/>
          <p:nvPr/>
        </p:nvSpPr>
        <p:spPr>
          <a:xfrm>
            <a:off x="4837387" y="2477338"/>
            <a:ext cx="2245342" cy="276999"/>
          </a:xfrm>
          <a:prstGeom prst="rect">
            <a:avLst/>
          </a:prstGeom>
          <a:noFill/>
        </p:spPr>
        <p:txBody>
          <a:bodyPr wrap="square" rtlCol="0">
            <a:spAutoFit/>
          </a:bodyPr>
          <a:lstStyle/>
          <a:p>
            <a:pPr algn="ctr"/>
            <a:r>
              <a:rPr lang="en-US" sz="1200" b="1" dirty="0" smtClean="0">
                <a:latin typeface="Times New Roman" pitchFamily="18" charset="0"/>
                <a:cs typeface="Times New Roman" pitchFamily="18" charset="0"/>
              </a:rPr>
              <a:t>Rotation</a:t>
            </a:r>
            <a:endParaRPr lang="en-US" sz="1200" dirty="0">
              <a:latin typeface="Times New Roman" pitchFamily="18" charset="0"/>
              <a:cs typeface="Times New Roman" pitchFamily="18" charset="0"/>
            </a:endParaRPr>
          </a:p>
        </p:txBody>
      </p:sp>
      <p:sp>
        <p:nvSpPr>
          <p:cNvPr id="12" name="TextBox 11"/>
          <p:cNvSpPr txBox="1"/>
          <p:nvPr/>
        </p:nvSpPr>
        <p:spPr>
          <a:xfrm>
            <a:off x="228875" y="4310487"/>
            <a:ext cx="2226247" cy="276999"/>
          </a:xfrm>
          <a:prstGeom prst="rect">
            <a:avLst/>
          </a:prstGeom>
          <a:noFill/>
        </p:spPr>
        <p:txBody>
          <a:bodyPr wrap="square" rtlCol="0">
            <a:spAutoFit/>
          </a:bodyPr>
          <a:lstStyle/>
          <a:p>
            <a:pPr algn="ctr"/>
            <a:r>
              <a:rPr lang="en-US" sz="1200" b="1" dirty="0">
                <a:latin typeface="Times New Roman" pitchFamily="18" charset="0"/>
                <a:cs typeface="Times New Roman" pitchFamily="18" charset="0"/>
              </a:rPr>
              <a:t>V</a:t>
            </a:r>
            <a:r>
              <a:rPr lang="en-US" sz="1200" b="1" dirty="0" smtClean="0">
                <a:latin typeface="Times New Roman" pitchFamily="18" charset="0"/>
                <a:cs typeface="Times New Roman" pitchFamily="18" charset="0"/>
              </a:rPr>
              <a:t>ertical translation</a:t>
            </a:r>
            <a:endParaRPr lang="en-US" sz="1200" b="1" dirty="0">
              <a:latin typeface="Times New Roman" pitchFamily="18" charset="0"/>
              <a:cs typeface="Times New Roman" pitchFamily="18" charset="0"/>
            </a:endParaRPr>
          </a:p>
        </p:txBody>
      </p:sp>
      <p:sp>
        <p:nvSpPr>
          <p:cNvPr id="13" name="TextBox 12"/>
          <p:cNvSpPr txBox="1"/>
          <p:nvPr/>
        </p:nvSpPr>
        <p:spPr>
          <a:xfrm>
            <a:off x="2533132" y="4349547"/>
            <a:ext cx="2245342" cy="276999"/>
          </a:xfrm>
          <a:prstGeom prst="rect">
            <a:avLst/>
          </a:prstGeom>
          <a:noFill/>
        </p:spPr>
        <p:txBody>
          <a:bodyPr wrap="square" rtlCol="0">
            <a:spAutoFit/>
          </a:bodyPr>
          <a:lstStyle/>
          <a:p>
            <a:pPr algn="ctr"/>
            <a:r>
              <a:rPr lang="en-US" sz="1200" b="1" dirty="0">
                <a:latin typeface="Times New Roman" pitchFamily="18" charset="0"/>
                <a:cs typeface="Times New Roman" pitchFamily="18" charset="0"/>
              </a:rPr>
              <a:t>Horizontal </a:t>
            </a:r>
            <a:r>
              <a:rPr lang="en-US" sz="1200" b="1" dirty="0" smtClean="0">
                <a:latin typeface="Times New Roman" pitchFamily="18" charset="0"/>
                <a:cs typeface="Times New Roman" pitchFamily="18" charset="0"/>
              </a:rPr>
              <a:t>translation</a:t>
            </a:r>
            <a:endParaRPr lang="en-US" sz="1200" b="1"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132" y="1275606"/>
            <a:ext cx="2226247" cy="1186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7387" y="1275606"/>
            <a:ext cx="2245342" cy="1201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876" y="3155218"/>
            <a:ext cx="2226246" cy="1155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3132" y="3155217"/>
            <a:ext cx="2245342" cy="1194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9396" y="3155217"/>
            <a:ext cx="2254892" cy="1194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896423" y="4324998"/>
            <a:ext cx="2254892" cy="307777"/>
          </a:xfrm>
          <a:prstGeom prst="rect">
            <a:avLst/>
          </a:prstGeom>
          <a:noFill/>
        </p:spPr>
        <p:txBody>
          <a:bodyPr wrap="square" rtlCol="0">
            <a:spAutoFit/>
          </a:bodyPr>
          <a:lstStyle/>
          <a:p>
            <a:pPr algn="ctr"/>
            <a:r>
              <a:rPr lang="en-US" sz="1200" b="1" dirty="0">
                <a:latin typeface="Times New Roman" pitchFamily="18" charset="0"/>
                <a:cs typeface="Times New Roman" pitchFamily="18" charset="0"/>
              </a:rPr>
              <a:t>Shearing</a:t>
            </a:r>
            <a:r>
              <a:rPr lang="en-US" b="1" dirty="0">
                <a:latin typeface="Times New Roman" pitchFamily="18" charset="0"/>
                <a:cs typeface="Times New Roman" pitchFamily="18" charset="0"/>
              </a:rPr>
              <a:t> </a:t>
            </a:r>
          </a:p>
        </p:txBody>
      </p:sp>
      <p:sp>
        <p:nvSpPr>
          <p:cNvPr id="3" name="TextBox 2"/>
          <p:cNvSpPr txBox="1"/>
          <p:nvPr/>
        </p:nvSpPr>
        <p:spPr>
          <a:xfrm>
            <a:off x="300884" y="1275606"/>
            <a:ext cx="2016224" cy="1569660"/>
          </a:xfrm>
          <a:prstGeom prst="rect">
            <a:avLst/>
          </a:prstGeom>
          <a:noFill/>
        </p:spPr>
        <p:txBody>
          <a:bodyPr wrap="square" rtlCol="0">
            <a:spAutoFit/>
          </a:bodyPr>
          <a:lstStyle/>
          <a:p>
            <a:pPr algn="just"/>
            <a:r>
              <a:rPr lang="vi-VN" sz="1200" dirty="0">
                <a:latin typeface="+mj-lt"/>
              </a:rPr>
              <a:t>Data augmentation là phương thức tạo ra dataset mới từ dataset đã có. Ví dụ một dataset mới đã được tạo ra bằng cách quay dataset cũ một góc 10 độ cùng chiều kim đồng hồ. Kết hợp cả 2 dataset ta có 1 dataset mới</a:t>
            </a:r>
            <a:r>
              <a:rPr lang="vi-VN" sz="1200" dirty="0" smtClean="0">
                <a:latin typeface="+mj-lt"/>
              </a:rPr>
              <a:t>.</a:t>
            </a:r>
            <a:endParaRPr lang="en-US" sz="1200" dirty="0">
              <a:latin typeface="+mj-lt"/>
            </a:endParaRPr>
          </a:p>
        </p:txBody>
      </p:sp>
    </p:spTree>
    <p:extLst>
      <p:ext uri="{BB962C8B-B14F-4D97-AF65-F5344CB8AC3E}">
        <p14:creationId xmlns:p14="http://schemas.microsoft.com/office/powerpoint/2010/main" val="2999505141"/>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329"/>
        <p:cNvGrpSpPr/>
        <p:nvPr/>
      </p:nvGrpSpPr>
      <p:grpSpPr>
        <a:xfrm>
          <a:off x="0" y="0"/>
          <a:ext cx="0" cy="0"/>
          <a:chOff x="0" y="0"/>
          <a:chExt cx="0" cy="0"/>
        </a:xfrm>
      </p:grpSpPr>
      <p:sp>
        <p:nvSpPr>
          <p:cNvPr id="332" name="Google Shape;332;p3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
        <p:nvSpPr>
          <p:cNvPr id="8" name="TextBox 7"/>
          <p:cNvSpPr txBox="1"/>
          <p:nvPr/>
        </p:nvSpPr>
        <p:spPr>
          <a:xfrm>
            <a:off x="251520" y="339502"/>
            <a:ext cx="6624736" cy="553998"/>
          </a:xfrm>
          <a:prstGeom prst="rect">
            <a:avLst/>
          </a:prstGeom>
          <a:noFill/>
        </p:spPr>
        <p:txBody>
          <a:bodyPr wrap="square" rtlCol="0">
            <a:spAutoFit/>
          </a:bodyPr>
          <a:lstStyle/>
          <a:p>
            <a:pPr algn="ctr"/>
            <a:r>
              <a:rPr lang="en-US" sz="3000" b="1" dirty="0" smtClean="0">
                <a:latin typeface="Times New Roman" pitchFamily="18" charset="0"/>
                <a:cs typeface="Times New Roman" pitchFamily="18" charset="0"/>
              </a:rPr>
              <a:t>DATA AUGMENTATION</a:t>
            </a:r>
            <a:endParaRPr lang="en-US" sz="3000" b="1"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438" y="1347614"/>
            <a:ext cx="6709850"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73972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heel(1)">
                                      <p:cBhvr>
                                        <p:cTn id="7" dur="2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9800"/>
        </a:solidFill>
        <a:effectLst/>
      </p:bgPr>
    </p:bg>
    <p:spTree>
      <p:nvGrpSpPr>
        <p:cNvPr id="1" name="Shape 366"/>
        <p:cNvGrpSpPr/>
        <p:nvPr/>
      </p:nvGrpSpPr>
      <p:grpSpPr>
        <a:xfrm>
          <a:off x="0" y="0"/>
          <a:ext cx="0" cy="0"/>
          <a:chOff x="0" y="0"/>
          <a:chExt cx="0" cy="0"/>
        </a:xfrm>
      </p:grpSpPr>
      <p:sp>
        <p:nvSpPr>
          <p:cNvPr id="12" name="Google Shape;111;p17"/>
          <p:cNvSpPr txBox="1">
            <a:spLocks/>
          </p:cNvSpPr>
          <p:nvPr/>
        </p:nvSpPr>
        <p:spPr>
          <a:xfrm>
            <a:off x="611560" y="1354750"/>
            <a:ext cx="3522300" cy="298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sz="7200" dirty="0" smtClean="0">
                <a:solidFill>
                  <a:srgbClr val="FFC107"/>
                </a:solidFill>
                <a:latin typeface="Times New Roman" pitchFamily="18" charset="0"/>
                <a:cs typeface="Times New Roman" pitchFamily="18" charset="0"/>
              </a:rPr>
              <a:t>V.</a:t>
            </a:r>
          </a:p>
          <a:p>
            <a:r>
              <a:rPr lang="en-US" sz="3000" dirty="0" smtClean="0">
                <a:solidFill>
                  <a:schemeClr val="tx1">
                    <a:lumMod val="75000"/>
                  </a:schemeClr>
                </a:solidFill>
                <a:latin typeface="Times New Roman" pitchFamily="18" charset="0"/>
                <a:cs typeface="Times New Roman" pitchFamily="18" charset="0"/>
              </a:rPr>
              <a:t>BUILDING MODEL</a:t>
            </a:r>
            <a:endParaRPr lang="en-US" sz="3000" dirty="0">
              <a:solidFill>
                <a:schemeClr val="tx1">
                  <a:lumMod val="75000"/>
                </a:schemeClr>
              </a:solidFill>
              <a:latin typeface="Times New Roman" pitchFamily="18" charset="0"/>
              <a:cs typeface="Times New Roman" pitchFamily="18" charset="0"/>
            </a:endParaRPr>
          </a:p>
        </p:txBody>
      </p:sp>
      <p:sp>
        <p:nvSpPr>
          <p:cNvPr id="4" name="TextBox 3"/>
          <p:cNvSpPr txBox="1"/>
          <p:nvPr/>
        </p:nvSpPr>
        <p:spPr>
          <a:xfrm>
            <a:off x="4589487" y="1491630"/>
            <a:ext cx="4176464" cy="523220"/>
          </a:xfrm>
          <a:prstGeom prst="rect">
            <a:avLst/>
          </a:prstGeom>
          <a:noFill/>
        </p:spPr>
        <p:txBody>
          <a:bodyPr wrap="square" rtlCol="0">
            <a:spAutoFit/>
          </a:bodyPr>
          <a:lstStyle/>
          <a:p>
            <a:pPr algn="just"/>
            <a:r>
              <a:rPr lang="vi-VN" dirty="0">
                <a:latin typeface="+mj-lt"/>
              </a:rPr>
              <a:t>Ở đây chúng ta sẽ xây dựng 2 model dựa trên cấu trúc CNN và CRNN</a:t>
            </a:r>
            <a:r>
              <a:rPr lang="vi-VN" dirty="0" smtClean="0">
                <a:latin typeface="+mj-lt"/>
              </a:rPr>
              <a:t>.</a:t>
            </a:r>
            <a:endParaRPr lang="en-US" dirty="0">
              <a:latin typeface="+mj-lt"/>
            </a:endParaRPr>
          </a:p>
        </p:txBody>
      </p:sp>
      <p:sp>
        <p:nvSpPr>
          <p:cNvPr id="5" name="TextBox 4"/>
          <p:cNvSpPr txBox="1"/>
          <p:nvPr/>
        </p:nvSpPr>
        <p:spPr>
          <a:xfrm>
            <a:off x="4877519" y="2178152"/>
            <a:ext cx="2880320" cy="738664"/>
          </a:xfrm>
          <a:prstGeom prst="rect">
            <a:avLst/>
          </a:prstGeom>
          <a:noFill/>
        </p:spPr>
        <p:txBody>
          <a:bodyPr wrap="square" rtlCol="0">
            <a:spAutoFit/>
          </a:bodyPr>
          <a:lstStyle/>
          <a:p>
            <a:pPr algn="just"/>
            <a:r>
              <a:rPr lang="en-US" dirty="0">
                <a:latin typeface="Times New Roman" pitchFamily="18" charset="0"/>
                <a:ea typeface="Tahoma" pitchFamily="34" charset="0"/>
                <a:cs typeface="Times New Roman" pitchFamily="18" charset="0"/>
              </a:rPr>
              <a:t>Ta </a:t>
            </a:r>
            <a:r>
              <a:rPr lang="en-US" dirty="0" err="1">
                <a:latin typeface="Times New Roman" pitchFamily="18" charset="0"/>
                <a:ea typeface="Tahoma" pitchFamily="34" charset="0"/>
                <a:cs typeface="Times New Roman" pitchFamily="18" charset="0"/>
              </a:rPr>
              <a:t>sẽ</a:t>
            </a:r>
            <a:r>
              <a:rPr lang="en-US" dirty="0">
                <a:latin typeface="Times New Roman" pitchFamily="18" charset="0"/>
                <a:ea typeface="Tahoma" pitchFamily="34" charset="0"/>
                <a:cs typeface="Times New Roman" pitchFamily="18" charset="0"/>
              </a:rPr>
              <a:t> so </a:t>
            </a:r>
            <a:r>
              <a:rPr lang="en-US" dirty="0" err="1">
                <a:latin typeface="Times New Roman" pitchFamily="18" charset="0"/>
                <a:ea typeface="Tahoma" pitchFamily="34" charset="0"/>
                <a:cs typeface="Times New Roman" pitchFamily="18" charset="0"/>
              </a:rPr>
              <a:t>sánh</a:t>
            </a:r>
            <a:r>
              <a:rPr lang="en-US" dirty="0">
                <a:latin typeface="Times New Roman" pitchFamily="18" charset="0"/>
                <a:ea typeface="Tahoma" pitchFamily="34" charset="0"/>
                <a:cs typeface="Times New Roman" pitchFamily="18" charset="0"/>
              </a:rPr>
              <a:t> </a:t>
            </a:r>
            <a:r>
              <a:rPr lang="en-US" dirty="0" err="1">
                <a:latin typeface="Times New Roman" pitchFamily="18" charset="0"/>
                <a:ea typeface="Tahoma" pitchFamily="34" charset="0"/>
                <a:cs typeface="Times New Roman" pitchFamily="18" charset="0"/>
              </a:rPr>
              <a:t>hai</a:t>
            </a:r>
            <a:r>
              <a:rPr lang="en-US" dirty="0">
                <a:latin typeface="Times New Roman" pitchFamily="18" charset="0"/>
                <a:ea typeface="Tahoma" pitchFamily="34" charset="0"/>
                <a:cs typeface="Times New Roman" pitchFamily="18" charset="0"/>
              </a:rPr>
              <a:t> model </a:t>
            </a:r>
            <a:r>
              <a:rPr lang="en-US" dirty="0" err="1">
                <a:latin typeface="Times New Roman" pitchFamily="18" charset="0"/>
                <a:ea typeface="Tahoma" pitchFamily="34" charset="0"/>
                <a:cs typeface="Times New Roman" pitchFamily="18" charset="0"/>
              </a:rPr>
              <a:t>trên</a:t>
            </a:r>
            <a:r>
              <a:rPr lang="en-US" dirty="0">
                <a:latin typeface="Times New Roman" pitchFamily="18" charset="0"/>
                <a:ea typeface="Tahoma" pitchFamily="34" charset="0"/>
                <a:cs typeface="Times New Roman" pitchFamily="18" charset="0"/>
              </a:rPr>
              <a:t> </a:t>
            </a:r>
            <a:r>
              <a:rPr lang="en-US" dirty="0" err="1">
                <a:latin typeface="Times New Roman" pitchFamily="18" charset="0"/>
                <a:ea typeface="Tahoma" pitchFamily="34" charset="0"/>
                <a:cs typeface="Times New Roman" pitchFamily="18" charset="0"/>
              </a:rPr>
              <a:t>bằng</a:t>
            </a:r>
            <a:r>
              <a:rPr lang="en-US" dirty="0">
                <a:latin typeface="Times New Roman" pitchFamily="18" charset="0"/>
                <a:ea typeface="Tahoma" pitchFamily="34" charset="0"/>
                <a:cs typeface="Times New Roman" pitchFamily="18" charset="0"/>
              </a:rPr>
              <a:t> </a:t>
            </a:r>
            <a:r>
              <a:rPr lang="en-US" dirty="0" err="1">
                <a:latin typeface="Times New Roman" pitchFamily="18" charset="0"/>
                <a:ea typeface="Tahoma" pitchFamily="34" charset="0"/>
                <a:cs typeface="Times New Roman" pitchFamily="18" charset="0"/>
              </a:rPr>
              <a:t>cách</a:t>
            </a:r>
            <a:r>
              <a:rPr lang="en-US" dirty="0">
                <a:latin typeface="Times New Roman" pitchFamily="18" charset="0"/>
                <a:ea typeface="Tahoma" pitchFamily="34" charset="0"/>
                <a:cs typeface="Times New Roman" pitchFamily="18" charset="0"/>
              </a:rPr>
              <a:t> </a:t>
            </a:r>
            <a:r>
              <a:rPr lang="en-US" dirty="0" err="1">
                <a:latin typeface="Times New Roman" pitchFamily="18" charset="0"/>
                <a:ea typeface="Tahoma" pitchFamily="34" charset="0"/>
                <a:cs typeface="Times New Roman" pitchFamily="18" charset="0"/>
              </a:rPr>
              <a:t>chạy</a:t>
            </a:r>
            <a:r>
              <a:rPr lang="en-US" dirty="0">
                <a:latin typeface="Times New Roman" pitchFamily="18" charset="0"/>
                <a:ea typeface="Tahoma" pitchFamily="34" charset="0"/>
                <a:cs typeface="Times New Roman" pitchFamily="18" charset="0"/>
              </a:rPr>
              <a:t> </a:t>
            </a:r>
            <a:r>
              <a:rPr lang="en-US" dirty="0" err="1">
                <a:latin typeface="Times New Roman" pitchFamily="18" charset="0"/>
                <a:ea typeface="Tahoma" pitchFamily="34" charset="0"/>
                <a:cs typeface="Times New Roman" pitchFamily="18" charset="0"/>
              </a:rPr>
              <a:t>thử</a:t>
            </a:r>
            <a:r>
              <a:rPr lang="en-US" dirty="0">
                <a:latin typeface="Times New Roman" pitchFamily="18" charset="0"/>
                <a:ea typeface="Tahoma" pitchFamily="34" charset="0"/>
                <a:cs typeface="Times New Roman" pitchFamily="18" charset="0"/>
              </a:rPr>
              <a:t> </a:t>
            </a:r>
            <a:r>
              <a:rPr lang="en-US" dirty="0" err="1">
                <a:latin typeface="Times New Roman" pitchFamily="18" charset="0"/>
                <a:ea typeface="Tahoma" pitchFamily="34" charset="0"/>
                <a:cs typeface="Times New Roman" pitchFamily="18" charset="0"/>
              </a:rPr>
              <a:t>chúng</a:t>
            </a:r>
            <a:r>
              <a:rPr lang="en-US" dirty="0">
                <a:latin typeface="Times New Roman" pitchFamily="18" charset="0"/>
                <a:ea typeface="Tahoma" pitchFamily="34" charset="0"/>
                <a:cs typeface="Times New Roman" pitchFamily="18" charset="0"/>
              </a:rPr>
              <a:t> </a:t>
            </a:r>
            <a:r>
              <a:rPr lang="en-US" dirty="0" err="1">
                <a:latin typeface="Times New Roman" pitchFamily="18" charset="0"/>
                <a:ea typeface="Tahoma" pitchFamily="34" charset="0"/>
                <a:cs typeface="Times New Roman" pitchFamily="18" charset="0"/>
              </a:rPr>
              <a:t>trên</a:t>
            </a:r>
            <a:r>
              <a:rPr lang="en-US" dirty="0">
                <a:latin typeface="Times New Roman" pitchFamily="18" charset="0"/>
                <a:ea typeface="Tahoma" pitchFamily="34" charset="0"/>
                <a:cs typeface="Times New Roman" pitchFamily="18" charset="0"/>
              </a:rPr>
              <a:t> </a:t>
            </a:r>
            <a:r>
              <a:rPr lang="en-US" dirty="0" err="1">
                <a:latin typeface="Times New Roman" pitchFamily="18" charset="0"/>
                <a:ea typeface="Tahoma" pitchFamily="34" charset="0"/>
                <a:cs typeface="Times New Roman" pitchFamily="18" charset="0"/>
              </a:rPr>
              <a:t>tập</a:t>
            </a:r>
            <a:r>
              <a:rPr lang="en-US" dirty="0">
                <a:latin typeface="Times New Roman" pitchFamily="18" charset="0"/>
                <a:ea typeface="Tahoma" pitchFamily="34" charset="0"/>
                <a:cs typeface="Times New Roman" pitchFamily="18" charset="0"/>
              </a:rPr>
              <a:t> dataset </a:t>
            </a:r>
            <a:r>
              <a:rPr lang="en-US" dirty="0" err="1">
                <a:latin typeface="Times New Roman" pitchFamily="18" charset="0"/>
                <a:ea typeface="Tahoma" pitchFamily="34" charset="0"/>
                <a:cs typeface="Times New Roman" pitchFamily="18" charset="0"/>
              </a:rPr>
              <a:t>được</a:t>
            </a:r>
            <a:r>
              <a:rPr lang="en-US" dirty="0">
                <a:latin typeface="Times New Roman" pitchFamily="18" charset="0"/>
                <a:ea typeface="Tahoma" pitchFamily="34" charset="0"/>
                <a:cs typeface="Times New Roman" pitchFamily="18" charset="0"/>
              </a:rPr>
              <a:t> chia </a:t>
            </a:r>
            <a:r>
              <a:rPr lang="en-US" dirty="0" err="1">
                <a:latin typeface="Times New Roman" pitchFamily="18" charset="0"/>
                <a:ea typeface="Tahoma" pitchFamily="34" charset="0"/>
                <a:cs typeface="Times New Roman" pitchFamily="18" charset="0"/>
              </a:rPr>
              <a:t>như</a:t>
            </a:r>
            <a:r>
              <a:rPr lang="en-US" dirty="0">
                <a:latin typeface="Times New Roman" pitchFamily="18" charset="0"/>
                <a:ea typeface="Tahoma" pitchFamily="34" charset="0"/>
                <a:cs typeface="Times New Roman" pitchFamily="18" charset="0"/>
              </a:rPr>
              <a:t> </a:t>
            </a:r>
            <a:r>
              <a:rPr lang="en-US" dirty="0" err="1">
                <a:latin typeface="Times New Roman" pitchFamily="18" charset="0"/>
                <a:ea typeface="Tahoma" pitchFamily="34" charset="0"/>
                <a:cs typeface="Times New Roman" pitchFamily="18" charset="0"/>
              </a:rPr>
              <a:t>sau</a:t>
            </a:r>
            <a:r>
              <a:rPr lang="en-US" dirty="0" smtClean="0">
                <a:latin typeface="Times New Roman" pitchFamily="18" charset="0"/>
                <a:ea typeface="Tahoma" pitchFamily="34" charset="0"/>
                <a:cs typeface="Times New Roman" pitchFamily="18" charset="0"/>
              </a:rPr>
              <a:t>:</a:t>
            </a:r>
            <a:endParaRPr lang="en-US" dirty="0">
              <a:latin typeface="Times New Roman" pitchFamily="18" charset="0"/>
              <a:ea typeface="Tahoma" pitchFamily="34" charset="0"/>
              <a:cs typeface="Times New Roman" pitchFamily="18" charset="0"/>
            </a:endParaRPr>
          </a:p>
        </p:txBody>
      </p:sp>
      <p:sp>
        <p:nvSpPr>
          <p:cNvPr id="6" name="TextBox 5"/>
          <p:cNvSpPr txBox="1"/>
          <p:nvPr/>
        </p:nvSpPr>
        <p:spPr>
          <a:xfrm>
            <a:off x="5273563" y="3086167"/>
            <a:ext cx="2808312" cy="523220"/>
          </a:xfrm>
          <a:prstGeom prst="rect">
            <a:avLst/>
          </a:prstGeom>
          <a:noFill/>
        </p:spPr>
        <p:txBody>
          <a:bodyPr wrap="square" rtlCol="0">
            <a:spAutoFit/>
          </a:bodyPr>
          <a:lstStyle/>
          <a:p>
            <a:pPr marL="285750" indent="-285750" algn="just">
              <a:buFont typeface="Wingdings" pitchFamily="2" charset="2"/>
              <a:buChar char="q"/>
            </a:pPr>
            <a:r>
              <a:rPr lang="en-US" dirty="0">
                <a:latin typeface="Times New Roman" pitchFamily="18" charset="0"/>
                <a:ea typeface="Tahoma" pitchFamily="34" charset="0"/>
                <a:cs typeface="Times New Roman" pitchFamily="18" charset="0"/>
              </a:rPr>
              <a:t>Training </a:t>
            </a:r>
            <a:r>
              <a:rPr lang="en-US" dirty="0" smtClean="0">
                <a:latin typeface="Times New Roman" pitchFamily="18" charset="0"/>
                <a:ea typeface="Tahoma" pitchFamily="34" charset="0"/>
                <a:cs typeface="Times New Roman" pitchFamily="18" charset="0"/>
              </a:rPr>
              <a:t>set: 37585 </a:t>
            </a:r>
            <a:r>
              <a:rPr lang="en-US" dirty="0" err="1" smtClean="0">
                <a:latin typeface="Times New Roman" pitchFamily="18" charset="0"/>
                <a:ea typeface="Tahoma" pitchFamily="34" charset="0"/>
                <a:cs typeface="Times New Roman" pitchFamily="18" charset="0"/>
              </a:rPr>
              <a:t>ảnh</a:t>
            </a:r>
            <a:r>
              <a:rPr lang="en-US" dirty="0" smtClean="0">
                <a:latin typeface="Times New Roman" pitchFamily="18" charset="0"/>
                <a:ea typeface="Tahoma" pitchFamily="34" charset="0"/>
                <a:cs typeface="Times New Roman" pitchFamily="18" charset="0"/>
              </a:rPr>
              <a:t> </a:t>
            </a:r>
            <a:endParaRPr lang="en-US" dirty="0">
              <a:latin typeface="Times New Roman" pitchFamily="18" charset="0"/>
              <a:ea typeface="Tahoma" pitchFamily="34" charset="0"/>
              <a:cs typeface="Times New Roman" pitchFamily="18" charset="0"/>
            </a:endParaRPr>
          </a:p>
          <a:p>
            <a:pPr marL="285750" indent="-285750" algn="just">
              <a:buFont typeface="Wingdings" pitchFamily="2" charset="2"/>
              <a:buChar char="q"/>
            </a:pPr>
            <a:r>
              <a:rPr lang="en-US" dirty="0">
                <a:latin typeface="Times New Roman" pitchFamily="18" charset="0"/>
                <a:ea typeface="Tahoma" pitchFamily="34" charset="0"/>
                <a:cs typeface="Times New Roman" pitchFamily="18" charset="0"/>
              </a:rPr>
              <a:t>Val set: </a:t>
            </a:r>
            <a:r>
              <a:rPr lang="en-US" dirty="0" smtClean="0">
                <a:latin typeface="Times New Roman" pitchFamily="18" charset="0"/>
                <a:ea typeface="Tahoma" pitchFamily="34" charset="0"/>
                <a:cs typeface="Times New Roman" pitchFamily="18" charset="0"/>
              </a:rPr>
              <a:t>12528</a:t>
            </a:r>
            <a:r>
              <a:rPr lang="en-US" dirty="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ảnh</a:t>
            </a:r>
            <a:endParaRPr lang="en-US" dirty="0">
              <a:latin typeface="Times New Roman" pitchFamily="18" charset="0"/>
              <a:ea typeface="Tahoma" pitchFamily="34"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88"/>
        <p:cNvGrpSpPr/>
        <p:nvPr/>
      </p:nvGrpSpPr>
      <p:grpSpPr>
        <a:xfrm>
          <a:off x="0" y="0"/>
          <a:ext cx="0" cy="0"/>
          <a:chOff x="0" y="0"/>
          <a:chExt cx="0" cy="0"/>
        </a:xfrm>
      </p:grpSpPr>
      <p:sp>
        <p:nvSpPr>
          <p:cNvPr id="93" name="Google Shape;9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TextBox 2"/>
          <p:cNvSpPr txBox="1"/>
          <p:nvPr/>
        </p:nvSpPr>
        <p:spPr>
          <a:xfrm>
            <a:off x="251520" y="339502"/>
            <a:ext cx="6624736" cy="553998"/>
          </a:xfrm>
          <a:prstGeom prst="rect">
            <a:avLst/>
          </a:prstGeom>
          <a:noFill/>
        </p:spPr>
        <p:txBody>
          <a:bodyPr wrap="square" rtlCol="0">
            <a:spAutoFit/>
          </a:bodyPr>
          <a:lstStyle/>
          <a:p>
            <a:pPr algn="ctr"/>
            <a:r>
              <a:rPr lang="en-US" sz="3000" b="1" dirty="0" smtClean="0">
                <a:latin typeface="Times New Roman" pitchFamily="18" charset="0"/>
                <a:cs typeface="Times New Roman" pitchFamily="18" charset="0"/>
              </a:rPr>
              <a:t>NỘI DUNG</a:t>
            </a:r>
            <a:endParaRPr lang="en-US" sz="3000" b="1" dirty="0">
              <a:latin typeface="Times New Roman" pitchFamily="18" charset="0"/>
              <a:cs typeface="Times New Roman" pitchFamily="18" charset="0"/>
            </a:endParaRPr>
          </a:p>
        </p:txBody>
      </p:sp>
      <p:sp>
        <p:nvSpPr>
          <p:cNvPr id="4" name="TextBox 3"/>
          <p:cNvSpPr txBox="1"/>
          <p:nvPr/>
        </p:nvSpPr>
        <p:spPr>
          <a:xfrm>
            <a:off x="2123728" y="1712878"/>
            <a:ext cx="4104456" cy="1938992"/>
          </a:xfrm>
          <a:prstGeom prst="rect">
            <a:avLst/>
          </a:prstGeom>
          <a:noFill/>
        </p:spPr>
        <p:txBody>
          <a:bodyPr wrap="square" rtlCol="0">
            <a:spAutoFit/>
          </a:bodyPr>
          <a:lstStyle/>
          <a:p>
            <a:pPr marL="400050" indent="-400050" algn="just">
              <a:buFont typeface="+mj-lt"/>
              <a:buAutoNum type="romanUcPeriod"/>
            </a:pPr>
            <a:r>
              <a:rPr lang="en-US" sz="2000" b="1" dirty="0" smtClean="0">
                <a:latin typeface="Times New Roman" pitchFamily="18" charset="0"/>
                <a:cs typeface="Times New Roman" pitchFamily="18" charset="0"/>
              </a:rPr>
              <a:t>ABSTRACT</a:t>
            </a:r>
          </a:p>
          <a:p>
            <a:pPr marL="400050" indent="-400050" algn="just">
              <a:buFont typeface="+mj-lt"/>
              <a:buAutoNum type="romanUcPeriod"/>
            </a:pPr>
            <a:r>
              <a:rPr lang="en-US" sz="2000" b="1" dirty="0" smtClean="0">
                <a:latin typeface="Times New Roman" pitchFamily="18" charset="0"/>
                <a:cs typeface="Times New Roman" pitchFamily="18" charset="0"/>
              </a:rPr>
              <a:t>MÔ TẢ BÀI TOÁN</a:t>
            </a:r>
          </a:p>
          <a:p>
            <a:pPr marL="400050" indent="-400050" algn="just">
              <a:buFont typeface="+mj-lt"/>
              <a:buAutoNum type="romanUcPeriod"/>
            </a:pPr>
            <a:r>
              <a:rPr lang="en-US" sz="2000" b="1" dirty="0" smtClean="0">
                <a:latin typeface="Times New Roman" pitchFamily="18" charset="0"/>
                <a:cs typeface="Times New Roman" pitchFamily="18" charset="0"/>
              </a:rPr>
              <a:t>MÔ TẢ DATASET</a:t>
            </a:r>
          </a:p>
          <a:p>
            <a:pPr marL="400050" indent="-400050" algn="just">
              <a:buFont typeface="+mj-lt"/>
              <a:buAutoNum type="romanUcPeriod"/>
            </a:pPr>
            <a:r>
              <a:rPr lang="en-US" sz="2000" b="1" dirty="0" smtClean="0">
                <a:latin typeface="Times New Roman" pitchFamily="18" charset="0"/>
                <a:cs typeface="Times New Roman" pitchFamily="18" charset="0"/>
              </a:rPr>
              <a:t>DATASET PROCESSING</a:t>
            </a:r>
          </a:p>
          <a:p>
            <a:pPr marL="400050" indent="-400050" algn="just">
              <a:buFont typeface="+mj-lt"/>
              <a:buAutoNum type="romanUcPeriod"/>
            </a:pPr>
            <a:r>
              <a:rPr lang="en-US" sz="2000" b="1" dirty="0" smtClean="0">
                <a:latin typeface="Times New Roman" pitchFamily="18" charset="0"/>
                <a:cs typeface="Times New Roman" pitchFamily="18" charset="0"/>
              </a:rPr>
              <a:t>BUILDING MODEL</a:t>
            </a:r>
          </a:p>
          <a:p>
            <a:pPr marL="400050" indent="-400050" algn="just">
              <a:buFont typeface="+mj-lt"/>
              <a:buAutoNum type="romanUcPeriod"/>
            </a:pPr>
            <a:r>
              <a:rPr lang="en-US" sz="2000" b="1" dirty="0" smtClean="0">
                <a:latin typeface="Times New Roman" pitchFamily="18" charset="0"/>
                <a:cs typeface="Times New Roman" pitchFamily="18" charset="0"/>
              </a:rPr>
              <a:t>FINAL RUN </a:t>
            </a:r>
            <a:r>
              <a:rPr lang="en-US" sz="2000" b="1" dirty="0" smtClean="0">
                <a:latin typeface="Times New Roman" pitchFamily="18" charset="0"/>
                <a:cs typeface="Times New Roman" pitchFamily="18" charset="0"/>
              </a:rPr>
              <a:t>VÀ NHẬN XÉT</a:t>
            </a:r>
            <a:endParaRPr lang="en-US" sz="20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C27B0"/>
        </a:solidFill>
        <a:effectLst/>
      </p:bgPr>
    </p:bg>
    <p:spTree>
      <p:nvGrpSpPr>
        <p:cNvPr id="1" name="Shape 162"/>
        <p:cNvGrpSpPr/>
        <p:nvPr/>
      </p:nvGrpSpPr>
      <p:grpSpPr>
        <a:xfrm>
          <a:off x="0" y="0"/>
          <a:ext cx="0" cy="0"/>
          <a:chOff x="0" y="0"/>
          <a:chExt cx="0" cy="0"/>
        </a:xfrm>
      </p:grpSpPr>
      <p:sp>
        <p:nvSpPr>
          <p:cNvPr id="174" name="Google Shape;174;p22"/>
          <p:cNvSpPr txBox="1">
            <a:spLocks noGrp="1"/>
          </p:cNvSpPr>
          <p:nvPr>
            <p:ph type="sldNum" idx="12"/>
          </p:nvPr>
        </p:nvSpPr>
        <p:spPr>
          <a:xfrm>
            <a:off x="8644454" y="4770438"/>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931" y="195486"/>
            <a:ext cx="4304456" cy="2256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11560" y="219714"/>
            <a:ext cx="1152128" cy="307777"/>
          </a:xfrm>
          <a:prstGeom prst="rect">
            <a:avLst/>
          </a:prstGeom>
          <a:noFill/>
        </p:spPr>
        <p:txBody>
          <a:bodyPr wrap="square" rtlCol="0">
            <a:spAutoFit/>
          </a:bodyPr>
          <a:lstStyle/>
          <a:p>
            <a:r>
              <a:rPr lang="en-US" b="1" dirty="0" smtClean="0">
                <a:latin typeface="Times New Roman" pitchFamily="18" charset="0"/>
                <a:cs typeface="Times New Roman" pitchFamily="18" charset="0"/>
              </a:rPr>
              <a:t>CNN</a:t>
            </a:r>
            <a:endParaRPr lang="en-US" b="1" dirty="0">
              <a:latin typeface="Times New Roman" pitchFamily="18" charset="0"/>
              <a:cs typeface="Times New Roman" pitchFamily="18" charset="0"/>
            </a:endParaRPr>
          </a:p>
        </p:txBody>
      </p:sp>
      <p:sp>
        <p:nvSpPr>
          <p:cNvPr id="21" name="TextBox 20"/>
          <p:cNvSpPr txBox="1"/>
          <p:nvPr/>
        </p:nvSpPr>
        <p:spPr>
          <a:xfrm>
            <a:off x="611560" y="2708739"/>
            <a:ext cx="1152128" cy="307777"/>
          </a:xfrm>
          <a:prstGeom prst="rect">
            <a:avLst/>
          </a:prstGeom>
          <a:noFill/>
        </p:spPr>
        <p:txBody>
          <a:bodyPr wrap="square" rtlCol="0">
            <a:spAutoFit/>
          </a:bodyPr>
          <a:lstStyle/>
          <a:p>
            <a:r>
              <a:rPr lang="en-US" b="1" dirty="0" smtClean="0">
                <a:latin typeface="Times New Roman" pitchFamily="18" charset="0"/>
                <a:cs typeface="Times New Roman" pitchFamily="18" charset="0"/>
              </a:rPr>
              <a:t>CRNN</a:t>
            </a:r>
            <a:endParaRPr lang="en-US" b="1" dirty="0">
              <a:latin typeface="Times New Roman" pitchFamily="18" charset="0"/>
              <a:cs typeface="Times New Roman" pitchFamily="18" charset="0"/>
            </a:endParaRPr>
          </a:p>
        </p:txBody>
      </p:sp>
      <p:sp>
        <p:nvSpPr>
          <p:cNvPr id="8" name="TextBox 7"/>
          <p:cNvSpPr txBox="1"/>
          <p:nvPr/>
        </p:nvSpPr>
        <p:spPr>
          <a:xfrm>
            <a:off x="7135290" y="263853"/>
            <a:ext cx="2068785" cy="307777"/>
          </a:xfrm>
          <a:prstGeom prst="rect">
            <a:avLst/>
          </a:prstGeom>
          <a:noFill/>
        </p:spPr>
        <p:txBody>
          <a:bodyPr wrap="square" rtlCol="0">
            <a:spAutoFit/>
          </a:bodyPr>
          <a:lstStyle/>
          <a:p>
            <a:r>
              <a:rPr lang="vi-VN" dirty="0" smtClean="0">
                <a:solidFill>
                  <a:schemeClr val="bg1"/>
                </a:solidFill>
                <a:latin typeface="+mj-lt"/>
              </a:rPr>
              <a:t>Cả </a:t>
            </a:r>
            <a:r>
              <a:rPr lang="en-US" dirty="0" smtClean="0">
                <a:solidFill>
                  <a:schemeClr val="bg1"/>
                </a:solidFill>
                <a:latin typeface="+mj-lt"/>
              </a:rPr>
              <a:t> </a:t>
            </a:r>
            <a:r>
              <a:rPr lang="vi-VN" dirty="0" smtClean="0">
                <a:solidFill>
                  <a:schemeClr val="bg1"/>
                </a:solidFill>
                <a:latin typeface="+mj-lt"/>
              </a:rPr>
              <a:t>2</a:t>
            </a:r>
            <a:r>
              <a:rPr lang="en-US" dirty="0" smtClean="0">
                <a:solidFill>
                  <a:schemeClr val="bg1"/>
                </a:solidFill>
                <a:latin typeface="+mj-lt"/>
              </a:rPr>
              <a:t> </a:t>
            </a:r>
            <a:r>
              <a:rPr lang="vi-VN" dirty="0" smtClean="0">
                <a:solidFill>
                  <a:schemeClr val="bg1"/>
                </a:solidFill>
                <a:latin typeface="+mj-lt"/>
              </a:rPr>
              <a:t> model</a:t>
            </a:r>
            <a:r>
              <a:rPr lang="en-US" dirty="0" smtClean="0">
                <a:solidFill>
                  <a:schemeClr val="bg1"/>
                </a:solidFill>
                <a:latin typeface="+mj-lt"/>
              </a:rPr>
              <a:t> </a:t>
            </a:r>
            <a:r>
              <a:rPr lang="vi-VN" dirty="0" smtClean="0">
                <a:solidFill>
                  <a:schemeClr val="bg1"/>
                </a:solidFill>
                <a:latin typeface="+mj-lt"/>
              </a:rPr>
              <a:t> đều</a:t>
            </a:r>
            <a:r>
              <a:rPr lang="en-US" dirty="0" smtClean="0">
                <a:solidFill>
                  <a:schemeClr val="bg1"/>
                </a:solidFill>
                <a:latin typeface="+mj-lt"/>
              </a:rPr>
              <a:t> </a:t>
            </a:r>
            <a:r>
              <a:rPr lang="vi-VN" dirty="0" smtClean="0">
                <a:solidFill>
                  <a:schemeClr val="bg1"/>
                </a:solidFill>
                <a:latin typeface="+mj-lt"/>
              </a:rPr>
              <a:t> fit</a:t>
            </a:r>
            <a:r>
              <a:rPr lang="en-US" dirty="0" smtClean="0">
                <a:solidFill>
                  <a:schemeClr val="bg1"/>
                </a:solidFill>
                <a:latin typeface="+mj-lt"/>
              </a:rPr>
              <a:t> </a:t>
            </a:r>
            <a:r>
              <a:rPr lang="vi-VN" dirty="0" smtClean="0">
                <a:solidFill>
                  <a:schemeClr val="bg1"/>
                </a:solidFill>
                <a:latin typeface="+mj-lt"/>
              </a:rPr>
              <a:t> </a:t>
            </a:r>
            <a:r>
              <a:rPr lang="vi-VN" dirty="0">
                <a:solidFill>
                  <a:schemeClr val="bg1"/>
                </a:solidFill>
                <a:latin typeface="+mj-lt"/>
              </a:rPr>
              <a:t>ổn, </a:t>
            </a:r>
            <a:endParaRPr lang="en-US" dirty="0">
              <a:solidFill>
                <a:schemeClr val="bg1"/>
              </a:solidFill>
              <a:latin typeface="+mj-lt"/>
            </a:endParaRPr>
          </a:p>
        </p:txBody>
      </p:sp>
      <p:sp>
        <p:nvSpPr>
          <p:cNvPr id="9" name="TextBox 8"/>
          <p:cNvSpPr txBox="1"/>
          <p:nvPr/>
        </p:nvSpPr>
        <p:spPr>
          <a:xfrm>
            <a:off x="7236296" y="555526"/>
            <a:ext cx="1967779" cy="307777"/>
          </a:xfrm>
          <a:prstGeom prst="rect">
            <a:avLst/>
          </a:prstGeom>
          <a:noFill/>
        </p:spPr>
        <p:txBody>
          <a:bodyPr wrap="square" rtlCol="0">
            <a:spAutoFit/>
          </a:bodyPr>
          <a:lstStyle/>
          <a:p>
            <a:r>
              <a:rPr lang="vi-VN" dirty="0">
                <a:solidFill>
                  <a:schemeClr val="bg1"/>
                </a:solidFill>
                <a:latin typeface="+mj-lt"/>
              </a:rPr>
              <a:t>không </a:t>
            </a:r>
            <a:r>
              <a:rPr lang="vi-VN" dirty="0" smtClean="0">
                <a:solidFill>
                  <a:schemeClr val="bg1"/>
                </a:solidFill>
                <a:latin typeface="+mj-lt"/>
              </a:rPr>
              <a:t>có </a:t>
            </a:r>
            <a:r>
              <a:rPr lang="vi-VN" dirty="0">
                <a:solidFill>
                  <a:schemeClr val="bg1"/>
                </a:solidFill>
                <a:latin typeface="+mj-lt"/>
              </a:rPr>
              <a:t>sự </a:t>
            </a:r>
            <a:r>
              <a:rPr lang="en-US" dirty="0" smtClean="0">
                <a:solidFill>
                  <a:schemeClr val="bg1"/>
                </a:solidFill>
                <a:latin typeface="+mj-lt"/>
              </a:rPr>
              <a:t> </a:t>
            </a:r>
            <a:r>
              <a:rPr lang="vi-VN" dirty="0" smtClean="0">
                <a:solidFill>
                  <a:schemeClr val="bg1"/>
                </a:solidFill>
                <a:latin typeface="+mj-lt"/>
              </a:rPr>
              <a:t>chênh </a:t>
            </a:r>
            <a:r>
              <a:rPr lang="vi-VN" dirty="0">
                <a:solidFill>
                  <a:schemeClr val="bg1"/>
                </a:solidFill>
                <a:latin typeface="+mj-lt"/>
              </a:rPr>
              <a:t>lệch</a:t>
            </a:r>
            <a:endParaRPr lang="en-US" dirty="0">
              <a:solidFill>
                <a:schemeClr val="bg1"/>
              </a:solidFill>
              <a:latin typeface="+mj-lt"/>
            </a:endParaRPr>
          </a:p>
        </p:txBody>
      </p:sp>
      <p:sp>
        <p:nvSpPr>
          <p:cNvPr id="10" name="TextBox 9"/>
          <p:cNvSpPr txBox="1"/>
          <p:nvPr/>
        </p:nvSpPr>
        <p:spPr>
          <a:xfrm>
            <a:off x="7308304" y="851545"/>
            <a:ext cx="1895772" cy="307777"/>
          </a:xfrm>
          <a:prstGeom prst="rect">
            <a:avLst/>
          </a:prstGeom>
          <a:noFill/>
        </p:spPr>
        <p:txBody>
          <a:bodyPr wrap="square" rtlCol="0">
            <a:spAutoFit/>
          </a:bodyPr>
          <a:lstStyle/>
          <a:p>
            <a:r>
              <a:rPr lang="en-US" dirty="0">
                <a:solidFill>
                  <a:schemeClr val="bg1"/>
                </a:solidFill>
                <a:latin typeface="+mj-lt"/>
              </a:rPr>
              <a:t>l</a:t>
            </a:r>
            <a:r>
              <a:rPr lang="vi-VN" dirty="0" smtClean="0">
                <a:solidFill>
                  <a:schemeClr val="bg1"/>
                </a:solidFill>
                <a:latin typeface="+mj-lt"/>
              </a:rPr>
              <a:t>ớn</a:t>
            </a:r>
            <a:r>
              <a:rPr lang="en-US" dirty="0" smtClean="0">
                <a:solidFill>
                  <a:schemeClr val="bg1"/>
                </a:solidFill>
                <a:latin typeface="+mj-lt"/>
              </a:rPr>
              <a:t> </a:t>
            </a:r>
            <a:r>
              <a:rPr lang="vi-VN" dirty="0" smtClean="0">
                <a:solidFill>
                  <a:schemeClr val="bg1"/>
                </a:solidFill>
                <a:latin typeface="+mj-lt"/>
              </a:rPr>
              <a:t> của</a:t>
            </a:r>
            <a:r>
              <a:rPr lang="en-US" dirty="0" smtClean="0">
                <a:solidFill>
                  <a:schemeClr val="bg1"/>
                </a:solidFill>
                <a:latin typeface="+mj-lt"/>
              </a:rPr>
              <a:t> </a:t>
            </a:r>
            <a:r>
              <a:rPr lang="vi-VN" dirty="0" smtClean="0">
                <a:solidFill>
                  <a:schemeClr val="bg1"/>
                </a:solidFill>
                <a:latin typeface="+mj-lt"/>
              </a:rPr>
              <a:t> </a:t>
            </a:r>
            <a:r>
              <a:rPr lang="en-US" dirty="0" smtClean="0">
                <a:solidFill>
                  <a:schemeClr val="bg1"/>
                </a:solidFill>
                <a:latin typeface="+mj-lt"/>
              </a:rPr>
              <a:t> </a:t>
            </a:r>
            <a:r>
              <a:rPr lang="vi-VN" dirty="0" smtClean="0">
                <a:solidFill>
                  <a:schemeClr val="bg1"/>
                </a:solidFill>
                <a:latin typeface="+mj-lt"/>
              </a:rPr>
              <a:t>accuracy</a:t>
            </a:r>
            <a:r>
              <a:rPr lang="en-US" dirty="0" smtClean="0">
                <a:solidFill>
                  <a:schemeClr val="bg1"/>
                </a:solidFill>
                <a:latin typeface="+mj-lt"/>
              </a:rPr>
              <a:t>   </a:t>
            </a:r>
            <a:r>
              <a:rPr lang="en-US" dirty="0" err="1" smtClean="0">
                <a:solidFill>
                  <a:schemeClr val="bg1"/>
                </a:solidFill>
                <a:latin typeface="Times New Roman" pitchFamily="18" charset="0"/>
                <a:cs typeface="Times New Roman" pitchFamily="18" charset="0"/>
              </a:rPr>
              <a:t>và</a:t>
            </a:r>
            <a:endParaRPr lang="en-US" dirty="0">
              <a:solidFill>
                <a:schemeClr val="bg1"/>
              </a:solidFill>
              <a:latin typeface="Times New Roman" pitchFamily="18" charset="0"/>
              <a:cs typeface="Times New Roman" pitchFamily="18" charset="0"/>
            </a:endParaRPr>
          </a:p>
        </p:txBody>
      </p:sp>
      <p:sp>
        <p:nvSpPr>
          <p:cNvPr id="11" name="TextBox 10"/>
          <p:cNvSpPr txBox="1"/>
          <p:nvPr/>
        </p:nvSpPr>
        <p:spPr>
          <a:xfrm>
            <a:off x="7380312" y="1121717"/>
            <a:ext cx="1823764" cy="307777"/>
          </a:xfrm>
          <a:prstGeom prst="rect">
            <a:avLst/>
          </a:prstGeom>
          <a:noFill/>
        </p:spPr>
        <p:txBody>
          <a:bodyPr wrap="square" rtlCol="0">
            <a:spAutoFit/>
          </a:bodyPr>
          <a:lstStyle/>
          <a:p>
            <a:r>
              <a:rPr lang="en-US" dirty="0">
                <a:solidFill>
                  <a:schemeClr val="bg1"/>
                </a:solidFill>
                <a:latin typeface="Times New Roman" pitchFamily="18" charset="0"/>
                <a:cs typeface="Times New Roman" pitchFamily="18" charset="0"/>
              </a:rPr>
              <a:t>l</a:t>
            </a:r>
            <a:r>
              <a:rPr lang="en-US" dirty="0" smtClean="0">
                <a:solidFill>
                  <a:schemeClr val="bg1"/>
                </a:solidFill>
                <a:latin typeface="Times New Roman" pitchFamily="18" charset="0"/>
                <a:cs typeface="Times New Roman" pitchFamily="18" charset="0"/>
              </a:rPr>
              <a:t>oss  </a:t>
            </a:r>
            <a:r>
              <a:rPr lang="en-US" dirty="0" err="1" smtClean="0">
                <a:solidFill>
                  <a:schemeClr val="bg1"/>
                </a:solidFill>
                <a:latin typeface="Times New Roman" pitchFamily="18" charset="0"/>
                <a:cs typeface="Times New Roman" pitchFamily="18" charset="0"/>
              </a:rPr>
              <a:t>giữa</a:t>
            </a:r>
            <a:r>
              <a:rPr lang="en-US" dirty="0" smtClean="0">
                <a:solidFill>
                  <a:schemeClr val="bg1"/>
                </a:solidFill>
                <a:latin typeface="Times New Roman" pitchFamily="18" charset="0"/>
                <a:cs typeface="Times New Roman" pitchFamily="18" charset="0"/>
              </a:rPr>
              <a:t>  training  set</a:t>
            </a:r>
            <a:endParaRPr lang="en-US" dirty="0">
              <a:solidFill>
                <a:schemeClr val="bg1"/>
              </a:solidFill>
              <a:latin typeface="Times New Roman" pitchFamily="18" charset="0"/>
              <a:cs typeface="Times New Roman" pitchFamily="18" charset="0"/>
            </a:endParaRPr>
          </a:p>
        </p:txBody>
      </p:sp>
      <p:sp>
        <p:nvSpPr>
          <p:cNvPr id="12" name="TextBox 11"/>
          <p:cNvSpPr txBox="1"/>
          <p:nvPr/>
        </p:nvSpPr>
        <p:spPr>
          <a:xfrm>
            <a:off x="7452320" y="1399877"/>
            <a:ext cx="1944216" cy="307777"/>
          </a:xfrm>
          <a:prstGeom prst="rect">
            <a:avLst/>
          </a:prstGeom>
          <a:noFill/>
        </p:spPr>
        <p:txBody>
          <a:bodyPr wrap="square" rtlCol="0">
            <a:spAutoFit/>
          </a:bodyPr>
          <a:lstStyle/>
          <a:p>
            <a:r>
              <a:rPr lang="en-US" dirty="0" err="1">
                <a:solidFill>
                  <a:schemeClr val="bg1"/>
                </a:solidFill>
                <a:latin typeface="Times New Roman" pitchFamily="18" charset="0"/>
                <a:cs typeface="Times New Roman" pitchFamily="18" charset="0"/>
              </a:rPr>
              <a:t>v</a:t>
            </a:r>
            <a:r>
              <a:rPr lang="en-US" dirty="0" err="1" smtClean="0">
                <a:solidFill>
                  <a:schemeClr val="bg1"/>
                </a:solidFill>
                <a:latin typeface="Times New Roman" pitchFamily="18" charset="0"/>
                <a:cs typeface="Times New Roman" pitchFamily="18" charset="0"/>
              </a:rPr>
              <a:t>à</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val</a:t>
            </a:r>
            <a:r>
              <a:rPr lang="en-US" dirty="0" smtClean="0">
                <a:solidFill>
                  <a:schemeClr val="bg1"/>
                </a:solidFill>
                <a:latin typeface="Times New Roman" pitchFamily="18" charset="0"/>
                <a:cs typeface="Times New Roman" pitchFamily="18" charset="0"/>
              </a:rPr>
              <a:t> set. </a:t>
            </a:r>
            <a:r>
              <a:rPr lang="en-US" dirty="0" err="1" smtClean="0">
                <a:solidFill>
                  <a:schemeClr val="bg1"/>
                </a:solidFill>
                <a:latin typeface="Times New Roman" pitchFamily="18" charset="0"/>
                <a:cs typeface="Times New Roman" pitchFamily="18" charset="0"/>
              </a:rPr>
              <a:t>Tuy</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nhiên</a:t>
            </a:r>
            <a:endParaRPr lang="en-US" dirty="0">
              <a:solidFill>
                <a:schemeClr val="bg1"/>
              </a:solidFill>
              <a:latin typeface="Times New Roman" pitchFamily="18" charset="0"/>
              <a:cs typeface="Times New Roman" pitchFamily="18" charset="0"/>
            </a:endParaRPr>
          </a:p>
        </p:txBody>
      </p:sp>
      <p:sp>
        <p:nvSpPr>
          <p:cNvPr id="13" name="TextBox 12"/>
          <p:cNvSpPr txBox="1"/>
          <p:nvPr/>
        </p:nvSpPr>
        <p:spPr>
          <a:xfrm>
            <a:off x="7524328" y="1687909"/>
            <a:ext cx="1728192" cy="307777"/>
          </a:xfrm>
          <a:prstGeom prst="rect">
            <a:avLst/>
          </a:prstGeom>
          <a:noFill/>
        </p:spPr>
        <p:txBody>
          <a:bodyPr wrap="square" rtlCol="0">
            <a:spAutoFit/>
          </a:bodyPr>
          <a:lstStyle/>
          <a:p>
            <a:r>
              <a:rPr lang="en-US" dirty="0" smtClean="0">
                <a:solidFill>
                  <a:schemeClr val="bg1"/>
                </a:solidFill>
                <a:latin typeface="Times New Roman" pitchFamily="18" charset="0"/>
                <a:cs typeface="Times New Roman" pitchFamily="18" charset="0"/>
              </a:rPr>
              <a:t>CRNN  fit   </a:t>
            </a:r>
            <a:r>
              <a:rPr lang="en-US" dirty="0" err="1" smtClean="0">
                <a:solidFill>
                  <a:schemeClr val="bg1"/>
                </a:solidFill>
                <a:latin typeface="Times New Roman" pitchFamily="18" charset="0"/>
                <a:cs typeface="Times New Roman" pitchFamily="18" charset="0"/>
              </a:rPr>
              <a:t>ổn</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định</a:t>
            </a:r>
            <a:endParaRPr lang="en-US" dirty="0">
              <a:solidFill>
                <a:schemeClr val="bg1"/>
              </a:solidFill>
              <a:latin typeface="Times New Roman" pitchFamily="18" charset="0"/>
              <a:cs typeface="Times New Roman" pitchFamily="18" charset="0"/>
            </a:endParaRPr>
          </a:p>
        </p:txBody>
      </p:sp>
      <p:sp>
        <p:nvSpPr>
          <p:cNvPr id="14" name="TextBox 13"/>
          <p:cNvSpPr txBox="1"/>
          <p:nvPr/>
        </p:nvSpPr>
        <p:spPr>
          <a:xfrm>
            <a:off x="7596335" y="1923678"/>
            <a:ext cx="1800201" cy="307777"/>
          </a:xfrm>
          <a:prstGeom prst="rect">
            <a:avLst/>
          </a:prstGeom>
          <a:noFill/>
        </p:spPr>
        <p:txBody>
          <a:bodyPr wrap="square" rtlCol="0">
            <a:spAutoFit/>
          </a:bodyPr>
          <a:lstStyle/>
          <a:p>
            <a:r>
              <a:rPr lang="en-US" dirty="0" err="1" smtClean="0">
                <a:solidFill>
                  <a:schemeClr val="bg1"/>
                </a:solidFill>
                <a:latin typeface="Times New Roman" pitchFamily="18" charset="0"/>
                <a:cs typeface="Times New Roman" pitchFamily="18" charset="0"/>
              </a:rPr>
              <a:t>nên</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nhóm</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em</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sẽ</a:t>
            </a:r>
            <a:endParaRPr lang="en-US" dirty="0">
              <a:solidFill>
                <a:schemeClr val="bg1"/>
              </a:solidFill>
              <a:latin typeface="Times New Roman" pitchFamily="18" charset="0"/>
              <a:cs typeface="Times New Roman" pitchFamily="18" charset="0"/>
            </a:endParaRPr>
          </a:p>
        </p:txBody>
      </p:sp>
      <p:sp>
        <p:nvSpPr>
          <p:cNvPr id="15" name="TextBox 14"/>
          <p:cNvSpPr txBox="1"/>
          <p:nvPr/>
        </p:nvSpPr>
        <p:spPr>
          <a:xfrm>
            <a:off x="7668344" y="2211710"/>
            <a:ext cx="1656184" cy="307777"/>
          </a:xfrm>
          <a:prstGeom prst="rect">
            <a:avLst/>
          </a:prstGeom>
          <a:noFill/>
        </p:spPr>
        <p:txBody>
          <a:bodyPr wrap="square" rtlCol="0">
            <a:spAutoFit/>
          </a:bodyPr>
          <a:lstStyle/>
          <a:p>
            <a:r>
              <a:rPr lang="en-US" dirty="0" err="1">
                <a:solidFill>
                  <a:schemeClr val="bg1"/>
                </a:solidFill>
                <a:latin typeface="Times New Roman" pitchFamily="18" charset="0"/>
                <a:cs typeface="Times New Roman" pitchFamily="18" charset="0"/>
              </a:rPr>
              <a:t>c</a:t>
            </a:r>
            <a:r>
              <a:rPr lang="en-US" dirty="0" err="1" smtClean="0">
                <a:solidFill>
                  <a:schemeClr val="bg1"/>
                </a:solidFill>
                <a:latin typeface="Times New Roman" pitchFamily="18" charset="0"/>
                <a:cs typeface="Times New Roman" pitchFamily="18" charset="0"/>
              </a:rPr>
              <a:t>họn</a:t>
            </a:r>
            <a:r>
              <a:rPr lang="en-US" dirty="0" smtClean="0">
                <a:solidFill>
                  <a:schemeClr val="bg1"/>
                </a:solidFill>
                <a:latin typeface="Times New Roman" pitchFamily="18" charset="0"/>
                <a:cs typeface="Times New Roman" pitchFamily="18" charset="0"/>
              </a:rPr>
              <a:t>   CRNN  </a:t>
            </a:r>
            <a:r>
              <a:rPr lang="en-US" dirty="0" err="1" smtClean="0">
                <a:solidFill>
                  <a:schemeClr val="bg1"/>
                </a:solidFill>
                <a:latin typeface="Times New Roman" pitchFamily="18" charset="0"/>
                <a:cs typeface="Times New Roman" pitchFamily="18" charset="0"/>
              </a:rPr>
              <a:t>cho</a:t>
            </a:r>
            <a:endParaRPr lang="en-US" dirty="0">
              <a:solidFill>
                <a:schemeClr val="bg1"/>
              </a:solidFill>
              <a:latin typeface="Times New Roman" pitchFamily="18" charset="0"/>
              <a:cs typeface="Times New Roman" pitchFamily="18" charset="0"/>
            </a:endParaRPr>
          </a:p>
        </p:txBody>
      </p:sp>
      <p:sp>
        <p:nvSpPr>
          <p:cNvPr id="16" name="TextBox 15"/>
          <p:cNvSpPr txBox="1"/>
          <p:nvPr/>
        </p:nvSpPr>
        <p:spPr>
          <a:xfrm>
            <a:off x="7740352" y="2479997"/>
            <a:ext cx="1463722" cy="307777"/>
          </a:xfrm>
          <a:prstGeom prst="rect">
            <a:avLst/>
          </a:prstGeom>
          <a:noFill/>
        </p:spPr>
        <p:txBody>
          <a:bodyPr wrap="square" rtlCol="0">
            <a:spAutoFit/>
          </a:bodyPr>
          <a:lstStyle/>
          <a:p>
            <a:r>
              <a:rPr lang="en-US" dirty="0" err="1">
                <a:solidFill>
                  <a:schemeClr val="bg1"/>
                </a:solidFill>
                <a:latin typeface="Times New Roman" pitchFamily="18" charset="0"/>
                <a:cs typeface="Times New Roman" pitchFamily="18" charset="0"/>
              </a:rPr>
              <a:t>b</a:t>
            </a:r>
            <a:r>
              <a:rPr lang="en-US" dirty="0" err="1" smtClean="0">
                <a:solidFill>
                  <a:schemeClr val="bg1"/>
                </a:solidFill>
                <a:latin typeface="Times New Roman" pitchFamily="18" charset="0"/>
                <a:cs typeface="Times New Roman" pitchFamily="18" charset="0"/>
              </a:rPr>
              <a:t>ước</a:t>
            </a:r>
            <a:r>
              <a:rPr lang="en-US" dirty="0" smtClean="0">
                <a:solidFill>
                  <a:schemeClr val="bg1"/>
                </a:solidFill>
                <a:latin typeface="Times New Roman" pitchFamily="18" charset="0"/>
                <a:cs typeface="Times New Roman" pitchFamily="18" charset="0"/>
              </a:rPr>
              <a:t>   Final   run.</a:t>
            </a:r>
            <a:endParaRPr lang="en-US" dirty="0">
              <a:solidFill>
                <a:schemeClr val="bg1"/>
              </a:solidFill>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353" y="2662275"/>
            <a:ext cx="4323034" cy="224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9688"/>
        </a:solidFill>
        <a:effectLst/>
      </p:bgPr>
    </p:bg>
    <p:spTree>
      <p:nvGrpSpPr>
        <p:cNvPr id="1" name="Shape 290"/>
        <p:cNvGrpSpPr/>
        <p:nvPr/>
      </p:nvGrpSpPr>
      <p:grpSpPr>
        <a:xfrm>
          <a:off x="0" y="0"/>
          <a:ext cx="0" cy="0"/>
          <a:chOff x="0" y="0"/>
          <a:chExt cx="0" cy="0"/>
        </a:xfrm>
      </p:grpSpPr>
      <p:sp>
        <p:nvSpPr>
          <p:cNvPr id="306" name="Google Shape;306;p3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20" name="Google Shape;111;p17"/>
          <p:cNvSpPr txBox="1">
            <a:spLocks/>
          </p:cNvSpPr>
          <p:nvPr/>
        </p:nvSpPr>
        <p:spPr>
          <a:xfrm>
            <a:off x="611560" y="1354750"/>
            <a:ext cx="3522300" cy="298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sz="7200" dirty="0" smtClean="0">
                <a:solidFill>
                  <a:srgbClr val="FFC107"/>
                </a:solidFill>
                <a:latin typeface="Times New Roman" pitchFamily="18" charset="0"/>
                <a:cs typeface="Times New Roman" pitchFamily="18" charset="0"/>
              </a:rPr>
              <a:t>VI.</a:t>
            </a:r>
            <a:endParaRPr lang="en-US" sz="7200" dirty="0" smtClean="0">
              <a:solidFill>
                <a:srgbClr val="FFC107"/>
              </a:solidFill>
              <a:latin typeface="Times New Roman" pitchFamily="18" charset="0"/>
              <a:cs typeface="Times New Roman" pitchFamily="18" charset="0"/>
            </a:endParaRPr>
          </a:p>
          <a:p>
            <a:r>
              <a:rPr lang="en-US" sz="3000" dirty="0" smtClean="0">
                <a:solidFill>
                  <a:schemeClr val="tx1">
                    <a:lumMod val="75000"/>
                  </a:schemeClr>
                </a:solidFill>
                <a:latin typeface="Times New Roman" pitchFamily="18" charset="0"/>
                <a:cs typeface="Times New Roman" pitchFamily="18" charset="0"/>
              </a:rPr>
              <a:t>FINAL </a:t>
            </a:r>
          </a:p>
          <a:p>
            <a:r>
              <a:rPr lang="en-US" sz="3000" dirty="0" smtClean="0">
                <a:solidFill>
                  <a:schemeClr val="tx1">
                    <a:lumMod val="75000"/>
                  </a:schemeClr>
                </a:solidFill>
                <a:latin typeface="Times New Roman" pitchFamily="18" charset="0"/>
                <a:cs typeface="Times New Roman" pitchFamily="18" charset="0"/>
              </a:rPr>
              <a:t>RUN VÀ </a:t>
            </a:r>
          </a:p>
          <a:p>
            <a:r>
              <a:rPr lang="en-US" sz="3000" dirty="0" smtClean="0">
                <a:solidFill>
                  <a:schemeClr val="tx1">
                    <a:lumMod val="75000"/>
                  </a:schemeClr>
                </a:solidFill>
                <a:latin typeface="Times New Roman" pitchFamily="18" charset="0"/>
                <a:cs typeface="Times New Roman" pitchFamily="18" charset="0"/>
              </a:rPr>
              <a:t>NHẬN XÉT</a:t>
            </a:r>
            <a:endParaRPr lang="en-US" sz="3000" dirty="0">
              <a:solidFill>
                <a:schemeClr val="tx1">
                  <a:lumMod val="75000"/>
                </a:schemeClr>
              </a:solidFill>
              <a:latin typeface="Times New Roman" pitchFamily="18" charset="0"/>
              <a:cs typeface="Times New Roman" pitchFamily="18" charset="0"/>
            </a:endParaRPr>
          </a:p>
        </p:txBody>
      </p:sp>
      <p:sp>
        <p:nvSpPr>
          <p:cNvPr id="3" name="TextBox 2"/>
          <p:cNvSpPr txBox="1"/>
          <p:nvPr/>
        </p:nvSpPr>
        <p:spPr>
          <a:xfrm>
            <a:off x="2123728" y="411510"/>
            <a:ext cx="1938124" cy="307777"/>
          </a:xfrm>
          <a:prstGeom prst="rect">
            <a:avLst/>
          </a:prstGeom>
          <a:noFill/>
        </p:spPr>
        <p:txBody>
          <a:bodyPr wrap="square" rtlCol="0">
            <a:spAutoFit/>
          </a:bodyPr>
          <a:lstStyle/>
          <a:p>
            <a:r>
              <a:rPr lang="en-US" b="1" dirty="0" smtClean="0">
                <a:solidFill>
                  <a:schemeClr val="bg1"/>
                </a:solidFill>
                <a:latin typeface="Times New Roman" pitchFamily="18" charset="0"/>
                <a:cs typeface="Times New Roman" pitchFamily="18" charset="0"/>
              </a:rPr>
              <a:t>Data cleaning</a:t>
            </a:r>
            <a:endParaRPr lang="en-US" b="1" dirty="0">
              <a:solidFill>
                <a:schemeClr val="bg1"/>
              </a:solidFill>
              <a:latin typeface="Times New Roman" pitchFamily="18" charset="0"/>
              <a:cs typeface="Times New Roman" pitchFamily="18" charset="0"/>
            </a:endParaRPr>
          </a:p>
        </p:txBody>
      </p:sp>
      <p:sp>
        <p:nvSpPr>
          <p:cNvPr id="4" name="TextBox 3"/>
          <p:cNvSpPr txBox="1"/>
          <p:nvPr/>
        </p:nvSpPr>
        <p:spPr>
          <a:xfrm>
            <a:off x="2265206" y="719287"/>
            <a:ext cx="6843298" cy="523220"/>
          </a:xfrm>
          <a:prstGeom prst="rect">
            <a:avLst/>
          </a:prstGeom>
          <a:noFill/>
        </p:spPr>
        <p:txBody>
          <a:bodyPr wrap="square" rtlCol="0">
            <a:spAutoFit/>
          </a:bodyPr>
          <a:lstStyle/>
          <a:p>
            <a:pPr algn="just"/>
            <a:r>
              <a:rPr lang="vi-VN" dirty="0">
                <a:solidFill>
                  <a:schemeClr val="bg1"/>
                </a:solidFill>
                <a:latin typeface="+mj-lt"/>
              </a:rPr>
              <a:t>Ảnh sẽ được chuyển từ ảnh </a:t>
            </a:r>
            <a:r>
              <a:rPr lang="vi-VN" b="1" i="1" dirty="0">
                <a:solidFill>
                  <a:schemeClr val="bg1"/>
                </a:solidFill>
                <a:latin typeface="+mj-lt"/>
              </a:rPr>
              <a:t>nền trắng </a:t>
            </a:r>
            <a:r>
              <a:rPr lang="vi-VN" b="1" i="1" dirty="0">
                <a:latin typeface="+mj-lt"/>
              </a:rPr>
              <a:t>chữ đen</a:t>
            </a:r>
            <a:r>
              <a:rPr lang="vi-VN" dirty="0">
                <a:solidFill>
                  <a:schemeClr val="bg1"/>
                </a:solidFill>
                <a:latin typeface="+mj-lt"/>
              </a:rPr>
              <a:t> sang ảnh </a:t>
            </a:r>
            <a:r>
              <a:rPr lang="vi-VN" b="1" i="1" dirty="0">
                <a:latin typeface="+mj-lt"/>
              </a:rPr>
              <a:t>nền đen</a:t>
            </a:r>
            <a:r>
              <a:rPr lang="vi-VN" b="1" i="1" dirty="0">
                <a:solidFill>
                  <a:schemeClr val="bg1"/>
                </a:solidFill>
                <a:latin typeface="+mj-lt"/>
              </a:rPr>
              <a:t> chữ trắng</a:t>
            </a:r>
            <a:r>
              <a:rPr lang="vi-VN" dirty="0">
                <a:solidFill>
                  <a:schemeClr val="bg1"/>
                </a:solidFill>
                <a:latin typeface="+mj-lt"/>
              </a:rPr>
              <a:t> bằng OpenCV bit_wise not sau đó sẽ được Gaussian Blur, cuối cùng resize về kích thước (28,28).</a:t>
            </a:r>
            <a:endParaRPr lang="en-US" dirty="0">
              <a:solidFill>
                <a:schemeClr val="bg1"/>
              </a:solidFill>
              <a:latin typeface="+mj-lt"/>
            </a:endParaRPr>
          </a:p>
        </p:txBody>
      </p:sp>
      <p:sp>
        <p:nvSpPr>
          <p:cNvPr id="5" name="TextBox 4"/>
          <p:cNvSpPr txBox="1"/>
          <p:nvPr/>
        </p:nvSpPr>
        <p:spPr>
          <a:xfrm>
            <a:off x="2339752" y="1242507"/>
            <a:ext cx="1872208" cy="307777"/>
          </a:xfrm>
          <a:prstGeom prst="rect">
            <a:avLst/>
          </a:prstGeom>
          <a:noFill/>
        </p:spPr>
        <p:txBody>
          <a:bodyPr wrap="square" rtlCol="0">
            <a:spAutoFit/>
          </a:bodyPr>
          <a:lstStyle/>
          <a:p>
            <a:r>
              <a:rPr lang="en-US" b="1" dirty="0" smtClean="0">
                <a:solidFill>
                  <a:schemeClr val="bg1"/>
                </a:solidFill>
                <a:latin typeface="Times New Roman" pitchFamily="18" charset="0"/>
                <a:cs typeface="Times New Roman" pitchFamily="18" charset="0"/>
              </a:rPr>
              <a:t>Data Augmentation</a:t>
            </a:r>
            <a:endParaRPr lang="en-US" b="1" dirty="0">
              <a:solidFill>
                <a:schemeClr val="bg1"/>
              </a:solidFill>
              <a:latin typeface="Times New Roman" pitchFamily="18" charset="0"/>
              <a:cs typeface="Times New Roman" pitchFamily="18" charset="0"/>
            </a:endParaRPr>
          </a:p>
        </p:txBody>
      </p:sp>
      <p:sp>
        <p:nvSpPr>
          <p:cNvPr id="6" name="TextBox 5"/>
          <p:cNvSpPr txBox="1"/>
          <p:nvPr/>
        </p:nvSpPr>
        <p:spPr>
          <a:xfrm>
            <a:off x="2555776" y="1550284"/>
            <a:ext cx="6552728" cy="954107"/>
          </a:xfrm>
          <a:prstGeom prst="rect">
            <a:avLst/>
          </a:prstGeom>
          <a:noFill/>
        </p:spPr>
        <p:txBody>
          <a:bodyPr wrap="square" rtlCol="0">
            <a:spAutoFit/>
          </a:bodyPr>
          <a:lstStyle/>
          <a:p>
            <a:pPr algn="just"/>
            <a:r>
              <a:rPr lang="vi-VN" dirty="0">
                <a:solidFill>
                  <a:schemeClr val="bg1"/>
                </a:solidFill>
                <a:latin typeface="+mj-lt"/>
              </a:rPr>
              <a:t>Dataset sẽ thể hiện tốt nhất nếu tăng kích thước dataset lên 4 lần bằng các phương pháp data augmentation. Các phương pháp sử dụng là counter clockwise ten degree rotation, vertical translation về phía trái </a:t>
            </a:r>
            <a:r>
              <a:rPr lang="en-US" dirty="0" err="1">
                <a:solidFill>
                  <a:schemeClr val="bg1"/>
                </a:solidFill>
                <a:latin typeface="Times New Roman" pitchFamily="18" charset="0"/>
                <a:cs typeface="Times New Roman" pitchFamily="18" charset="0"/>
              </a:rPr>
              <a:t>hoặc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kết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hợp</a:t>
            </a:r>
            <a:r>
              <a:rPr lang="vi-VN" dirty="0">
                <a:solidFill>
                  <a:schemeClr val="bg1"/>
                </a:solidFill>
                <a:latin typeface="Times New Roman" pitchFamily="18" charset="0"/>
                <a:cs typeface="Times New Roman" pitchFamily="18" charset="0"/>
              </a:rPr>
              <a:t> </a:t>
            </a:r>
            <a:r>
              <a:rPr lang="vi-VN" dirty="0">
                <a:solidFill>
                  <a:schemeClr val="bg1"/>
                </a:solidFill>
                <a:latin typeface="+mj-lt"/>
              </a:rPr>
              <a:t>vertical translation về phía trái sau đó counter clockwise ten degree rotation.</a:t>
            </a:r>
            <a:endParaRPr lang="en-US" dirty="0">
              <a:solidFill>
                <a:schemeClr val="bg1"/>
              </a:solidFill>
              <a:latin typeface="+mj-lt"/>
            </a:endParaRPr>
          </a:p>
        </p:txBody>
      </p:sp>
      <p:sp>
        <p:nvSpPr>
          <p:cNvPr id="7" name="TextBox 6"/>
          <p:cNvSpPr txBox="1"/>
          <p:nvPr/>
        </p:nvSpPr>
        <p:spPr>
          <a:xfrm>
            <a:off x="2705884" y="2504391"/>
            <a:ext cx="1218044" cy="307777"/>
          </a:xfrm>
          <a:prstGeom prst="rect">
            <a:avLst/>
          </a:prstGeom>
          <a:noFill/>
        </p:spPr>
        <p:txBody>
          <a:bodyPr wrap="square" rtlCol="0">
            <a:spAutoFit/>
          </a:bodyPr>
          <a:lstStyle/>
          <a:p>
            <a:r>
              <a:rPr lang="en-US" b="1" dirty="0" err="1" smtClean="0">
                <a:solidFill>
                  <a:schemeClr val="bg1"/>
                </a:solidFill>
                <a:latin typeface="Times New Roman" pitchFamily="18" charset="0"/>
                <a:cs typeface="Times New Roman" pitchFamily="18" charset="0"/>
              </a:rPr>
              <a:t>Ngoài</a:t>
            </a:r>
            <a:r>
              <a:rPr lang="en-US" b="1" dirty="0" smtClean="0">
                <a:solidFill>
                  <a:schemeClr val="bg1"/>
                </a:solidFill>
                <a:latin typeface="Times New Roman" pitchFamily="18" charset="0"/>
                <a:cs typeface="Times New Roman" pitchFamily="18" charset="0"/>
              </a:rPr>
              <a:t> </a:t>
            </a:r>
            <a:r>
              <a:rPr lang="en-US" b="1" dirty="0" err="1" smtClean="0">
                <a:solidFill>
                  <a:schemeClr val="bg1"/>
                </a:solidFill>
                <a:latin typeface="Times New Roman" pitchFamily="18" charset="0"/>
                <a:cs typeface="Times New Roman" pitchFamily="18" charset="0"/>
              </a:rPr>
              <a:t>ra</a:t>
            </a:r>
            <a:r>
              <a:rPr lang="en-US" b="1" dirty="0" smtClean="0">
                <a:solidFill>
                  <a:schemeClr val="bg1"/>
                </a:solidFill>
                <a:latin typeface="Times New Roman" pitchFamily="18" charset="0"/>
                <a:cs typeface="Times New Roman" pitchFamily="18" charset="0"/>
              </a:rPr>
              <a:t>:</a:t>
            </a:r>
            <a:endParaRPr lang="en-US" b="1" dirty="0">
              <a:solidFill>
                <a:schemeClr val="bg1"/>
              </a:solidFill>
              <a:latin typeface="Times New Roman" pitchFamily="18" charset="0"/>
              <a:cs typeface="Times New Roman" pitchFamily="18" charset="0"/>
            </a:endParaRPr>
          </a:p>
        </p:txBody>
      </p:sp>
      <p:sp>
        <p:nvSpPr>
          <p:cNvPr id="8" name="TextBox 7"/>
          <p:cNvSpPr txBox="1"/>
          <p:nvPr/>
        </p:nvSpPr>
        <p:spPr>
          <a:xfrm>
            <a:off x="2843808" y="2812168"/>
            <a:ext cx="6264696" cy="523220"/>
          </a:xfrm>
          <a:prstGeom prst="rect">
            <a:avLst/>
          </a:prstGeom>
          <a:noFill/>
        </p:spPr>
        <p:txBody>
          <a:bodyPr wrap="square" rtlCol="0">
            <a:spAutoFit/>
          </a:bodyPr>
          <a:lstStyle/>
          <a:p>
            <a:pPr marL="285750" indent="-285750" algn="just">
              <a:buFont typeface="Wingdings" pitchFamily="2" charset="2"/>
              <a:buChar char="Ø"/>
            </a:pPr>
            <a:r>
              <a:rPr lang="vi-VN" dirty="0">
                <a:solidFill>
                  <a:schemeClr val="bg1"/>
                </a:solidFill>
                <a:latin typeface="+mj-lt"/>
              </a:rPr>
              <a:t>ReLU (Rectified Linear Unit) function là 1 non-linear function. ReLU là 1 function phổ biến.</a:t>
            </a:r>
            <a:endParaRPr lang="en-US" dirty="0">
              <a:solidFill>
                <a:schemeClr val="bg1"/>
              </a:solidFill>
              <a:latin typeface="+mj-lt"/>
            </a:endParaRPr>
          </a:p>
        </p:txBody>
      </p:sp>
      <p:sp>
        <p:nvSpPr>
          <p:cNvPr id="9" name="TextBox 8"/>
          <p:cNvSpPr txBox="1"/>
          <p:nvPr/>
        </p:nvSpPr>
        <p:spPr>
          <a:xfrm>
            <a:off x="2987824" y="3335388"/>
            <a:ext cx="6120680" cy="523220"/>
          </a:xfrm>
          <a:prstGeom prst="rect">
            <a:avLst/>
          </a:prstGeom>
          <a:noFill/>
        </p:spPr>
        <p:txBody>
          <a:bodyPr wrap="square" rtlCol="0">
            <a:spAutoFit/>
          </a:bodyPr>
          <a:lstStyle/>
          <a:p>
            <a:pPr marL="285750" indent="-285750" algn="just">
              <a:buFont typeface="Wingdings" pitchFamily="2" charset="2"/>
              <a:buChar char="Ø"/>
            </a:pPr>
            <a:r>
              <a:rPr lang="vi-VN" dirty="0">
                <a:solidFill>
                  <a:schemeClr val="bg1"/>
                </a:solidFill>
                <a:latin typeface="+mj-lt"/>
              </a:rPr>
              <a:t>Dropout giúp cho model không bị overfitting. Nó </a:t>
            </a:r>
            <a:r>
              <a:rPr lang="en-US" dirty="0" err="1">
                <a:solidFill>
                  <a:schemeClr val="bg1"/>
                </a:solidFill>
                <a:latin typeface="Times New Roman" pitchFamily="18" charset="0"/>
                <a:cs typeface="Times New Roman" pitchFamily="18" charset="0"/>
              </a:rPr>
              <a:t>giúp</a:t>
            </a:r>
            <a:r>
              <a:rPr lang="en-US" dirty="0">
                <a:solidFill>
                  <a:schemeClr val="bg1"/>
                </a:solidFill>
                <a:latin typeface="Times New Roman" pitchFamily="18" charset="0"/>
                <a:cs typeface="Times New Roman" pitchFamily="18" charset="0"/>
              </a:rPr>
              <a:t> model </a:t>
            </a:r>
            <a:r>
              <a:rPr lang="en-US" dirty="0" err="1">
                <a:solidFill>
                  <a:schemeClr val="bg1"/>
                </a:solidFill>
                <a:latin typeface="Times New Roman" pitchFamily="18" charset="0"/>
                <a:cs typeface="Times New Roman" pitchFamily="18" charset="0"/>
              </a:rPr>
              <a:t>trong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lúc</a:t>
            </a:r>
            <a:r>
              <a:rPr lang="en-US" dirty="0">
                <a:solidFill>
                  <a:schemeClr val="bg1"/>
                </a:solidFill>
                <a:latin typeface="Times New Roman" pitchFamily="18" charset="0"/>
                <a:cs typeface="Times New Roman" pitchFamily="18" charset="0"/>
              </a:rPr>
              <a:t> train </a:t>
            </a:r>
            <a:r>
              <a:rPr lang="en-US" dirty="0" err="1">
                <a:solidFill>
                  <a:schemeClr val="bg1"/>
                </a:solidFill>
                <a:latin typeface="Times New Roman" pitchFamily="18" charset="0"/>
                <a:cs typeface="Times New Roman" pitchFamily="18" charset="0"/>
              </a:rPr>
              <a:t>tránh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bị</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hiện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tượng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overfitting</a:t>
            </a:r>
            <a:r>
              <a:rPr lang="en-US" dirty="0">
                <a:solidFill>
                  <a:schemeClr val="bg1"/>
                </a:solidFill>
                <a:latin typeface="Times New Roman" pitchFamily="18" charset="0"/>
                <a:cs typeface="Times New Roman" pitchFamily="18" charset="0"/>
              </a:rPr>
              <a:t>.</a:t>
            </a:r>
            <a:endParaRPr lang="en-US" dirty="0">
              <a:solidFill>
                <a:schemeClr val="bg1"/>
              </a:solidFill>
              <a:latin typeface="Times New Roman" pitchFamily="18" charset="0"/>
              <a:cs typeface="Times New Roman" pitchFamily="18" charset="0"/>
            </a:endParaRPr>
          </a:p>
        </p:txBody>
      </p:sp>
      <p:sp>
        <p:nvSpPr>
          <p:cNvPr id="10" name="TextBox 9"/>
          <p:cNvSpPr txBox="1"/>
          <p:nvPr/>
        </p:nvSpPr>
        <p:spPr>
          <a:xfrm>
            <a:off x="3131840" y="3858608"/>
            <a:ext cx="5904681" cy="523220"/>
          </a:xfrm>
          <a:prstGeom prst="rect">
            <a:avLst/>
          </a:prstGeom>
          <a:noFill/>
        </p:spPr>
        <p:txBody>
          <a:bodyPr wrap="square" rtlCol="0">
            <a:spAutoFit/>
          </a:bodyPr>
          <a:lstStyle/>
          <a:p>
            <a:pPr marL="285750" indent="-285750" algn="just">
              <a:buFont typeface="Wingdings" pitchFamily="2" charset="2"/>
              <a:buChar char="Ø"/>
            </a:pPr>
            <a:r>
              <a:rPr lang="en-US" dirty="0" err="1">
                <a:solidFill>
                  <a:schemeClr val="bg1"/>
                </a:solidFill>
                <a:latin typeface="Times New Roman" pitchFamily="18" charset="0"/>
                <a:cs typeface="Times New Roman" pitchFamily="18" charset="0"/>
              </a:rPr>
              <a:t>Nhóm</a:t>
            </a:r>
            <a:r>
              <a:rPr lang="vi-VN" dirty="0">
                <a:solidFill>
                  <a:schemeClr val="bg1"/>
                </a:solidFill>
                <a:latin typeface="Times New Roman" pitchFamily="18" charset="0"/>
                <a:cs typeface="Times New Roman" pitchFamily="18" charset="0"/>
              </a:rPr>
              <a:t> em sẽ sử dụng adam. Adam thể hiện tốt hơn Stochastic gradient descent.</a:t>
            </a:r>
            <a:endParaRPr lang="en-US" dirty="0">
              <a:solidFill>
                <a:schemeClr val="bg1"/>
              </a:solidFill>
              <a:latin typeface="Times New Roman" pitchFamily="18" charset="0"/>
              <a:cs typeface="Times New Roman" pitchFamily="18" charset="0"/>
            </a:endParaRPr>
          </a:p>
        </p:txBody>
      </p:sp>
      <p:sp>
        <p:nvSpPr>
          <p:cNvPr id="11" name="TextBox 10"/>
          <p:cNvSpPr txBox="1"/>
          <p:nvPr/>
        </p:nvSpPr>
        <p:spPr>
          <a:xfrm>
            <a:off x="3275832" y="4381828"/>
            <a:ext cx="5760689" cy="307777"/>
          </a:xfrm>
          <a:prstGeom prst="rect">
            <a:avLst/>
          </a:prstGeom>
          <a:noFill/>
        </p:spPr>
        <p:txBody>
          <a:bodyPr wrap="square" rtlCol="0">
            <a:spAutoFit/>
          </a:bodyPr>
          <a:lstStyle/>
          <a:p>
            <a:pPr marL="285750" indent="-285750" algn="just">
              <a:buFont typeface="Wingdings" pitchFamily="2" charset="2"/>
              <a:buChar char="Ø"/>
            </a:pPr>
            <a:r>
              <a:rPr lang="vi-VN" dirty="0">
                <a:solidFill>
                  <a:schemeClr val="bg1"/>
                </a:solidFill>
                <a:latin typeface="+mj-lt"/>
              </a:rPr>
              <a:t>Loss function là categorical</a:t>
            </a:r>
            <a:r>
              <a:rPr lang="en-US" dirty="0">
                <a:solidFill>
                  <a:schemeClr val="bg1"/>
                </a:solidFill>
                <a:latin typeface="+mj-lt"/>
              </a:rPr>
              <a:t>-</a:t>
            </a:r>
            <a:r>
              <a:rPr lang="vi-VN" dirty="0">
                <a:solidFill>
                  <a:schemeClr val="bg1"/>
                </a:solidFill>
                <a:latin typeface="+mj-lt"/>
              </a:rPr>
              <a:t>crossentropy cho multi-label classification</a:t>
            </a:r>
            <a:r>
              <a:rPr lang="en-US" dirty="0">
                <a:solidFill>
                  <a:schemeClr val="bg1"/>
                </a:solidFill>
                <a:latin typeface="+mj-lt"/>
              </a:rPr>
              <a:t>.</a:t>
            </a:r>
            <a:endParaRPr lang="en-US" dirty="0">
              <a:solidFill>
                <a:schemeClr val="bg1"/>
              </a:solidFill>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CAF50"/>
        </a:solidFill>
        <a:effectLst/>
      </p:bgPr>
    </p:bg>
    <p:spTree>
      <p:nvGrpSpPr>
        <p:cNvPr id="1" name="Shape 310"/>
        <p:cNvGrpSpPr/>
        <p:nvPr/>
      </p:nvGrpSpPr>
      <p:grpSpPr>
        <a:xfrm>
          <a:off x="0" y="0"/>
          <a:ext cx="0" cy="0"/>
          <a:chOff x="0" y="0"/>
          <a:chExt cx="0" cy="0"/>
        </a:xfrm>
      </p:grpSpPr>
      <p:sp>
        <p:nvSpPr>
          <p:cNvPr id="325" name="Google Shape;325;p3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3" name="TextBox 2"/>
          <p:cNvSpPr txBox="1"/>
          <p:nvPr/>
        </p:nvSpPr>
        <p:spPr>
          <a:xfrm>
            <a:off x="251520" y="339502"/>
            <a:ext cx="6624736" cy="553998"/>
          </a:xfrm>
          <a:prstGeom prst="rect">
            <a:avLst/>
          </a:prstGeom>
          <a:noFill/>
        </p:spPr>
        <p:txBody>
          <a:bodyPr wrap="square" rtlCol="0">
            <a:spAutoFit/>
          </a:bodyPr>
          <a:lstStyle/>
          <a:p>
            <a:pPr algn="ctr"/>
            <a:r>
              <a:rPr lang="en-US" sz="3000" b="1" dirty="0" smtClean="0">
                <a:latin typeface="Times New Roman" pitchFamily="18" charset="0"/>
                <a:cs typeface="Times New Roman" pitchFamily="18" charset="0"/>
              </a:rPr>
              <a:t>TEST RESULT</a:t>
            </a:r>
            <a:endParaRPr lang="en-US" sz="30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466" y="893500"/>
            <a:ext cx="5196843" cy="406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CAF50"/>
        </a:solidFill>
        <a:effectLst/>
      </p:bgPr>
    </p:bg>
    <p:spTree>
      <p:nvGrpSpPr>
        <p:cNvPr id="1" name="Shape 310"/>
        <p:cNvGrpSpPr/>
        <p:nvPr/>
      </p:nvGrpSpPr>
      <p:grpSpPr>
        <a:xfrm>
          <a:off x="0" y="0"/>
          <a:ext cx="0" cy="0"/>
          <a:chOff x="0" y="0"/>
          <a:chExt cx="0" cy="0"/>
        </a:xfrm>
      </p:grpSpPr>
      <p:sp>
        <p:nvSpPr>
          <p:cNvPr id="325" name="Google Shape;325;p3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3" name="TextBox 2"/>
          <p:cNvSpPr txBox="1"/>
          <p:nvPr/>
        </p:nvSpPr>
        <p:spPr>
          <a:xfrm>
            <a:off x="251520" y="339502"/>
            <a:ext cx="6624736" cy="553998"/>
          </a:xfrm>
          <a:prstGeom prst="rect">
            <a:avLst/>
          </a:prstGeom>
          <a:noFill/>
        </p:spPr>
        <p:txBody>
          <a:bodyPr wrap="square" rtlCol="0">
            <a:spAutoFit/>
          </a:bodyPr>
          <a:lstStyle/>
          <a:p>
            <a:pPr algn="ctr"/>
            <a:r>
              <a:rPr lang="en-US" sz="3000" b="1" dirty="0" smtClean="0">
                <a:latin typeface="Times New Roman" pitchFamily="18" charset="0"/>
                <a:cs typeface="Times New Roman" pitchFamily="18" charset="0"/>
              </a:rPr>
              <a:t>TEST RESULT</a:t>
            </a:r>
            <a:endParaRPr lang="en-US" sz="3000" b="1"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800" y="2211710"/>
            <a:ext cx="44481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14339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CAF50"/>
        </a:solidFill>
        <a:effectLst/>
      </p:bgPr>
    </p:bg>
    <p:spTree>
      <p:nvGrpSpPr>
        <p:cNvPr id="1" name="Shape 310"/>
        <p:cNvGrpSpPr/>
        <p:nvPr/>
      </p:nvGrpSpPr>
      <p:grpSpPr>
        <a:xfrm>
          <a:off x="0" y="0"/>
          <a:ext cx="0" cy="0"/>
          <a:chOff x="0" y="0"/>
          <a:chExt cx="0" cy="0"/>
        </a:xfrm>
      </p:grpSpPr>
      <p:sp>
        <p:nvSpPr>
          <p:cNvPr id="325" name="Google Shape;325;p3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3" name="TextBox 2"/>
          <p:cNvSpPr txBox="1"/>
          <p:nvPr/>
        </p:nvSpPr>
        <p:spPr>
          <a:xfrm>
            <a:off x="251520" y="339502"/>
            <a:ext cx="6624736" cy="553998"/>
          </a:xfrm>
          <a:prstGeom prst="rect">
            <a:avLst/>
          </a:prstGeom>
          <a:noFill/>
        </p:spPr>
        <p:txBody>
          <a:bodyPr wrap="square" rtlCol="0">
            <a:spAutoFit/>
          </a:bodyPr>
          <a:lstStyle/>
          <a:p>
            <a:pPr algn="ctr"/>
            <a:r>
              <a:rPr lang="en-US" sz="3000" b="1" dirty="0" smtClean="0">
                <a:latin typeface="Times New Roman" pitchFamily="18" charset="0"/>
                <a:cs typeface="Times New Roman" pitchFamily="18" charset="0"/>
              </a:rPr>
              <a:t>NHẬN XÉT</a:t>
            </a:r>
            <a:endParaRPr lang="en-US" sz="30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75" y="1131590"/>
            <a:ext cx="583882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7781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arn(inVertical)">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3A9F4"/>
        </a:solidFill>
        <a:effectLst/>
      </p:bgPr>
    </p:bg>
    <p:spTree>
      <p:nvGrpSpPr>
        <p:cNvPr id="1" name="Shape 269"/>
        <p:cNvGrpSpPr/>
        <p:nvPr/>
      </p:nvGrpSpPr>
      <p:grpSpPr>
        <a:xfrm>
          <a:off x="0" y="0"/>
          <a:ext cx="0" cy="0"/>
          <a:chOff x="0" y="0"/>
          <a:chExt cx="0" cy="0"/>
        </a:xfrm>
      </p:grpSpPr>
      <p:sp>
        <p:nvSpPr>
          <p:cNvPr id="270" name="Google Shape;270;p29"/>
          <p:cNvSpPr txBox="1">
            <a:spLocks noGrp="1"/>
          </p:cNvSpPr>
          <p:nvPr>
            <p:ph type="ctrTitle" idx="4294967295"/>
          </p:nvPr>
        </p:nvSpPr>
        <p:spPr>
          <a:xfrm>
            <a:off x="682005" y="1275606"/>
            <a:ext cx="6136800" cy="87176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smtClean="0">
                <a:solidFill>
                  <a:srgbClr val="03A9F4"/>
                </a:solidFill>
              </a:rPr>
              <a:t>THANKS!</a:t>
            </a:r>
            <a:endParaRPr sz="3600" dirty="0">
              <a:solidFill>
                <a:srgbClr val="03A9F4"/>
              </a:solidFill>
            </a:endParaRPr>
          </a:p>
        </p:txBody>
      </p:sp>
      <p:sp>
        <p:nvSpPr>
          <p:cNvPr id="275" name="Google Shape;275;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solidFill>
                  <a:srgbClr val="FFFFFF"/>
                </a:solidFill>
              </a:rPr>
              <a:pPr/>
              <a:t>25</a:t>
            </a:fld>
            <a:endParaRPr>
              <a:solidFill>
                <a:srgbClr val="FFFFFF"/>
              </a:solidFill>
            </a:endParaRPr>
          </a:p>
        </p:txBody>
      </p:sp>
      <p:sp>
        <p:nvSpPr>
          <p:cNvPr id="9" name="Google Shape;380;p38"/>
          <p:cNvSpPr txBox="1">
            <a:spLocks/>
          </p:cNvSpPr>
          <p:nvPr/>
        </p:nvSpPr>
        <p:spPr>
          <a:xfrm>
            <a:off x="685800" y="1995686"/>
            <a:ext cx="45315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9pPr>
          </a:lstStyle>
          <a:p>
            <a:pPr marL="0" indent="0">
              <a:buFont typeface="Karla"/>
              <a:buNone/>
            </a:pPr>
            <a:r>
              <a:rPr lang="en-US" sz="3600" dirty="0" smtClean="0"/>
              <a:t>Any questions?</a:t>
            </a:r>
            <a:endParaRPr lang="en-US" sz="3600" dirty="0"/>
          </a:p>
        </p:txBody>
      </p:sp>
      <p:sp>
        <p:nvSpPr>
          <p:cNvPr id="10" name="Google Shape;381;p38"/>
          <p:cNvSpPr txBox="1">
            <a:spLocks/>
          </p:cNvSpPr>
          <p:nvPr/>
        </p:nvSpPr>
        <p:spPr>
          <a:xfrm>
            <a:off x="685800" y="2788786"/>
            <a:ext cx="6576000" cy="100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9pPr>
          </a:lstStyle>
          <a:p>
            <a:pPr marL="0" indent="0">
              <a:buNone/>
            </a:pPr>
            <a:r>
              <a:rPr lang="en-US" dirty="0" smtClean="0"/>
              <a:t>You can find us </a:t>
            </a:r>
            <a:r>
              <a:rPr lang="en-US" dirty="0"/>
              <a:t>at https://github.com/noeffortnomoney/CS114.L22.KHCL</a:t>
            </a:r>
          </a:p>
        </p:txBody>
      </p:sp>
    </p:spTree>
    <p:extLst>
      <p:ext uri="{BB962C8B-B14F-4D97-AF65-F5344CB8AC3E}">
        <p14:creationId xmlns:p14="http://schemas.microsoft.com/office/powerpoint/2010/main" val="410810807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611560" y="1354750"/>
            <a:ext cx="3522300"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FFC107"/>
                </a:solidFill>
                <a:latin typeface="Times New Roman" pitchFamily="18" charset="0"/>
                <a:cs typeface="Times New Roman" pitchFamily="18" charset="0"/>
              </a:rPr>
              <a:t>I</a:t>
            </a:r>
            <a:r>
              <a:rPr lang="en" sz="7200" dirty="0" smtClean="0">
                <a:solidFill>
                  <a:srgbClr val="FFC107"/>
                </a:solidFill>
                <a:latin typeface="Times New Roman" pitchFamily="18" charset="0"/>
                <a:cs typeface="Times New Roman" pitchFamily="18" charset="0"/>
              </a:rPr>
              <a:t>.</a:t>
            </a:r>
            <a:endParaRPr sz="7200" dirty="0">
              <a:solidFill>
                <a:srgbClr val="FFC107"/>
              </a:solidFill>
              <a:latin typeface="Times New Roman" pitchFamily="18" charset="0"/>
              <a:cs typeface="Times New Roman" pitchFamily="18" charset="0"/>
            </a:endParaRPr>
          </a:p>
          <a:p>
            <a:pPr marL="0" lvl="0" indent="0" algn="l" rtl="0">
              <a:spcBef>
                <a:spcPts val="0"/>
              </a:spcBef>
              <a:spcAft>
                <a:spcPts val="0"/>
              </a:spcAft>
              <a:buNone/>
            </a:pPr>
            <a:r>
              <a:rPr lang="en" dirty="0" smtClean="0">
                <a:solidFill>
                  <a:schemeClr val="tx1">
                    <a:lumMod val="75000"/>
                  </a:schemeClr>
                </a:solidFill>
                <a:latin typeface="Times New Roman" pitchFamily="18" charset="0"/>
                <a:cs typeface="Times New Roman" pitchFamily="18" charset="0"/>
              </a:rPr>
              <a:t>ABSTRACT</a:t>
            </a:r>
            <a:endParaRPr dirty="0">
              <a:solidFill>
                <a:schemeClr val="tx1">
                  <a:lumMod val="75000"/>
                </a:schemeClr>
              </a:solidFill>
              <a:latin typeface="Times New Roman" pitchFamily="18" charset="0"/>
              <a:cs typeface="Times New Roman" pitchFamily="18" charset="0"/>
            </a:endParaRPr>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TextBox 1"/>
          <p:cNvSpPr txBox="1"/>
          <p:nvPr/>
        </p:nvSpPr>
        <p:spPr>
          <a:xfrm>
            <a:off x="5580112" y="1261665"/>
            <a:ext cx="2952328" cy="2462213"/>
          </a:xfrm>
          <a:prstGeom prst="rect">
            <a:avLst/>
          </a:prstGeom>
          <a:noFill/>
        </p:spPr>
        <p:txBody>
          <a:bodyPr wrap="square" rtlCol="0">
            <a:spAutoFit/>
          </a:bodyPr>
          <a:lstStyle/>
          <a:p>
            <a:pPr algn="just"/>
            <a:r>
              <a:rPr lang="en-US" dirty="0" smtClean="0">
                <a:latin typeface="+mj-lt"/>
              </a:rPr>
              <a:t>	</a:t>
            </a:r>
            <a:r>
              <a:rPr lang="vi-VN" dirty="0" smtClean="0">
                <a:latin typeface="+mj-lt"/>
              </a:rPr>
              <a:t>Nhận </a:t>
            </a:r>
            <a:r>
              <a:rPr lang="vi-VN" dirty="0">
                <a:latin typeface="+mj-lt"/>
              </a:rPr>
              <a:t>diện chữ viết tay là ứng dụng cốt lõi của thị giác máy tính. Đây là ứng dụng tuy không hề mới mẻ nhưng vẫn còn đang phát triển và có nhiều tiềm năng ở Việt Nam. Trong bài báo cáo sẽ giới thiệu model nhận diện chữ cái viết tay tiếng Việt xây dựng bằng Convolutional Neural Network (CNN) và bằng Convolutional Recurrent Neural Network (CRNN).</a:t>
            </a:r>
            <a:endParaRPr 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336"/>
        <p:cNvGrpSpPr/>
        <p:nvPr/>
      </p:nvGrpSpPr>
      <p:grpSpPr>
        <a:xfrm>
          <a:off x="0" y="0"/>
          <a:ext cx="0" cy="0"/>
          <a:chOff x="0" y="0"/>
          <a:chExt cx="0" cy="0"/>
        </a:xfrm>
      </p:grpSpPr>
      <p:sp>
        <p:nvSpPr>
          <p:cNvPr id="342" name="Google Shape;342;p3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10" name="Google Shape;111;p17"/>
          <p:cNvSpPr txBox="1">
            <a:spLocks/>
          </p:cNvSpPr>
          <p:nvPr/>
        </p:nvSpPr>
        <p:spPr>
          <a:xfrm>
            <a:off x="611560" y="1354750"/>
            <a:ext cx="3522300" cy="298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sz="7200" dirty="0" smtClean="0">
                <a:solidFill>
                  <a:srgbClr val="FFC107"/>
                </a:solidFill>
                <a:latin typeface="Times New Roman" pitchFamily="18" charset="0"/>
                <a:cs typeface="Times New Roman" pitchFamily="18" charset="0"/>
              </a:rPr>
              <a:t>II.</a:t>
            </a:r>
          </a:p>
          <a:p>
            <a:r>
              <a:rPr lang="en-US" sz="3000" dirty="0" smtClean="0">
                <a:solidFill>
                  <a:schemeClr val="tx1">
                    <a:lumMod val="75000"/>
                  </a:schemeClr>
                </a:solidFill>
                <a:latin typeface="Times New Roman" pitchFamily="18" charset="0"/>
                <a:cs typeface="Times New Roman" pitchFamily="18" charset="0"/>
              </a:rPr>
              <a:t>MÔ TẢ BÀI TOÁN</a:t>
            </a:r>
            <a:endParaRPr lang="en-US" sz="3000" dirty="0">
              <a:solidFill>
                <a:schemeClr val="tx1">
                  <a:lumMod val="75000"/>
                </a:schemeClr>
              </a:solidFill>
              <a:latin typeface="Times New Roman" pitchFamily="18" charset="0"/>
              <a:cs typeface="Times New Roman" pitchFamily="18" charset="0"/>
            </a:endParaRPr>
          </a:p>
        </p:txBody>
      </p:sp>
      <p:sp>
        <p:nvSpPr>
          <p:cNvPr id="4" name="TextBox 3"/>
          <p:cNvSpPr txBox="1"/>
          <p:nvPr/>
        </p:nvSpPr>
        <p:spPr>
          <a:xfrm>
            <a:off x="5436096" y="899304"/>
            <a:ext cx="3168352" cy="1600438"/>
          </a:xfrm>
          <a:prstGeom prst="rect">
            <a:avLst/>
          </a:prstGeom>
          <a:noFill/>
        </p:spPr>
        <p:txBody>
          <a:bodyPr wrap="square" rtlCol="0">
            <a:spAutoFit/>
          </a:bodyPr>
          <a:lstStyle/>
          <a:p>
            <a:pPr algn="just"/>
            <a:r>
              <a:rPr lang="vi-VN" dirty="0">
                <a:latin typeface="+mj-lt"/>
              </a:rPr>
              <a:t>Có thể mô tả tổng quát bài toán như sau</a:t>
            </a:r>
            <a:r>
              <a:rPr lang="vi-VN" dirty="0" smtClean="0">
                <a:latin typeface="+mj-lt"/>
              </a:rPr>
              <a:t>:</a:t>
            </a:r>
            <a:endParaRPr lang="en-US" dirty="0">
              <a:latin typeface="+mj-lt"/>
            </a:endParaRPr>
          </a:p>
          <a:p>
            <a:pPr marL="285750" lvl="0" indent="-285750" algn="just">
              <a:buFont typeface="Wingdings" pitchFamily="2" charset="2"/>
              <a:buChar char="v"/>
            </a:pPr>
            <a:r>
              <a:rPr lang="vi-VN" dirty="0">
                <a:latin typeface="+mj-lt"/>
              </a:rPr>
              <a:t>Bài toán thuộc dạng bài phân loại.</a:t>
            </a:r>
            <a:endParaRPr lang="en-US" dirty="0">
              <a:latin typeface="+mj-lt"/>
            </a:endParaRPr>
          </a:p>
          <a:p>
            <a:pPr marL="285750" lvl="0" indent="-285750" algn="just">
              <a:buFont typeface="Wingdings" pitchFamily="2" charset="2"/>
              <a:buChar char="v"/>
            </a:pPr>
            <a:r>
              <a:rPr lang="vi-VN" dirty="0">
                <a:latin typeface="+mj-lt"/>
              </a:rPr>
              <a:t>Input đầu vào sẽ là một tấm ảnh trong đó có chứa đúng một chữ cái tiếng Việt</a:t>
            </a:r>
            <a:r>
              <a:rPr lang="vi-VN" dirty="0" smtClean="0">
                <a:latin typeface="+mj-lt"/>
              </a:rPr>
              <a:t>.</a:t>
            </a:r>
            <a:endParaRPr lang="en-US" dirty="0" smtClean="0">
              <a:latin typeface="+mj-lt"/>
            </a:endParaRPr>
          </a:p>
          <a:p>
            <a:pPr marL="285750" lvl="0" indent="-285750" algn="just">
              <a:buFont typeface="Wingdings" pitchFamily="2" charset="2"/>
              <a:buChar char="v"/>
            </a:pPr>
            <a:r>
              <a:rPr lang="vi-VN" dirty="0" smtClean="0">
                <a:latin typeface="+mj-lt"/>
              </a:rPr>
              <a:t>Output </a:t>
            </a:r>
            <a:r>
              <a:rPr lang="vi-VN" dirty="0">
                <a:latin typeface="+mj-lt"/>
              </a:rPr>
              <a:t>sẽ là chữ cái tương ứng với tấm ảnh đó</a:t>
            </a:r>
            <a:r>
              <a:rPr lang="vi-VN" dirty="0" smtClean="0">
                <a:latin typeface="+mj-lt"/>
              </a:rPr>
              <a:t>.</a:t>
            </a:r>
            <a:endParaRPr lang="en-US" dirty="0">
              <a:latin typeface="+mj-lt"/>
            </a:endParaRPr>
          </a:p>
        </p:txBody>
      </p:sp>
      <p:sp>
        <p:nvSpPr>
          <p:cNvPr id="5" name="TextBox 4"/>
          <p:cNvSpPr txBox="1"/>
          <p:nvPr/>
        </p:nvSpPr>
        <p:spPr>
          <a:xfrm>
            <a:off x="5868144" y="3058963"/>
            <a:ext cx="3384376" cy="1169551"/>
          </a:xfrm>
          <a:prstGeom prst="rect">
            <a:avLst/>
          </a:prstGeom>
          <a:noFill/>
        </p:spPr>
        <p:txBody>
          <a:bodyPr wrap="square" rtlCol="0">
            <a:spAutoFit/>
          </a:bodyPr>
          <a:lstStyle/>
          <a:p>
            <a:r>
              <a:rPr lang="en-US" b="1" dirty="0" smtClean="0">
                <a:latin typeface="Times New Roman" pitchFamily="18" charset="0"/>
                <a:cs typeface="Times New Roman" pitchFamily="18" charset="0"/>
              </a:rPr>
              <a:t>Input:</a:t>
            </a:r>
          </a:p>
          <a:p>
            <a:endParaRPr lang="en-US" b="1" dirty="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Output:                           a</a:t>
            </a:r>
            <a:endParaRPr lang="en-US" b="1" dirty="0">
              <a:latin typeface="Times New Roman" pitchFamily="18" charset="0"/>
              <a:cs typeface="Times New Roman" pitchFamily="18" charset="0"/>
            </a:endParaRPr>
          </a:p>
        </p:txBody>
      </p:sp>
      <p:pic>
        <p:nvPicPr>
          <p:cNvPr id="13" name="Picture 12"/>
          <p:cNvPicPr/>
          <p:nvPr/>
        </p:nvPicPr>
        <p:blipFill>
          <a:blip r:embed="rId3">
            <a:extLst>
              <a:ext uri="{28A0092B-C50C-407E-A947-70E740481C1C}">
                <a14:useLocalDpi xmlns:a14="http://schemas.microsoft.com/office/drawing/2010/main" val="0"/>
              </a:ext>
            </a:extLst>
          </a:blip>
          <a:stretch>
            <a:fillRect/>
          </a:stretch>
        </p:blipFill>
        <p:spPr>
          <a:xfrm>
            <a:off x="7452320" y="2787774"/>
            <a:ext cx="762000" cy="828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346"/>
        <p:cNvGrpSpPr/>
        <p:nvPr/>
      </p:nvGrpSpPr>
      <p:grpSpPr>
        <a:xfrm>
          <a:off x="0" y="0"/>
          <a:ext cx="0" cy="0"/>
          <a:chOff x="0" y="0"/>
          <a:chExt cx="0" cy="0"/>
        </a:xfrm>
      </p:grpSpPr>
      <p:sp>
        <p:nvSpPr>
          <p:cNvPr id="10" name="Google Shape;111;p17"/>
          <p:cNvSpPr txBox="1">
            <a:spLocks/>
          </p:cNvSpPr>
          <p:nvPr/>
        </p:nvSpPr>
        <p:spPr>
          <a:xfrm>
            <a:off x="611560" y="1354750"/>
            <a:ext cx="3522300" cy="298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sz="7200" dirty="0" smtClean="0">
                <a:solidFill>
                  <a:srgbClr val="FFC107"/>
                </a:solidFill>
                <a:latin typeface="Times New Roman" pitchFamily="18" charset="0"/>
                <a:cs typeface="Times New Roman" pitchFamily="18" charset="0"/>
              </a:rPr>
              <a:t>III.</a:t>
            </a:r>
          </a:p>
          <a:p>
            <a:r>
              <a:rPr lang="en-US" sz="3000" dirty="0" smtClean="0">
                <a:solidFill>
                  <a:schemeClr val="tx1">
                    <a:lumMod val="75000"/>
                  </a:schemeClr>
                </a:solidFill>
                <a:latin typeface="Times New Roman" pitchFamily="18" charset="0"/>
                <a:cs typeface="Times New Roman" pitchFamily="18" charset="0"/>
              </a:rPr>
              <a:t>MÔ TẢ DATASET</a:t>
            </a:r>
            <a:endParaRPr lang="en-US" sz="3000" dirty="0">
              <a:solidFill>
                <a:schemeClr val="tx1">
                  <a:lumMod val="75000"/>
                </a:schemeClr>
              </a:solidFill>
              <a:latin typeface="Times New Roman" pitchFamily="18" charset="0"/>
              <a:cs typeface="Times New Roman" pitchFamily="18" charset="0"/>
            </a:endParaRPr>
          </a:p>
        </p:txBody>
      </p:sp>
      <p:sp>
        <p:nvSpPr>
          <p:cNvPr id="4" name="TextBox 3"/>
          <p:cNvSpPr txBox="1"/>
          <p:nvPr/>
        </p:nvSpPr>
        <p:spPr>
          <a:xfrm>
            <a:off x="4427984" y="680958"/>
            <a:ext cx="4032448" cy="738664"/>
          </a:xfrm>
          <a:prstGeom prst="rect">
            <a:avLst/>
          </a:prstGeom>
          <a:noFill/>
        </p:spPr>
        <p:txBody>
          <a:bodyPr wrap="square" rtlCol="0">
            <a:spAutoFit/>
          </a:bodyPr>
          <a:lstStyle/>
          <a:p>
            <a:r>
              <a:rPr lang="en-US" dirty="0" err="1" smtClean="0">
                <a:latin typeface="Times New Roman" pitchFamily="18" charset="0"/>
                <a:cs typeface="Times New Roman" pitchFamily="18" charset="0"/>
              </a:rPr>
              <a:t>Bảng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Việt</a:t>
            </a:r>
            <a:r>
              <a:rPr lang="en-US" dirty="0" smtClean="0">
                <a:latin typeface="Times New Roman" pitchFamily="18" charset="0"/>
                <a:cs typeface="Times New Roman" pitchFamily="18" charset="0"/>
              </a:rPr>
              <a:t> Nam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29 </a:t>
            </a:r>
            <a:r>
              <a:rPr lang="en-US" dirty="0" err="1" smtClean="0">
                <a:latin typeface="Times New Roman" pitchFamily="18" charset="0"/>
                <a:cs typeface="Times New Roman" pitchFamily="18" charset="0"/>
              </a:rPr>
              <a:t>chữ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a:t>
            </a:r>
          </a:p>
          <a:p>
            <a:pPr marL="285750" indent="-285750" algn="just">
              <a:buFont typeface="Wingdings" pitchFamily="2" charset="2"/>
              <a:buChar char="Ø"/>
            </a:pPr>
            <a:r>
              <a:rPr lang="en-US" dirty="0" smtClean="0">
                <a:latin typeface="Times New Roman" pitchFamily="18" charset="0"/>
                <a:cs typeface="Times New Roman" pitchFamily="18" charset="0"/>
              </a:rPr>
              <a:t>22 </a:t>
            </a:r>
            <a:r>
              <a:rPr lang="en-US" dirty="0" err="1" smtClean="0">
                <a:latin typeface="Times New Roman" pitchFamily="18" charset="0"/>
                <a:cs typeface="Times New Roman" pitchFamily="18" charset="0"/>
              </a:rPr>
              <a:t>chữ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latin</a:t>
            </a:r>
            <a:endParaRPr lang="en-US" dirty="0" smtClean="0">
              <a:latin typeface="Times New Roman" pitchFamily="18" charset="0"/>
              <a:cs typeface="Times New Roman" pitchFamily="18" charset="0"/>
            </a:endParaRPr>
          </a:p>
          <a:p>
            <a:pPr marL="285750" indent="-285750">
              <a:buFont typeface="Wingdings" pitchFamily="2" charset="2"/>
              <a:buChar char="Ø"/>
            </a:pPr>
            <a:r>
              <a:rPr lang="en-US" dirty="0" smtClean="0">
                <a:latin typeface="Times New Roman" pitchFamily="18" charset="0"/>
                <a:cs typeface="Times New Roman" pitchFamily="18" charset="0"/>
              </a:rPr>
              <a:t>7 </a:t>
            </a:r>
            <a:r>
              <a:rPr lang="en-US" dirty="0" err="1" smtClean="0">
                <a:latin typeface="Times New Roman" pitchFamily="18" charset="0"/>
                <a:cs typeface="Times New Roman" pitchFamily="18" charset="0"/>
              </a:rPr>
              <a:t>chữ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dấu</a:t>
            </a:r>
            <a:endParaRPr lang="en-US" dirty="0" smtClean="0">
              <a:latin typeface="Times New Roman" pitchFamily="18" charset="0"/>
              <a:cs typeface="Times New Roman" pitchFamily="18" charset="0"/>
            </a:endParaRPr>
          </a:p>
        </p:txBody>
      </p:sp>
      <p:sp>
        <p:nvSpPr>
          <p:cNvPr id="6" name="TextBox 5"/>
          <p:cNvSpPr txBox="1"/>
          <p:nvPr/>
        </p:nvSpPr>
        <p:spPr>
          <a:xfrm>
            <a:off x="5076056" y="2967211"/>
            <a:ext cx="3960440" cy="954107"/>
          </a:xfrm>
          <a:prstGeom prst="rect">
            <a:avLst/>
          </a:prstGeom>
          <a:noFill/>
        </p:spPr>
        <p:txBody>
          <a:bodyPr wrap="square" rtlCol="0">
            <a:spAutoFit/>
          </a:bodyPr>
          <a:lstStyle/>
          <a:p>
            <a:pPr algn="just"/>
            <a:r>
              <a:rPr lang="vi-VN" dirty="0">
                <a:latin typeface="Times New Roman" pitchFamily="18" charset="0"/>
                <a:cs typeface="Times New Roman" pitchFamily="18" charset="0"/>
              </a:rPr>
              <a:t>Nhóm em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thu nhập chữ viết </a:t>
            </a:r>
            <a:r>
              <a:rPr lang="en-US" dirty="0" err="1">
                <a:latin typeface="Times New Roman" pitchFamily="18" charset="0"/>
                <a:cs typeface="Times New Roman" pitchFamily="18" charset="0"/>
              </a:rPr>
              <a:t>từ</a:t>
            </a:r>
            <a:r>
              <a:rPr lang="vi-VN" dirty="0">
                <a:latin typeface="Times New Roman" pitchFamily="18" charset="0"/>
                <a:cs typeface="Times New Roman" pitchFamily="18" charset="0"/>
              </a:rPr>
              <a:t> người thân và bạn bè. Ngoài ra, nhóm em sẽ share dataset với nhóm của bạn </a:t>
            </a:r>
            <a:r>
              <a:rPr lang="vi-VN" b="1" dirty="0">
                <a:latin typeface="Times New Roman" pitchFamily="18" charset="0"/>
                <a:cs typeface="Times New Roman" pitchFamily="18" charset="0"/>
              </a:rPr>
              <a:t>Nguyễn Dương Hải</a:t>
            </a:r>
            <a:r>
              <a:rPr lang="vi-VN"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endParaRPr lang="en-US" dirty="0"/>
          </a:p>
        </p:txBody>
      </p:sp>
      <p:sp>
        <p:nvSpPr>
          <p:cNvPr id="7" name="TextBox 6"/>
          <p:cNvSpPr txBox="1"/>
          <p:nvPr/>
        </p:nvSpPr>
        <p:spPr>
          <a:xfrm>
            <a:off x="4860032" y="2317978"/>
            <a:ext cx="3960440" cy="523220"/>
          </a:xfrm>
          <a:prstGeom prst="rect">
            <a:avLst/>
          </a:prstGeom>
          <a:noFill/>
        </p:spPr>
        <p:txBody>
          <a:bodyPr wrap="square" rtlCol="0">
            <a:spAutoFit/>
          </a:bodyPr>
          <a:lstStyle/>
          <a:p>
            <a:pPr algn="just"/>
            <a:r>
              <a:rPr lang="vi-VN" dirty="0">
                <a:latin typeface="Times New Roman" pitchFamily="18" charset="0"/>
                <a:cs typeface="Times New Roman" pitchFamily="18" charset="0"/>
              </a:rPr>
              <a:t>Kết hợp với các nguyên âm sẽ tạo nên các biến thể khác. Tổng cộng có 89 loại chữ cần thu thập</a:t>
            </a:r>
            <a:r>
              <a:rPr lang="vi-VN" dirty="0" smtClean="0">
                <a:latin typeface="Times New Roman" pitchFamily="18" charset="0"/>
                <a:cs typeface="Times New Roman" pitchFamily="18" charset="0"/>
              </a:rPr>
              <a:t>.</a:t>
            </a:r>
            <a:endParaRPr lang="en-US" dirty="0"/>
          </a:p>
        </p:txBody>
      </p:sp>
      <p:sp>
        <p:nvSpPr>
          <p:cNvPr id="8" name="TextBox 7"/>
          <p:cNvSpPr txBox="1"/>
          <p:nvPr/>
        </p:nvSpPr>
        <p:spPr>
          <a:xfrm>
            <a:off x="4644008" y="1617062"/>
            <a:ext cx="3960440" cy="523220"/>
          </a:xfrm>
          <a:prstGeom prst="rect">
            <a:avLst/>
          </a:prstGeom>
          <a:noFill/>
        </p:spPr>
        <p:txBody>
          <a:bodyPr wrap="square" rtlCol="0">
            <a:spAutoFit/>
          </a:bodyPr>
          <a:lstStyle/>
          <a:p>
            <a:pPr algn="just"/>
            <a:r>
              <a:rPr lang="en-US" dirty="0" err="1">
                <a:latin typeface="Times New Roman" pitchFamily="18" charset="0"/>
                <a:cs typeface="Times New Roman" pitchFamily="18" charset="0"/>
              </a:rPr>
              <a:t>Ngoài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chữ cái còn có thêm 6 ngữ âm là ngang, sắc, huyền, hỏi, ngã, nặng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9" name="TextBox 8"/>
          <p:cNvSpPr txBox="1"/>
          <p:nvPr/>
        </p:nvSpPr>
        <p:spPr>
          <a:xfrm>
            <a:off x="5256584" y="3849310"/>
            <a:ext cx="3707904" cy="738664"/>
          </a:xfrm>
          <a:prstGeom prst="rect">
            <a:avLst/>
          </a:prstGeom>
          <a:noFill/>
        </p:spPr>
        <p:txBody>
          <a:bodyPr wrap="square" rtlCol="0">
            <a:spAutoFit/>
          </a:bodyPr>
          <a:lstStyle/>
          <a:p>
            <a:pPr algn="just"/>
            <a:r>
              <a:rPr lang="vi-VN" dirty="0">
                <a:latin typeface="+mj-lt"/>
              </a:rPr>
              <a:t>Sau đó các tờ giấy sẽ được thu nhập và chụp hình lại. Hình sau đó sẽ được phân tách ra thành từng chữ cái và dán nhãn.</a:t>
            </a:r>
            <a:endParaRPr lang="en-US" dirty="0">
              <a:latin typeface="+mj-lt"/>
            </a:endParaRPr>
          </a:p>
        </p:txBody>
      </p:sp>
      <p:sp>
        <p:nvSpPr>
          <p:cNvPr id="11" name="Google Shape;342;p3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614" y="1923678"/>
            <a:ext cx="596265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93526" y="186775"/>
            <a:ext cx="6610722" cy="584775"/>
          </a:xfrm>
          <a:prstGeom prst="rect">
            <a:avLst/>
          </a:prstGeom>
          <a:noFill/>
        </p:spPr>
        <p:txBody>
          <a:bodyPr wrap="square" rtlCol="0">
            <a:spAutoFit/>
          </a:bodyPr>
          <a:lstStyle/>
          <a:p>
            <a:pPr marL="285750" indent="-285750" algn="just">
              <a:buFont typeface="Wingdings" pitchFamily="2" charset="2"/>
              <a:buChar char="q"/>
            </a:pPr>
            <a:r>
              <a:rPr lang="en-US" sz="1600" dirty="0" smtClean="0">
                <a:latin typeface="Times New Roman" pitchFamily="18" charset="0"/>
                <a:cs typeface="Times New Roman" pitchFamily="18" charset="0"/>
              </a:rPr>
              <a:t>Code </a:t>
            </a:r>
            <a:r>
              <a:rPr lang="en-US" sz="1600" dirty="0" err="1" smtClean="0">
                <a:latin typeface="Times New Roman" pitchFamily="18" charset="0"/>
                <a:cs typeface="Times New Roman" pitchFamily="18" charset="0"/>
              </a:rPr>
              <a:t>cắt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ảnh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nhóm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em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được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sự</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giúp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từ</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nhóm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của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bạn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Nguyễn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Dương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Hải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gồm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phần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chính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như</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sau</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5" name="TextBox 4"/>
          <p:cNvSpPr txBox="1"/>
          <p:nvPr/>
        </p:nvSpPr>
        <p:spPr>
          <a:xfrm>
            <a:off x="755576" y="895821"/>
            <a:ext cx="5890642" cy="307777"/>
          </a:xfrm>
          <a:prstGeom prst="rect">
            <a:avLst/>
          </a:prstGeom>
          <a:noFill/>
        </p:spPr>
        <p:txBody>
          <a:bodyPr wrap="square" rtlCol="0">
            <a:spAutoFit/>
          </a:bodyPr>
          <a:lstStyle/>
          <a:p>
            <a:pPr marL="285750" indent="-285750" algn="just">
              <a:buFont typeface="Wingdings" pitchFamily="2" charset="2"/>
              <a:buChar char="v"/>
            </a:pPr>
            <a:r>
              <a:rPr lang="en-US" b="1" dirty="0" err="1" smtClean="0">
                <a:latin typeface="Times New Roman" pitchFamily="18" charset="0"/>
                <a:cs typeface="Times New Roman" pitchFamily="18" charset="0"/>
              </a:rPr>
              <a:t>Sử</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dụng</a:t>
            </a:r>
            <a:r>
              <a:rPr lang="en-US" b="1" dirty="0" smtClean="0">
                <a:latin typeface="Times New Roman" pitchFamily="18" charset="0"/>
                <a:cs typeface="Times New Roman" pitchFamily="18" charset="0"/>
              </a:rPr>
              <a:t> cv2 edge detection </a:t>
            </a:r>
            <a:r>
              <a:rPr lang="en-US" b="1" dirty="0" err="1" smtClean="0">
                <a:latin typeface="Times New Roman" pitchFamily="18" charset="0"/>
                <a:cs typeface="Times New Roman" pitchFamily="18" charset="0"/>
              </a:rPr>
              <a:t>để</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cắt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gọn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những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khoảng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trắng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dư</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thừa</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6" name="Google Shape;342;p3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Tree>
    <p:extLst>
      <p:ext uri="{BB962C8B-B14F-4D97-AF65-F5344CB8AC3E}">
        <p14:creationId xmlns:p14="http://schemas.microsoft.com/office/powerpoint/2010/main" val="278916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additive="base">
                                        <p:cTn id="12" dur="500" fill="hold"/>
                                        <p:tgtEl>
                                          <p:spTgt spid="4098"/>
                                        </p:tgtEl>
                                        <p:attrNameLst>
                                          <p:attrName>ppt_x</p:attrName>
                                        </p:attrNameLst>
                                      </p:cBhvr>
                                      <p:tavLst>
                                        <p:tav tm="0">
                                          <p:val>
                                            <p:strVal val="#ppt_x"/>
                                          </p:val>
                                        </p:tav>
                                        <p:tav tm="100000">
                                          <p:val>
                                            <p:strVal val="#ppt_x"/>
                                          </p:val>
                                        </p:tav>
                                      </p:tavLst>
                                    </p:anim>
                                    <p:anim calcmode="lin" valueType="num">
                                      <p:cBhvr additive="base">
                                        <p:cTn id="13"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sp>
        <p:nvSpPr>
          <p:cNvPr id="4" name="TextBox 3"/>
          <p:cNvSpPr txBox="1"/>
          <p:nvPr/>
        </p:nvSpPr>
        <p:spPr>
          <a:xfrm>
            <a:off x="193526" y="186775"/>
            <a:ext cx="6610722" cy="584775"/>
          </a:xfrm>
          <a:prstGeom prst="rect">
            <a:avLst/>
          </a:prstGeom>
          <a:noFill/>
        </p:spPr>
        <p:txBody>
          <a:bodyPr wrap="square" rtlCol="0">
            <a:spAutoFit/>
          </a:bodyPr>
          <a:lstStyle/>
          <a:p>
            <a:pPr marL="285750" indent="-285750" algn="just">
              <a:buFont typeface="Wingdings" pitchFamily="2" charset="2"/>
              <a:buChar char="q"/>
            </a:pPr>
            <a:r>
              <a:rPr lang="en-US" sz="1600" dirty="0" smtClean="0">
                <a:latin typeface="Times New Roman" pitchFamily="18" charset="0"/>
                <a:cs typeface="Times New Roman" pitchFamily="18" charset="0"/>
              </a:rPr>
              <a:t>Code </a:t>
            </a:r>
            <a:r>
              <a:rPr lang="en-US" sz="1600" dirty="0" err="1" smtClean="0">
                <a:latin typeface="Times New Roman" pitchFamily="18" charset="0"/>
                <a:cs typeface="Times New Roman" pitchFamily="18" charset="0"/>
              </a:rPr>
              <a:t>cắt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ảnh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nhóm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em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được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sự</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giúp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từ</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nhóm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của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bạn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Nguyễn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Dương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Hải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gồm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phần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chính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như</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sau</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5" name="TextBox 4"/>
          <p:cNvSpPr txBox="1"/>
          <p:nvPr/>
        </p:nvSpPr>
        <p:spPr>
          <a:xfrm>
            <a:off x="755576" y="895821"/>
            <a:ext cx="5890642" cy="307777"/>
          </a:xfrm>
          <a:prstGeom prst="rect">
            <a:avLst/>
          </a:prstGeom>
          <a:noFill/>
        </p:spPr>
        <p:txBody>
          <a:bodyPr wrap="square" rtlCol="0">
            <a:spAutoFit/>
          </a:bodyPr>
          <a:lstStyle/>
          <a:p>
            <a:pPr marL="285750" indent="-285750" algn="just">
              <a:buFont typeface="Wingdings" pitchFamily="2" charset="2"/>
              <a:buChar char="v"/>
            </a:pPr>
            <a:r>
              <a:rPr lang="en-US" b="1" dirty="0" err="1" smtClean="0">
                <a:latin typeface="Times New Roman" pitchFamily="18" charset="0"/>
                <a:cs typeface="Times New Roman" pitchFamily="18" charset="0"/>
              </a:rPr>
              <a:t>Lọc</a:t>
            </a:r>
            <a:r>
              <a:rPr lang="en-US" b="1" dirty="0" smtClean="0">
                <a:latin typeface="Times New Roman" pitchFamily="18" charset="0"/>
                <a:cs typeface="Times New Roman" pitchFamily="18" charset="0"/>
              </a:rPr>
              <a:t> ô </a:t>
            </a:r>
            <a:r>
              <a:rPr lang="en-US" b="1" dirty="0" err="1" smtClean="0">
                <a:latin typeface="Times New Roman" pitchFamily="18" charset="0"/>
                <a:cs typeface="Times New Roman" pitchFamily="18" charset="0"/>
              </a:rPr>
              <a:t>chữ</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sau</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khi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cắt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gọn</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120" y="1275606"/>
            <a:ext cx="4568080" cy="3678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Google Shape;342;p3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Tree>
    <p:extLst>
      <p:ext uri="{BB962C8B-B14F-4D97-AF65-F5344CB8AC3E}">
        <p14:creationId xmlns:p14="http://schemas.microsoft.com/office/powerpoint/2010/main" val="4143907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sp>
        <p:nvSpPr>
          <p:cNvPr id="4" name="TextBox 3"/>
          <p:cNvSpPr txBox="1"/>
          <p:nvPr/>
        </p:nvSpPr>
        <p:spPr>
          <a:xfrm>
            <a:off x="193526" y="186775"/>
            <a:ext cx="6610722" cy="584775"/>
          </a:xfrm>
          <a:prstGeom prst="rect">
            <a:avLst/>
          </a:prstGeom>
          <a:noFill/>
        </p:spPr>
        <p:txBody>
          <a:bodyPr wrap="square" rtlCol="0">
            <a:spAutoFit/>
          </a:bodyPr>
          <a:lstStyle/>
          <a:p>
            <a:pPr marL="285750" indent="-285750" algn="just">
              <a:buFont typeface="Wingdings" pitchFamily="2" charset="2"/>
              <a:buChar char="q"/>
            </a:pPr>
            <a:r>
              <a:rPr lang="en-US" sz="1600" dirty="0" smtClean="0">
                <a:latin typeface="Times New Roman" pitchFamily="18" charset="0"/>
                <a:cs typeface="Times New Roman" pitchFamily="18" charset="0"/>
              </a:rPr>
              <a:t>Code </a:t>
            </a:r>
            <a:r>
              <a:rPr lang="en-US" sz="1600" dirty="0" err="1" smtClean="0">
                <a:latin typeface="Times New Roman" pitchFamily="18" charset="0"/>
                <a:cs typeface="Times New Roman" pitchFamily="18" charset="0"/>
              </a:rPr>
              <a:t>cắt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ảnh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nhóm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em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được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sự</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giúp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từ</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nhóm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của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bạn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Nguyễn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Dương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Hải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gồm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phần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chính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như</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sau</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5" name="TextBox 4"/>
          <p:cNvSpPr txBox="1"/>
          <p:nvPr/>
        </p:nvSpPr>
        <p:spPr>
          <a:xfrm>
            <a:off x="755576" y="895821"/>
            <a:ext cx="5890642" cy="307777"/>
          </a:xfrm>
          <a:prstGeom prst="rect">
            <a:avLst/>
          </a:prstGeom>
          <a:noFill/>
        </p:spPr>
        <p:txBody>
          <a:bodyPr wrap="square" rtlCol="0">
            <a:spAutoFit/>
          </a:bodyPr>
          <a:lstStyle/>
          <a:p>
            <a:pPr marL="285750" indent="-285750" algn="just">
              <a:buFont typeface="Wingdings" pitchFamily="2" charset="2"/>
              <a:buChar char="v"/>
            </a:pPr>
            <a:r>
              <a:rPr lang="en-US" b="1" dirty="0" err="1" smtClean="0">
                <a:latin typeface="Times New Roman" pitchFamily="18" charset="0"/>
                <a:cs typeface="Times New Roman" pitchFamily="18" charset="0"/>
              </a:rPr>
              <a:t>Duyệt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từng</a:t>
            </a:r>
            <a:r>
              <a:rPr lang="en-US" b="1" dirty="0" smtClean="0">
                <a:latin typeface="Times New Roman" pitchFamily="18" charset="0"/>
                <a:cs typeface="Times New Roman" pitchFamily="18" charset="0"/>
              </a:rPr>
              <a:t> ô </a:t>
            </a:r>
            <a:r>
              <a:rPr lang="en-US" b="1" dirty="0" err="1" smtClean="0">
                <a:latin typeface="Times New Roman" pitchFamily="18" charset="0"/>
                <a:cs typeface="Times New Roman" pitchFamily="18" charset="0"/>
              </a:rPr>
              <a:t>chữ</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lưu</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ảnh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đã</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cắt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vào</a:t>
            </a:r>
            <a:r>
              <a:rPr lang="en-US" b="1" dirty="0" smtClean="0">
                <a:latin typeface="Times New Roman" pitchFamily="18" charset="0"/>
                <a:cs typeface="Times New Roman" pitchFamily="18" charset="0"/>
              </a:rPr>
              <a:t> Drive:</a:t>
            </a:r>
            <a:endParaRPr lang="en-US" b="1"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725" y="1419622"/>
            <a:ext cx="6214555"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Google Shape;342;p3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Tree>
    <p:extLst>
      <p:ext uri="{BB962C8B-B14F-4D97-AF65-F5344CB8AC3E}">
        <p14:creationId xmlns:p14="http://schemas.microsoft.com/office/powerpoint/2010/main" val="381292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pic>
        <p:nvPicPr>
          <p:cNvPr id="11" name="Picture 10" descr="A picture containing table&#10;&#10;Description automatically generated"/>
          <p:cNvPicPr/>
          <p:nvPr/>
        </p:nvPicPr>
        <p:blipFill rotWithShape="1">
          <a:blip r:embed="rId3" cstate="print">
            <a:extLst>
              <a:ext uri="{28A0092B-C50C-407E-A947-70E740481C1C}">
                <a14:useLocalDpi xmlns:a14="http://schemas.microsoft.com/office/drawing/2010/main" val="0"/>
              </a:ext>
            </a:extLst>
          </a:blip>
          <a:srcRect b="11553"/>
          <a:stretch/>
        </p:blipFill>
        <p:spPr bwMode="auto">
          <a:xfrm>
            <a:off x="971600" y="555526"/>
            <a:ext cx="2809638" cy="3816424"/>
          </a:xfrm>
          <a:prstGeom prst="rect">
            <a:avLst/>
          </a:prstGeom>
          <a:ln>
            <a:noFill/>
          </a:ln>
          <a:extLst>
            <a:ext uri="{53640926-AAD7-44D8-BBD7-CCE9431645EC}">
              <a14:shadowObscured xmlns:a14="http://schemas.microsoft.com/office/drawing/2010/main"/>
            </a:ext>
          </a:extLst>
        </p:spPr>
      </p:pic>
      <p:pic>
        <p:nvPicPr>
          <p:cNvPr id="13" name="Picture 12" descr="Chart&#10;&#10;Description automatically generated with medium confidence"/>
          <p:cNvPicPr/>
          <p:nvPr/>
        </p:nvPicPr>
        <p:blipFill>
          <a:blip r:embed="rId4">
            <a:extLst>
              <a:ext uri="{28A0092B-C50C-407E-A947-70E740481C1C}">
                <a14:useLocalDpi xmlns:a14="http://schemas.microsoft.com/office/drawing/2010/main" val="0"/>
              </a:ext>
            </a:extLst>
          </a:blip>
          <a:stretch>
            <a:fillRect/>
          </a:stretch>
        </p:blipFill>
        <p:spPr>
          <a:xfrm>
            <a:off x="4499991" y="2067391"/>
            <a:ext cx="2592289" cy="1862639"/>
          </a:xfrm>
          <a:prstGeom prst="rect">
            <a:avLst/>
          </a:prstGeom>
        </p:spPr>
      </p:pic>
      <p:sp>
        <p:nvSpPr>
          <p:cNvPr id="2" name="TextBox 1"/>
          <p:cNvSpPr txBox="1"/>
          <p:nvPr/>
        </p:nvSpPr>
        <p:spPr>
          <a:xfrm>
            <a:off x="971600" y="4443958"/>
            <a:ext cx="2809638" cy="307777"/>
          </a:xfrm>
          <a:prstGeom prst="rect">
            <a:avLst/>
          </a:prstGeom>
          <a:noFill/>
        </p:spPr>
        <p:txBody>
          <a:bodyPr wrap="square" rtlCol="0">
            <a:spAutoFit/>
          </a:bodyPr>
          <a:lstStyle/>
          <a:p>
            <a:pPr algn="ctr"/>
            <a:r>
              <a:rPr lang="en-US" dirty="0" err="1" smtClean="0">
                <a:latin typeface="Times New Roman" pitchFamily="18" charset="0"/>
                <a:cs typeface="Times New Roman" pitchFamily="18" charset="0"/>
              </a:rPr>
              <a:t>Mẫu</a:t>
            </a:r>
            <a:r>
              <a:rPr lang="en-US" dirty="0" smtClean="0">
                <a:latin typeface="Times New Roman" pitchFamily="18" charset="0"/>
                <a:cs typeface="Times New Roman" pitchFamily="18" charset="0"/>
              </a:rPr>
              <a:t> dataset </a:t>
            </a:r>
            <a:r>
              <a:rPr lang="en-US" dirty="0" err="1" smtClean="0">
                <a:latin typeface="Times New Roman" pitchFamily="18" charset="0"/>
                <a:cs typeface="Times New Roman" pitchFamily="18" charset="0"/>
              </a:rPr>
              <a:t>trước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cắt</a:t>
            </a:r>
            <a:endParaRPr lang="en-US" dirty="0">
              <a:latin typeface="Times New Roman" pitchFamily="18" charset="0"/>
              <a:cs typeface="Times New Roman" pitchFamily="18" charset="0"/>
            </a:endParaRPr>
          </a:p>
        </p:txBody>
      </p:sp>
      <p:sp>
        <p:nvSpPr>
          <p:cNvPr id="3" name="TextBox 2"/>
          <p:cNvSpPr txBox="1"/>
          <p:nvPr/>
        </p:nvSpPr>
        <p:spPr>
          <a:xfrm>
            <a:off x="4644008" y="1662361"/>
            <a:ext cx="2448272" cy="307777"/>
          </a:xfrm>
          <a:prstGeom prst="rect">
            <a:avLst/>
          </a:prstGeom>
          <a:noFill/>
        </p:spPr>
        <p:txBody>
          <a:bodyPr wrap="square" rtlCol="0">
            <a:spAutoFit/>
          </a:bodyPr>
          <a:lstStyle/>
          <a:p>
            <a:pPr algn="ctr"/>
            <a:r>
              <a:rPr lang="en-US" dirty="0" err="1" smtClean="0">
                <a:latin typeface="Times New Roman" pitchFamily="18" charset="0"/>
                <a:cs typeface="Times New Roman" pitchFamily="18" charset="0"/>
              </a:rPr>
              <a:t>Mẫu</a:t>
            </a:r>
            <a:r>
              <a:rPr lang="en-US" dirty="0" smtClean="0">
                <a:latin typeface="Times New Roman" pitchFamily="18" charset="0"/>
                <a:cs typeface="Times New Roman" pitchFamily="18" charset="0"/>
              </a:rPr>
              <a:t> dataset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cắt</a:t>
            </a:r>
            <a:endParaRPr lang="en-US" dirty="0">
              <a:latin typeface="Times New Roman" pitchFamily="18" charset="0"/>
              <a:cs typeface="Times New Roman" pitchFamily="18" charset="0"/>
            </a:endParaRPr>
          </a:p>
        </p:txBody>
      </p:sp>
      <p:sp>
        <p:nvSpPr>
          <p:cNvPr id="17" name="TextBox 16"/>
          <p:cNvSpPr txBox="1"/>
          <p:nvPr/>
        </p:nvSpPr>
        <p:spPr>
          <a:xfrm>
            <a:off x="4427984" y="3848149"/>
            <a:ext cx="2880320" cy="307777"/>
          </a:xfrm>
          <a:prstGeom prst="rect">
            <a:avLst/>
          </a:prstGeom>
          <a:noFill/>
        </p:spPr>
        <p:txBody>
          <a:bodyPr wrap="square" rtlCol="0">
            <a:spAutoFit/>
          </a:bodyPr>
          <a:lstStyle/>
          <a:p>
            <a:pPr algn="ctr"/>
            <a:r>
              <a:rPr lang="en-US" dirty="0" err="1" smtClean="0">
                <a:latin typeface="Times New Roman" pitchFamily="18" charset="0"/>
                <a:cs typeface="Times New Roman" pitchFamily="18" charset="0"/>
              </a:rPr>
              <a:t>Mẫu</a:t>
            </a:r>
            <a:r>
              <a:rPr lang="en-US" dirty="0" smtClean="0">
                <a:latin typeface="Times New Roman" pitchFamily="18" charset="0"/>
                <a:cs typeface="Times New Roman" pitchFamily="18" charset="0"/>
              </a:rPr>
              <a:t> dataset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zoom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resize</a:t>
            </a:r>
            <a:endParaRPr lang="en-US" dirty="0">
              <a:latin typeface="Times New Roman" pitchFamily="18" charset="0"/>
              <a:cs typeface="Times New Roman" pitchFamily="18" charset="0"/>
            </a:endParaRPr>
          </a:p>
        </p:txBody>
      </p:sp>
      <p:pic>
        <p:nvPicPr>
          <p:cNvPr id="2051" name="Picture 3" descr="D:\Tài liệu học tập\HK4\Máy học\Đồ án cuối kì\Cắt ảnh\dataset chữ viết tay Tiếng Việt (Final)\a\image_49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1128961"/>
            <a:ext cx="590550" cy="47625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342;p3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rviragus template">
  <a:themeElements>
    <a:clrScheme name="Custom 347">
      <a:dk1>
        <a:srgbClr val="666666"/>
      </a:dk1>
      <a:lt1>
        <a:srgbClr val="FFFFFF"/>
      </a:lt1>
      <a:dk2>
        <a:srgbClr val="999999"/>
      </a:dk2>
      <a:lt2>
        <a:srgbClr val="FFFFFF"/>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Arviragus template">
  <a:themeElements>
    <a:clrScheme name="Custom 347">
      <a:dk1>
        <a:srgbClr val="666666"/>
      </a:dk1>
      <a:lt1>
        <a:srgbClr val="FFFFFF"/>
      </a:lt1>
      <a:dk2>
        <a:srgbClr val="999999"/>
      </a:dk2>
      <a:lt2>
        <a:srgbClr val="FFFFFF"/>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601</TotalTime>
  <Words>955</Words>
  <Application>Microsoft Office PowerPoint</Application>
  <PresentationFormat>On-screen Show (16:9)</PresentationFormat>
  <Paragraphs>160</Paragraphs>
  <Slides>25</Slides>
  <Notes>25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Montserrat</vt:lpstr>
      <vt:lpstr>Karla</vt:lpstr>
      <vt:lpstr>Times New Roman</vt:lpstr>
      <vt:lpstr>Wingdings</vt:lpstr>
      <vt:lpstr>Tahoma</vt:lpstr>
      <vt:lpstr>Arviragus template</vt:lpstr>
      <vt:lpstr>1_Arviragus template</vt:lpstr>
      <vt:lpstr>NHẬN DẠNG CHỮ VIẾT TAY TIẾNG VIỆT</vt:lpstr>
      <vt:lpstr>PowerPoint Presentation</vt:lpstr>
      <vt:lpstr>I. 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NHẬN DẠNG CHỮ VIẾT TAY TIẾNG VIỆT</dc:title>
  <cp:lastModifiedBy>Windows User</cp:lastModifiedBy>
  <cp:revision>58</cp:revision>
  <dcterms:modified xsi:type="dcterms:W3CDTF">2021-07-21T15:30:28Z</dcterms:modified>
</cp:coreProperties>
</file>