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0"/>
  </p:notesMasterIdLst>
  <p:handoutMasterIdLst>
    <p:handoutMasterId r:id="rId31"/>
  </p:handoutMasterIdLst>
  <p:sldIdLst>
    <p:sldId id="261" r:id="rId2"/>
    <p:sldId id="257" r:id="rId3"/>
    <p:sldId id="271" r:id="rId4"/>
    <p:sldId id="276" r:id="rId5"/>
    <p:sldId id="272" r:id="rId6"/>
    <p:sldId id="277" r:id="rId7"/>
    <p:sldId id="273" r:id="rId8"/>
    <p:sldId id="278" r:id="rId9"/>
    <p:sldId id="279" r:id="rId10"/>
    <p:sldId id="280" r:id="rId11"/>
    <p:sldId id="295"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75" r:id="rId27"/>
    <p:sldId id="296" r:id="rId28"/>
    <p:sldId id="29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06" autoAdjust="0"/>
  </p:normalViewPr>
  <p:slideViewPr>
    <p:cSldViewPr snapToGrid="0">
      <p:cViewPr varScale="1">
        <p:scale>
          <a:sx n="108" d="100"/>
          <a:sy n="108" d="100"/>
        </p:scale>
        <p:origin x="654" y="10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12/13/2022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12/13/2022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15</a:t>
            </a:fld>
            <a:endParaRPr lang="en-US"/>
          </a:p>
        </p:txBody>
      </p:sp>
    </p:spTree>
    <p:extLst>
      <p:ext uri="{BB962C8B-B14F-4D97-AF65-F5344CB8AC3E}">
        <p14:creationId xmlns:p14="http://schemas.microsoft.com/office/powerpoint/2010/main" val="1161014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16</a:t>
            </a:fld>
            <a:endParaRPr lang="en-US"/>
          </a:p>
        </p:txBody>
      </p:sp>
    </p:spTree>
    <p:extLst>
      <p:ext uri="{BB962C8B-B14F-4D97-AF65-F5344CB8AC3E}">
        <p14:creationId xmlns:p14="http://schemas.microsoft.com/office/powerpoint/2010/main" val="4159365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17</a:t>
            </a:fld>
            <a:endParaRPr lang="en-US"/>
          </a:p>
        </p:txBody>
      </p:sp>
    </p:spTree>
    <p:extLst>
      <p:ext uri="{BB962C8B-B14F-4D97-AF65-F5344CB8AC3E}">
        <p14:creationId xmlns:p14="http://schemas.microsoft.com/office/powerpoint/2010/main" val="2424514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18</a:t>
            </a:fld>
            <a:endParaRPr lang="en-US"/>
          </a:p>
        </p:txBody>
      </p:sp>
    </p:spTree>
    <p:extLst>
      <p:ext uri="{BB962C8B-B14F-4D97-AF65-F5344CB8AC3E}">
        <p14:creationId xmlns:p14="http://schemas.microsoft.com/office/powerpoint/2010/main" val="3596772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19</a:t>
            </a:fld>
            <a:endParaRPr lang="en-US"/>
          </a:p>
        </p:txBody>
      </p:sp>
    </p:spTree>
    <p:extLst>
      <p:ext uri="{BB962C8B-B14F-4D97-AF65-F5344CB8AC3E}">
        <p14:creationId xmlns:p14="http://schemas.microsoft.com/office/powerpoint/2010/main" val="1836026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20</a:t>
            </a:fld>
            <a:endParaRPr lang="en-US"/>
          </a:p>
        </p:txBody>
      </p:sp>
    </p:spTree>
    <p:extLst>
      <p:ext uri="{BB962C8B-B14F-4D97-AF65-F5344CB8AC3E}">
        <p14:creationId xmlns:p14="http://schemas.microsoft.com/office/powerpoint/2010/main" val="1233727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21</a:t>
            </a:fld>
            <a:endParaRPr lang="en-US"/>
          </a:p>
        </p:txBody>
      </p:sp>
    </p:spTree>
    <p:extLst>
      <p:ext uri="{BB962C8B-B14F-4D97-AF65-F5344CB8AC3E}">
        <p14:creationId xmlns:p14="http://schemas.microsoft.com/office/powerpoint/2010/main" val="3241640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22</a:t>
            </a:fld>
            <a:endParaRPr lang="en-US"/>
          </a:p>
        </p:txBody>
      </p:sp>
    </p:spTree>
    <p:extLst>
      <p:ext uri="{BB962C8B-B14F-4D97-AF65-F5344CB8AC3E}">
        <p14:creationId xmlns:p14="http://schemas.microsoft.com/office/powerpoint/2010/main" val="71330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23</a:t>
            </a:fld>
            <a:endParaRPr lang="en-US"/>
          </a:p>
        </p:txBody>
      </p:sp>
    </p:spTree>
    <p:extLst>
      <p:ext uri="{BB962C8B-B14F-4D97-AF65-F5344CB8AC3E}">
        <p14:creationId xmlns:p14="http://schemas.microsoft.com/office/powerpoint/2010/main" val="2638857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24</a:t>
            </a:fld>
            <a:endParaRPr lang="en-US"/>
          </a:p>
        </p:txBody>
      </p:sp>
    </p:spTree>
    <p:extLst>
      <p:ext uri="{BB962C8B-B14F-4D97-AF65-F5344CB8AC3E}">
        <p14:creationId xmlns:p14="http://schemas.microsoft.com/office/powerpoint/2010/main" val="578831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33364481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25</a:t>
            </a:fld>
            <a:endParaRPr lang="en-US"/>
          </a:p>
        </p:txBody>
      </p:sp>
    </p:spTree>
    <p:extLst>
      <p:ext uri="{BB962C8B-B14F-4D97-AF65-F5344CB8AC3E}">
        <p14:creationId xmlns:p14="http://schemas.microsoft.com/office/powerpoint/2010/main" val="2801376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27</a:t>
            </a:fld>
            <a:endParaRPr lang="en-US"/>
          </a:p>
        </p:txBody>
      </p:sp>
    </p:spTree>
    <p:extLst>
      <p:ext uri="{BB962C8B-B14F-4D97-AF65-F5344CB8AC3E}">
        <p14:creationId xmlns:p14="http://schemas.microsoft.com/office/powerpoint/2010/main" val="19671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 area, </a:t>
            </a:r>
            <a:r>
              <a:rPr lang="en-US" dirty="0" err="1"/>
              <a:t>price_vnd</a:t>
            </a:r>
            <a:r>
              <a:rPr lang="en-US" dirty="0"/>
              <a:t>, location) -&gt; (</a:t>
            </a:r>
            <a:r>
              <a:rPr lang="en-US" dirty="0">
                <a:ea typeface="Calibri" panose="020F0502020204030204" pitchFamily="34" charset="0"/>
                <a:cs typeface="Times New Roman" panose="02020603050405020304" pitchFamily="18" charset="0"/>
              </a:rPr>
              <a:t>title, </a:t>
            </a:r>
            <a:r>
              <a:rPr lang="en-US" dirty="0" err="1">
                <a:ea typeface="Calibri" panose="020F0502020204030204" pitchFamily="34" charset="0"/>
                <a:cs typeface="Times New Roman" panose="02020603050405020304" pitchFamily="18" charset="0"/>
              </a:rPr>
              <a:t>price_VND</a:t>
            </a:r>
            <a:r>
              <a:rPr lang="en-US" dirty="0">
                <a:ea typeface="Calibri" panose="020F0502020204030204" pitchFamily="34" charset="0"/>
                <a:cs typeface="Times New Roman" panose="02020603050405020304" pitchFamily="18" charset="0"/>
              </a:rPr>
              <a:t>, location, area_m2, </a:t>
            </a:r>
            <a:r>
              <a:rPr lang="en-US" dirty="0" err="1">
                <a:ea typeface="Calibri" panose="020F0502020204030204" pitchFamily="34" charset="0"/>
                <a:cs typeface="Times New Roman" panose="02020603050405020304" pitchFamily="18" charset="0"/>
              </a:rPr>
              <a:t>number_of_bedrooms</a:t>
            </a:r>
            <a:r>
              <a:rPr lang="en-US" dirty="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Times New Roman" panose="02020603050405020304" pitchFamily="18" charset="0"/>
              </a:rPr>
              <a:t>Area(</a:t>
            </a:r>
            <a:r>
              <a:rPr lang="en-US" b="0" i="0" dirty="0">
                <a:solidFill>
                  <a:srgbClr val="A9A297"/>
                </a:solidFill>
                <a:effectLst/>
                <a:latin typeface="Roboto Mono"/>
              </a:rPr>
              <a:t>65 m² - 2 PN</a:t>
            </a:r>
            <a:r>
              <a:rPr lang="en-US" b="0" i="0" dirty="0">
                <a:solidFill>
                  <a:srgbClr val="A9A297"/>
                </a:solidFill>
                <a:effectLst/>
                <a:latin typeface="Roboto Mono"/>
                <a:cs typeface="Times New Roman" panose="02020603050405020304" pitchFamily="18" charset="0"/>
              </a:rPr>
              <a:t>) -&gt; area(65), </a:t>
            </a:r>
            <a:r>
              <a:rPr lang="en-US" b="0" i="0" dirty="0" err="1">
                <a:solidFill>
                  <a:srgbClr val="A9A297"/>
                </a:solidFill>
                <a:effectLst/>
                <a:latin typeface="Roboto Mono"/>
                <a:cs typeface="Times New Roman" panose="02020603050405020304" pitchFamily="18" charset="0"/>
              </a:rPr>
              <a:t>number_of_bedrooms</a:t>
            </a:r>
            <a:r>
              <a:rPr lang="en-US" b="0" i="0" dirty="0">
                <a:solidFill>
                  <a:srgbClr val="A9A297"/>
                </a:solidFill>
                <a:effectLst/>
                <a:latin typeface="Roboto Mono"/>
                <a:cs typeface="Times New Roman" panose="02020603050405020304" pitchFamily="18" charset="0"/>
              </a:rPr>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A9A297"/>
                </a:solidFill>
                <a:effectLst/>
                <a:latin typeface="Roboto Mono"/>
              </a:rPr>
              <a:t>2,15 </a:t>
            </a:r>
            <a:r>
              <a:rPr lang="en-US" b="0" i="0" dirty="0" err="1">
                <a:solidFill>
                  <a:srgbClr val="A9A297"/>
                </a:solidFill>
                <a:effectLst/>
                <a:latin typeface="Roboto Mono"/>
              </a:rPr>
              <a:t>tỷ</a:t>
            </a:r>
            <a:r>
              <a:rPr lang="en-US" b="0" i="0" dirty="0">
                <a:solidFill>
                  <a:srgbClr val="A9A297"/>
                </a:solidFill>
                <a:effectLst/>
                <a:latin typeface="Roboto Mono"/>
                <a:cs typeface="Times New Roman" panose="02020603050405020304" pitchFamily="18" charset="0"/>
              </a:rPr>
              <a:t> - &gt; 2 150 000 000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A9A297"/>
                </a:solidFill>
                <a:effectLst/>
                <a:latin typeface="Roboto Mono"/>
              </a:rPr>
              <a:t>Quận</a:t>
            </a:r>
            <a:r>
              <a:rPr lang="en-US" b="0" i="0" dirty="0">
                <a:solidFill>
                  <a:srgbClr val="A9A297"/>
                </a:solidFill>
                <a:effectLst/>
                <a:latin typeface="Roboto Mono"/>
              </a:rPr>
              <a:t> 12</a:t>
            </a:r>
            <a:r>
              <a:rPr lang="en-US" b="0" i="0" dirty="0">
                <a:solidFill>
                  <a:srgbClr val="A9A297"/>
                </a:solidFill>
                <a:effectLst/>
                <a:latin typeface="Roboto Mono"/>
                <a:cs typeface="Times New Roman" panose="02020603050405020304" pitchFamily="18" charset="0"/>
              </a:rPr>
              <a:t> -&gt; 12</a:t>
            </a:r>
            <a:endParaRPr lang="en-US" dirty="0"/>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3287876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888811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669454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367799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11</a:t>
            </a:fld>
            <a:endParaRPr lang="en-US"/>
          </a:p>
        </p:txBody>
      </p:sp>
    </p:spTree>
    <p:extLst>
      <p:ext uri="{BB962C8B-B14F-4D97-AF65-F5344CB8AC3E}">
        <p14:creationId xmlns:p14="http://schemas.microsoft.com/office/powerpoint/2010/main" val="3422035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13</a:t>
            </a:fld>
            <a:endParaRPr lang="en-US"/>
          </a:p>
        </p:txBody>
      </p:sp>
    </p:spTree>
    <p:extLst>
      <p:ext uri="{BB962C8B-B14F-4D97-AF65-F5344CB8AC3E}">
        <p14:creationId xmlns:p14="http://schemas.microsoft.com/office/powerpoint/2010/main" val="3185167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14</a:t>
            </a:fld>
            <a:endParaRPr lang="en-US"/>
          </a:p>
        </p:txBody>
      </p:sp>
    </p:spTree>
    <p:extLst>
      <p:ext uri="{BB962C8B-B14F-4D97-AF65-F5344CB8AC3E}">
        <p14:creationId xmlns:p14="http://schemas.microsoft.com/office/powerpoint/2010/main" val="2585571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A1662893-73A7-4BFD-A275-E4E326EF3C9A}" type="datetime1">
              <a:rPr lang="en-US" smtClean="0"/>
              <a:t>12/13/2022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5EF1C010-0F8F-44CD-9458-31EB811C8B3E}" type="datetime1">
              <a:rPr lang="en-US" smtClean="0"/>
              <a:t>12/13/2022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209C0F4-D3B7-4684-B7FB-74AE5EEBE064}" type="datetime1">
              <a:rPr lang="en-US" smtClean="0"/>
              <a:t>12/13/2022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dirty="0"/>
          </a:p>
        </p:txBody>
      </p:sp>
      <p:sp>
        <p:nvSpPr>
          <p:cNvPr id="5" name="Date Placeholder 4"/>
          <p:cNvSpPr>
            <a:spLocks noGrp="1"/>
          </p:cNvSpPr>
          <p:nvPr>
            <p:ph type="dt" sz="half" idx="10"/>
          </p:nvPr>
        </p:nvSpPr>
        <p:spPr/>
        <p:txBody>
          <a:bodyPr/>
          <a:lstStyle/>
          <a:p>
            <a:fld id="{016A6C26-3322-43AC-A4B2-FF2834AD824D}" type="datetime1">
              <a:rPr lang="en-US" smtClean="0"/>
              <a:t>12/13/2022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4C462825-0B3A-43ED-9F68-7CCC4CD18F47}" type="datetime1">
              <a:rPr lang="en-US" smtClean="0"/>
              <a:t>12/13/2022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dirty="0"/>
          </a:p>
        </p:txBody>
      </p:sp>
      <p:sp>
        <p:nvSpPr>
          <p:cNvPr id="3" name="Date Placeholder 2"/>
          <p:cNvSpPr>
            <a:spLocks noGrp="1"/>
          </p:cNvSpPr>
          <p:nvPr>
            <p:ph type="dt" sz="half" idx="10"/>
          </p:nvPr>
        </p:nvSpPr>
        <p:spPr/>
        <p:txBody>
          <a:bodyPr/>
          <a:lstStyle/>
          <a:p>
            <a:fld id="{1E515EC6-50BB-4AC7-A6F0-C3DE19AD804C}" type="datetime1">
              <a:rPr lang="en-US" smtClean="0"/>
              <a:t>12/13/2022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endParaRPr lang="en-US" dirty="0"/>
          </a:p>
        </p:txBody>
      </p:sp>
      <p:sp>
        <p:nvSpPr>
          <p:cNvPr id="212" name="Date Placeholder 211"/>
          <p:cNvSpPr>
            <a:spLocks noGrp="1"/>
          </p:cNvSpPr>
          <p:nvPr>
            <p:ph type="dt" sz="half" idx="10"/>
          </p:nvPr>
        </p:nvSpPr>
        <p:spPr/>
        <p:txBody>
          <a:bodyPr/>
          <a:lstStyle/>
          <a:p>
            <a:fld id="{E068EFEA-135F-455C-8948-9114B02062C1}" type="datetime1">
              <a:rPr lang="en-US" smtClean="0"/>
              <a:t>12/13/2022</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endParaRPr lang="en-US" dirty="0"/>
          </a:p>
        </p:txBody>
      </p:sp>
      <p:sp>
        <p:nvSpPr>
          <p:cNvPr id="5" name="Date Placeholder 4"/>
          <p:cNvSpPr>
            <a:spLocks noGrp="1"/>
          </p:cNvSpPr>
          <p:nvPr>
            <p:ph type="dt" sz="half" idx="10"/>
          </p:nvPr>
        </p:nvSpPr>
        <p:spPr/>
        <p:txBody>
          <a:bodyPr/>
          <a:lstStyle>
            <a:lvl1pPr>
              <a:defRPr>
                <a:solidFill>
                  <a:schemeClr val="bg1"/>
                </a:solidFill>
              </a:defRPr>
            </a:lvl1pPr>
          </a:lstStyle>
          <a:p>
            <a:fld id="{0672CBD7-4132-4553-BCE6-5ECAA6C54A34}" type="datetime1">
              <a:rPr lang="en-US" smtClean="0"/>
              <a:t>12/13/2022</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endParaRPr lang="en-US" dirty="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F3BB95C1-2672-4D06-80F7-BAC3F458B78B}" type="datetime1">
              <a:rPr lang="en-US" smtClean="0"/>
              <a:t>12/13/2022</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HỆ THỐNG HỖ TRỢ TÌM KIẾM CĂN HỘ CHUNG CƯ</a:t>
            </a:r>
          </a:p>
        </p:txBody>
      </p:sp>
      <p:sp>
        <p:nvSpPr>
          <p:cNvPr id="3" name="Subtitle 2"/>
          <p:cNvSpPr>
            <a:spLocks noGrp="1"/>
          </p:cNvSpPr>
          <p:nvPr>
            <p:ph type="subTitle" idx="1"/>
          </p:nvPr>
        </p:nvSpPr>
        <p:spPr>
          <a:xfrm>
            <a:off x="1293845" y="5432563"/>
            <a:ext cx="9604310" cy="993403"/>
          </a:xfrm>
        </p:spPr>
        <p:txBody>
          <a:bodyPr>
            <a:noAutofit/>
          </a:bodyPr>
          <a:lstStyle/>
          <a:p>
            <a:r>
              <a:rPr lang="vi-VN" dirty="0">
                <a:latin typeface="Arial" panose="020B0604020202020204" pitchFamily="34" charset="0"/>
                <a:cs typeface="Arial" panose="020B0604020202020204" pitchFamily="34" charset="0"/>
              </a:rPr>
              <a:t>Tô Thanh Hiền 	</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19521490</a:t>
            </a:r>
          </a:p>
          <a:p>
            <a:r>
              <a:rPr lang="vi-VN" dirty="0">
                <a:latin typeface="Arial" panose="020B0604020202020204" pitchFamily="34" charset="0"/>
                <a:cs typeface="Arial" panose="020B0604020202020204" pitchFamily="34" charset="0"/>
              </a:rPr>
              <a:t>Dương Ngọc Hùng	18520792</a:t>
            </a:r>
            <a:endParaRPr lang="en-US" dirty="0">
              <a:latin typeface="Arial" panose="020B0604020202020204" pitchFamily="34" charset="0"/>
              <a:cs typeface="Arial" panose="020B0604020202020204" pitchFamily="34" charset="0"/>
            </a:endParaRPr>
          </a:p>
          <a:p>
            <a:r>
              <a:rPr lang="vi-VN" dirty="0">
                <a:latin typeface="Arial" panose="020B0604020202020204" pitchFamily="34" charset="0"/>
                <a:cs typeface="Arial" panose="020B0604020202020204" pitchFamily="34" charset="0"/>
              </a:rPr>
              <a:t>Nguyễn Nhật Huy	19520112</a:t>
            </a:r>
          </a:p>
          <a:p>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MÔ HÌNH</a:t>
            </a:r>
          </a:p>
        </p:txBody>
      </p:sp>
      <p:sp>
        <p:nvSpPr>
          <p:cNvPr id="3" name="Content Placeholder 2">
            <a:extLst>
              <a:ext uri="{FF2B5EF4-FFF2-40B4-BE49-F238E27FC236}">
                <a16:creationId xmlns:a16="http://schemas.microsoft.com/office/drawing/2014/main" id="{3A20DC43-542E-57E6-3224-3D56AECA1331}"/>
              </a:ext>
            </a:extLst>
          </p:cNvPr>
          <p:cNvSpPr txBox="1">
            <a:spLocks/>
          </p:cNvSpPr>
          <p:nvPr/>
        </p:nvSpPr>
        <p:spPr>
          <a:xfrm>
            <a:off x="1295400" y="1981201"/>
            <a:ext cx="9601200" cy="3809999"/>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None/>
            </a:pPr>
            <a:endParaRPr lang="en-US" dirty="0"/>
          </a:p>
        </p:txBody>
      </p:sp>
      <p:sp>
        <p:nvSpPr>
          <p:cNvPr id="5" name="TextBox 4">
            <a:extLst>
              <a:ext uri="{FF2B5EF4-FFF2-40B4-BE49-F238E27FC236}">
                <a16:creationId xmlns:a16="http://schemas.microsoft.com/office/drawing/2014/main" id="{77612491-4213-FB1F-4760-B7621DDE52B4}"/>
              </a:ext>
            </a:extLst>
          </p:cNvPr>
          <p:cNvSpPr txBox="1"/>
          <p:nvPr/>
        </p:nvSpPr>
        <p:spPr>
          <a:xfrm>
            <a:off x="1295400" y="2314418"/>
            <a:ext cx="10724966" cy="1998368"/>
          </a:xfrm>
          <a:prstGeom prst="rect">
            <a:avLst/>
          </a:prstGeom>
          <a:noFill/>
        </p:spPr>
        <p:txBody>
          <a:bodyPr wrap="square">
            <a:spAutoFit/>
          </a:bodyPr>
          <a:lstStyle/>
          <a:p>
            <a:pPr marR="0">
              <a:lnSpc>
                <a:spcPct val="115000"/>
              </a:lnSpc>
              <a:spcBef>
                <a:spcPts val="0"/>
              </a:spcBef>
              <a:spcAft>
                <a:spcPts val="1000"/>
              </a:spcAft>
            </a:pPr>
            <a:r>
              <a:rPr lang="en-US" sz="1600" dirty="0">
                <a:latin typeface="Times New Roman" panose="02020603050405020304" pitchFamily="18" charset="0"/>
                <a:cs typeface="Times New Roman" panose="02020603050405020304" pitchFamily="18" charset="0"/>
              </a:rPr>
              <a:t>Khi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đỉnh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kích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hoạt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xét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theo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trường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đỉnh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ảnh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hưởng</a:t>
            </a:r>
            <a:r>
              <a:rPr lang="en-US" sz="1600" dirty="0">
                <a:latin typeface="Times New Roman" panose="02020603050405020304" pitchFamily="18" charset="0"/>
                <a:cs typeface="Times New Roman" panose="02020603050405020304" pitchFamily="18" charset="0"/>
              </a:rPr>
              <a:t>:</a:t>
            </a:r>
          </a:p>
          <a:p>
            <a:pPr marR="0">
              <a:lnSpc>
                <a:spcPct val="115000"/>
              </a:lnSpc>
              <a:spcBef>
                <a:spcPts val="0"/>
              </a:spcBef>
              <a:spcAft>
                <a:spcPts val="1000"/>
              </a:spcAf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Nếu</a:t>
            </a:r>
            <a:r>
              <a:rPr lang="en-US" sz="1600" dirty="0">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&gt;=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lưu</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nSpc>
                <a:spcPct val="115000"/>
              </a:lnSpc>
              <a:spcBef>
                <a:spcPts val="0"/>
              </a:spcBef>
              <a:spcAft>
                <a:spcPts val="1000"/>
              </a:spcAf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phạm</a:t>
            </a:r>
            <a:r>
              <a:rPr lang="en-US" sz="1600" dirty="0">
                <a:latin typeface="Times New Roman" panose="02020603050405020304" pitchFamily="18" charset="0"/>
                <a:cs typeface="Times New Roman" panose="02020603050405020304" pitchFamily="18" charset="0"/>
              </a:rPr>
              <a:t> vi </a:t>
            </a:r>
            <a:r>
              <a:rPr lang="en-US" sz="1600" dirty="0" err="1">
                <a:latin typeface="Times New Roman" panose="02020603050405020304" pitchFamily="18" charset="0"/>
                <a:cs typeface="Times New Roman" panose="02020603050405020304" pitchFamily="18" charset="0"/>
              </a:rPr>
              <a:t>tìm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kiếm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trường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lưu</a:t>
            </a:r>
            <a:endParaRPr lang="en-US" sz="1600" dirty="0">
              <a:latin typeface="Times New Roman" panose="02020603050405020304" pitchFamily="18" charset="0"/>
              <a:cs typeface="Times New Roman" panose="02020603050405020304" pitchFamily="18" charset="0"/>
            </a:endParaRPr>
          </a:p>
          <a:p>
            <a:pPr marR="0">
              <a:lnSpc>
                <a:spcPct val="115000"/>
              </a:lnSpc>
              <a:spcBef>
                <a:spcPts val="0"/>
              </a:spcBef>
              <a:spcAft>
                <a:spcPts val="1000"/>
              </a:spcAf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Nếu</a:t>
            </a:r>
            <a:r>
              <a:rPr lang="en-US" sz="1600" dirty="0">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&gt;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lưu</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nSpc>
                <a:spcPct val="115000"/>
              </a:lnSpc>
              <a:spcBef>
                <a:spcPts val="0"/>
              </a:spcBef>
              <a:spcAft>
                <a:spcPts val="1000"/>
              </a:spcAf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ưu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trường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lưu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theo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ưu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đỉnh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kích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hoạt</a:t>
            </a:r>
            <a:endParaRPr lang="en-US"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601FD41-2CDA-889C-962C-78736369BE96}"/>
              </a:ext>
            </a:extLst>
          </p:cNvPr>
          <p:cNvSpPr>
            <a:spLocks noGrp="1"/>
          </p:cNvSpPr>
          <p:nvPr>
            <p:ph type="sldNum" sz="quarter" idx="12"/>
          </p:nvPr>
        </p:nvSpPr>
        <p:spPr/>
        <p:txBody>
          <a:bodyPr/>
          <a:lstStyle/>
          <a:p>
            <a:fld id="{E31375A4-56A4-47D6-9801-1991572033F7}" type="slidenum">
              <a:rPr lang="en-US" smtClean="0"/>
              <a:t>10</a:t>
            </a:fld>
            <a:endParaRPr lang="en-US"/>
          </a:p>
        </p:txBody>
      </p:sp>
    </p:spTree>
    <p:extLst>
      <p:ext uri="{BB962C8B-B14F-4D97-AF65-F5344CB8AC3E}">
        <p14:creationId xmlns:p14="http://schemas.microsoft.com/office/powerpoint/2010/main" val="409714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152" y="571500"/>
            <a:ext cx="3657600" cy="2197100"/>
          </a:xfrm>
        </p:spPr>
        <p:txBody>
          <a:bodyPr anchor="b">
            <a:normAutofit/>
          </a:bodyPr>
          <a:lstStyle/>
          <a:p>
            <a:r>
              <a:rPr lang="en-US" dirty="0"/>
              <a:t>MÔ HÌNH</a:t>
            </a:r>
          </a:p>
        </p:txBody>
      </p:sp>
      <p:pic>
        <p:nvPicPr>
          <p:cNvPr id="6" name="Picture 5" descr="Diagram&#10;&#10;Description automatically generated">
            <a:extLst>
              <a:ext uri="{FF2B5EF4-FFF2-40B4-BE49-F238E27FC236}">
                <a16:creationId xmlns:a16="http://schemas.microsoft.com/office/drawing/2014/main" id="{8B603626-1FFC-9B80-A1CC-3FA064180B36}"/>
              </a:ext>
            </a:extLst>
          </p:cNvPr>
          <p:cNvPicPr>
            <a:picLocks noChangeAspect="1"/>
          </p:cNvPicPr>
          <p:nvPr/>
        </p:nvPicPr>
        <p:blipFill>
          <a:blip r:embed="rId3"/>
          <a:stretch>
            <a:fillRect/>
          </a:stretch>
        </p:blipFill>
        <p:spPr>
          <a:xfrm>
            <a:off x="2787763" y="571500"/>
            <a:ext cx="1886874" cy="6237602"/>
          </a:xfrm>
          <a:prstGeom prst="rect">
            <a:avLst/>
          </a:prstGeom>
          <a:noFill/>
        </p:spPr>
      </p:pic>
      <p:sp>
        <p:nvSpPr>
          <p:cNvPr id="3" name="Content Placeholder 2">
            <a:extLst>
              <a:ext uri="{FF2B5EF4-FFF2-40B4-BE49-F238E27FC236}">
                <a16:creationId xmlns:a16="http://schemas.microsoft.com/office/drawing/2014/main" id="{3A20DC43-542E-57E6-3224-3D56AECA1331}"/>
              </a:ext>
            </a:extLst>
          </p:cNvPr>
          <p:cNvSpPr txBox="1">
            <a:spLocks/>
          </p:cNvSpPr>
          <p:nvPr/>
        </p:nvSpPr>
        <p:spPr>
          <a:xfrm>
            <a:off x="1295400" y="1981201"/>
            <a:ext cx="9601200" cy="3809999"/>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None/>
            </a:pPr>
            <a:endParaRPr lang="en-US" dirty="0"/>
          </a:p>
        </p:txBody>
      </p:sp>
      <p:sp>
        <p:nvSpPr>
          <p:cNvPr id="7" name="Slide Number Placeholder 6">
            <a:extLst>
              <a:ext uri="{FF2B5EF4-FFF2-40B4-BE49-F238E27FC236}">
                <a16:creationId xmlns:a16="http://schemas.microsoft.com/office/drawing/2014/main" id="{EDEC9203-8A23-FBCB-B8EE-97775177E017}"/>
              </a:ext>
            </a:extLst>
          </p:cNvPr>
          <p:cNvSpPr>
            <a:spLocks noGrp="1"/>
          </p:cNvSpPr>
          <p:nvPr>
            <p:ph type="sldNum" sz="quarter" idx="12"/>
          </p:nvPr>
        </p:nvSpPr>
        <p:spPr/>
        <p:txBody>
          <a:bodyPr/>
          <a:lstStyle/>
          <a:p>
            <a:fld id="{E31375A4-56A4-47D6-9801-1991572033F7}" type="slidenum">
              <a:rPr lang="en-US" smtClean="0"/>
              <a:pPr/>
              <a:t>11</a:t>
            </a:fld>
            <a:endParaRPr lang="en-US"/>
          </a:p>
        </p:txBody>
      </p:sp>
    </p:spTree>
    <p:extLst>
      <p:ext uri="{BB962C8B-B14F-4D97-AF65-F5344CB8AC3E}">
        <p14:creationId xmlns:p14="http://schemas.microsoft.com/office/powerpoint/2010/main" val="4270887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885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0AD9E3-B4B3-0EF3-8819-C2ABE11862AC}"/>
              </a:ext>
            </a:extLst>
          </p:cNvPr>
          <p:cNvSpPr/>
          <p:nvPr/>
        </p:nvSpPr>
        <p:spPr>
          <a:xfrm>
            <a:off x="1923860" y="565945"/>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Là</a:t>
            </a:r>
            <a:r>
              <a:rPr lang="en-US" sz="1000" dirty="0"/>
              <a:t> </a:t>
            </a:r>
            <a:r>
              <a:rPr lang="en-US" sz="1000" dirty="0" err="1"/>
              <a:t>một</a:t>
            </a:r>
            <a:r>
              <a:rPr lang="en-US" sz="1000" dirty="0"/>
              <a:t> </a:t>
            </a:r>
            <a:r>
              <a:rPr lang="en-US" sz="1000" dirty="0" err="1"/>
              <a:t>gia</a:t>
            </a:r>
            <a:r>
              <a:rPr lang="en-US" sz="1000" dirty="0"/>
              <a:t> </a:t>
            </a:r>
            <a:r>
              <a:rPr lang="en-US" sz="1000" dirty="0" err="1"/>
              <a:t>đình</a:t>
            </a:r>
            <a:endParaRPr lang="en-US" sz="1000" dirty="0"/>
          </a:p>
        </p:txBody>
      </p:sp>
      <p:sp>
        <p:nvSpPr>
          <p:cNvPr id="9" name="Rectangle 8">
            <a:extLst>
              <a:ext uri="{FF2B5EF4-FFF2-40B4-BE49-F238E27FC236}">
                <a16:creationId xmlns:a16="http://schemas.microsoft.com/office/drawing/2014/main" id="{876E3AB2-95A8-7B64-F620-E01481AF0D95}"/>
              </a:ext>
            </a:extLst>
          </p:cNvPr>
          <p:cNvSpPr/>
          <p:nvPr/>
        </p:nvSpPr>
        <p:spPr>
          <a:xfrm>
            <a:off x="3738976" y="565946"/>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thu</a:t>
            </a:r>
            <a:r>
              <a:rPr lang="en-US" sz="1000" dirty="0"/>
              <a:t> </a:t>
            </a:r>
            <a:r>
              <a:rPr lang="en-US" sz="1000" dirty="0" err="1"/>
              <a:t>nhập</a:t>
            </a:r>
            <a:r>
              <a:rPr lang="en-US" sz="1000" dirty="0"/>
              <a:t> </a:t>
            </a:r>
            <a:r>
              <a:rPr lang="en-US" sz="1000" dirty="0" err="1"/>
              <a:t>cao</a:t>
            </a:r>
            <a:endParaRPr lang="en-US" sz="1000" dirty="0"/>
          </a:p>
        </p:txBody>
      </p:sp>
      <p:sp>
        <p:nvSpPr>
          <p:cNvPr id="10" name="Rectangle 9">
            <a:extLst>
              <a:ext uri="{FF2B5EF4-FFF2-40B4-BE49-F238E27FC236}">
                <a16:creationId xmlns:a16="http://schemas.microsoft.com/office/drawing/2014/main" id="{86F70F87-A75D-AA5F-56D7-B80B5DB2E042}"/>
              </a:ext>
            </a:extLst>
          </p:cNvPr>
          <p:cNvSpPr/>
          <p:nvPr/>
        </p:nvSpPr>
        <p:spPr>
          <a:xfrm>
            <a:off x="5554092" y="565947"/>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Thế</a:t>
            </a:r>
            <a:r>
              <a:rPr lang="en-US" sz="1000" dirty="0"/>
              <a:t> </a:t>
            </a:r>
            <a:r>
              <a:rPr lang="en-US" sz="1000" dirty="0" err="1"/>
              <a:t>hệ</a:t>
            </a:r>
            <a:r>
              <a:rPr lang="en-US" sz="1000" dirty="0"/>
              <a:t> Z</a:t>
            </a:r>
          </a:p>
        </p:txBody>
      </p:sp>
      <p:sp>
        <p:nvSpPr>
          <p:cNvPr id="11" name="Rectangle 10">
            <a:extLst>
              <a:ext uri="{FF2B5EF4-FFF2-40B4-BE49-F238E27FC236}">
                <a16:creationId xmlns:a16="http://schemas.microsoft.com/office/drawing/2014/main" id="{0EAB45A9-249A-A7D4-7900-C3F353EDE3FC}"/>
              </a:ext>
            </a:extLst>
          </p:cNvPr>
          <p:cNvSpPr/>
          <p:nvPr/>
        </p:nvSpPr>
        <p:spPr>
          <a:xfrm>
            <a:off x="7369208" y="565947"/>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Thế</a:t>
            </a:r>
            <a:r>
              <a:rPr lang="en-US" sz="1000" dirty="0"/>
              <a:t> </a:t>
            </a:r>
            <a:r>
              <a:rPr lang="en-US" sz="1000" dirty="0" err="1"/>
              <a:t>hệ</a:t>
            </a:r>
            <a:r>
              <a:rPr lang="en-US" sz="1000" dirty="0"/>
              <a:t> Y</a:t>
            </a:r>
          </a:p>
        </p:txBody>
      </p:sp>
      <p:sp>
        <p:nvSpPr>
          <p:cNvPr id="12" name="Rectangle 11">
            <a:extLst>
              <a:ext uri="{FF2B5EF4-FFF2-40B4-BE49-F238E27FC236}">
                <a16:creationId xmlns:a16="http://schemas.microsoft.com/office/drawing/2014/main" id="{D6F3CD9C-E4E3-F123-400B-2C0C9B9D81D7}"/>
              </a:ext>
            </a:extLst>
          </p:cNvPr>
          <p:cNvSpPr/>
          <p:nvPr/>
        </p:nvSpPr>
        <p:spPr>
          <a:xfrm>
            <a:off x="9184324" y="565947"/>
            <a:ext cx="1278381"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thu</a:t>
            </a:r>
            <a:r>
              <a:rPr lang="en-US" sz="1000" dirty="0"/>
              <a:t> </a:t>
            </a:r>
            <a:r>
              <a:rPr lang="en-US" sz="1000" dirty="0" err="1"/>
              <a:t>nhập</a:t>
            </a:r>
            <a:r>
              <a:rPr lang="en-US" sz="1000" dirty="0"/>
              <a:t> </a:t>
            </a:r>
            <a:r>
              <a:rPr lang="en-US" sz="1000" dirty="0" err="1"/>
              <a:t>không</a:t>
            </a:r>
            <a:r>
              <a:rPr lang="en-US" sz="1000" dirty="0"/>
              <a:t> </a:t>
            </a:r>
            <a:r>
              <a:rPr lang="en-US" sz="1000" dirty="0" err="1"/>
              <a:t>cao</a:t>
            </a:r>
            <a:endParaRPr lang="en-US" sz="1000" dirty="0"/>
          </a:p>
        </p:txBody>
      </p:sp>
      <p:sp>
        <p:nvSpPr>
          <p:cNvPr id="13" name="TextBox 12">
            <a:extLst>
              <a:ext uri="{FF2B5EF4-FFF2-40B4-BE49-F238E27FC236}">
                <a16:creationId xmlns:a16="http://schemas.microsoft.com/office/drawing/2014/main" id="{F3221DD3-20F1-4A54-BBED-5739D1B6FE0C}"/>
              </a:ext>
            </a:extLst>
          </p:cNvPr>
          <p:cNvSpPr txBox="1"/>
          <p:nvPr/>
        </p:nvSpPr>
        <p:spPr>
          <a:xfrm>
            <a:off x="582592" y="103878"/>
            <a:ext cx="1341268"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đã</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cưới</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hoặc</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đính</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hốn</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66C2B7A-487B-68AE-B8C6-241570084CA8}"/>
              </a:ext>
            </a:extLst>
          </p:cNvPr>
          <p:cNvSpPr txBox="1"/>
          <p:nvPr/>
        </p:nvSpPr>
        <p:spPr>
          <a:xfrm>
            <a:off x="3007675" y="79657"/>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B2F5747-1127-1485-4639-B1845DAC84E5}"/>
              </a:ext>
            </a:extLst>
          </p:cNvPr>
          <p:cNvSpPr txBox="1"/>
          <p:nvPr/>
        </p:nvSpPr>
        <p:spPr>
          <a:xfrm>
            <a:off x="3738977" y="79657"/>
            <a:ext cx="108381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Lương</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từ</a:t>
            </a:r>
            <a:r>
              <a:rPr lang="en-US" sz="1000" dirty="0">
                <a:latin typeface="Times New Roman" panose="02020603050405020304" pitchFamily="18" charset="0"/>
                <a:cs typeface="Times New Roman" panose="02020603050405020304" pitchFamily="18" charset="0"/>
              </a:rPr>
              <a:t> 30 </a:t>
            </a:r>
            <a:r>
              <a:rPr lang="en-US" sz="1000" dirty="0" err="1">
                <a:latin typeface="Times New Roman" panose="02020603050405020304" pitchFamily="18" charset="0"/>
                <a:cs typeface="Times New Roman" panose="02020603050405020304" pitchFamily="18" charset="0"/>
              </a:rPr>
              <a:t>triệu</a:t>
            </a:r>
            <a:endParaRPr lang="en-US" sz="1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BED7763-F135-8A45-9B8E-D8D7AAE8C4D7}"/>
              </a:ext>
            </a:extLst>
          </p:cNvPr>
          <p:cNvSpPr txBox="1"/>
          <p:nvPr/>
        </p:nvSpPr>
        <p:spPr>
          <a:xfrm>
            <a:off x="9281607" y="79657"/>
            <a:ext cx="108381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Lương</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từ</a:t>
            </a:r>
            <a:r>
              <a:rPr lang="en-US" sz="1000" dirty="0">
                <a:solidFill>
                  <a:srgbClr val="FF0000"/>
                </a:solidFill>
                <a:latin typeface="Times New Roman" panose="02020603050405020304" pitchFamily="18" charset="0"/>
                <a:cs typeface="Times New Roman" panose="02020603050405020304" pitchFamily="18" charset="0"/>
              </a:rPr>
              <a:t> 15 </a:t>
            </a:r>
            <a:r>
              <a:rPr lang="en-US" sz="1000" dirty="0" err="1">
                <a:solidFill>
                  <a:srgbClr val="FF0000"/>
                </a:solidFill>
                <a:latin typeface="Times New Roman" panose="02020603050405020304" pitchFamily="18" charset="0"/>
                <a:cs typeface="Times New Roman" panose="02020603050405020304" pitchFamily="18" charset="0"/>
              </a:rPr>
              <a:t>triệu</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03E62CD-EFCD-3860-DC92-CF8CBAAB3626}"/>
              </a:ext>
            </a:extLst>
          </p:cNvPr>
          <p:cNvSpPr txBox="1"/>
          <p:nvPr/>
        </p:nvSpPr>
        <p:spPr>
          <a:xfrm>
            <a:off x="7328150" y="79657"/>
            <a:ext cx="1165931"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Sinh</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từ</a:t>
            </a:r>
            <a:r>
              <a:rPr lang="en-US" sz="1000" dirty="0">
                <a:latin typeface="Times New Roman" panose="02020603050405020304" pitchFamily="18" charset="0"/>
                <a:cs typeface="Times New Roman" panose="02020603050405020304" pitchFamily="18" charset="0"/>
              </a:rPr>
              <a:t> 1981-1996</a:t>
            </a:r>
          </a:p>
        </p:txBody>
      </p:sp>
      <p:sp>
        <p:nvSpPr>
          <p:cNvPr id="18" name="TextBox 17">
            <a:extLst>
              <a:ext uri="{FF2B5EF4-FFF2-40B4-BE49-F238E27FC236}">
                <a16:creationId xmlns:a16="http://schemas.microsoft.com/office/drawing/2014/main" id="{17DEC002-CF65-4C8D-2E6C-54EF9F865720}"/>
              </a:ext>
            </a:extLst>
          </p:cNvPr>
          <p:cNvSpPr txBox="1"/>
          <p:nvPr/>
        </p:nvSpPr>
        <p:spPr>
          <a:xfrm>
            <a:off x="5513033" y="79657"/>
            <a:ext cx="1165931"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Sinh</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từ</a:t>
            </a:r>
            <a:r>
              <a:rPr lang="en-US" sz="1000" dirty="0">
                <a:solidFill>
                  <a:srgbClr val="FF0000"/>
                </a:solidFill>
                <a:latin typeface="Times New Roman" panose="02020603050405020304" pitchFamily="18" charset="0"/>
                <a:cs typeface="Times New Roman" panose="02020603050405020304" pitchFamily="18" charset="0"/>
              </a:rPr>
              <a:t> 1997-2012</a:t>
            </a:r>
          </a:p>
        </p:txBody>
      </p:sp>
      <p:cxnSp>
        <p:nvCxnSpPr>
          <p:cNvPr id="20" name="Straight Arrow Connector 19">
            <a:extLst>
              <a:ext uri="{FF2B5EF4-FFF2-40B4-BE49-F238E27FC236}">
                <a16:creationId xmlns:a16="http://schemas.microsoft.com/office/drawing/2014/main" id="{0F0F63AD-9E9C-0ACA-69E8-9D29459B847D}"/>
              </a:ext>
            </a:extLst>
          </p:cNvPr>
          <p:cNvCxnSpPr>
            <a:stCxn id="13" idx="2"/>
            <a:endCxn id="7" idx="1"/>
          </p:cNvCxnSpPr>
          <p:nvPr/>
        </p:nvCxnSpPr>
        <p:spPr>
          <a:xfrm>
            <a:off x="1253226" y="359012"/>
            <a:ext cx="670634" cy="377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F8AB226-311B-8731-59EF-F52CD88AAEC1}"/>
              </a:ext>
            </a:extLst>
          </p:cNvPr>
          <p:cNvCxnSpPr>
            <a:stCxn id="14" idx="2"/>
            <a:endCxn id="7" idx="3"/>
          </p:cNvCxnSpPr>
          <p:nvPr/>
        </p:nvCxnSpPr>
        <p:spPr>
          <a:xfrm flipH="1">
            <a:off x="3007675" y="334791"/>
            <a:ext cx="335317" cy="402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46B4FAA-EBA8-60A9-4630-184B10511896}"/>
              </a:ext>
            </a:extLst>
          </p:cNvPr>
          <p:cNvCxnSpPr>
            <a:stCxn id="15" idx="2"/>
            <a:endCxn id="9" idx="0"/>
          </p:cNvCxnSpPr>
          <p:nvPr/>
        </p:nvCxnSpPr>
        <p:spPr>
          <a:xfrm>
            <a:off x="4280884" y="334791"/>
            <a:ext cx="0" cy="231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CF4B037E-C01B-C946-F49B-76E5A416938D}"/>
              </a:ext>
            </a:extLst>
          </p:cNvPr>
          <p:cNvCxnSpPr>
            <a:stCxn id="18" idx="2"/>
            <a:endCxn id="10" idx="0"/>
          </p:cNvCxnSpPr>
          <p:nvPr/>
        </p:nvCxnSpPr>
        <p:spPr>
          <a:xfrm>
            <a:off x="6095999" y="334791"/>
            <a:ext cx="1"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2D36493-E300-F7D5-301F-E7F3A43411E1}"/>
              </a:ext>
            </a:extLst>
          </p:cNvPr>
          <p:cNvCxnSpPr>
            <a:stCxn id="17" idx="2"/>
            <a:endCxn id="11" idx="0"/>
          </p:cNvCxnSpPr>
          <p:nvPr/>
        </p:nvCxnSpPr>
        <p:spPr>
          <a:xfrm>
            <a:off x="7911116" y="334791"/>
            <a:ext cx="0"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88A9F41-5F86-72B9-D328-E1A7A230B27E}"/>
              </a:ext>
            </a:extLst>
          </p:cNvPr>
          <p:cNvCxnSpPr>
            <a:stCxn id="16" idx="2"/>
            <a:endCxn id="12" idx="0"/>
          </p:cNvCxnSpPr>
          <p:nvPr/>
        </p:nvCxnSpPr>
        <p:spPr>
          <a:xfrm>
            <a:off x="9823514" y="334791"/>
            <a:ext cx="1"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C9B6AA6D-3F30-B9D1-FA27-C05CBCEFE1C1}"/>
              </a:ext>
            </a:extLst>
          </p:cNvPr>
          <p:cNvSpPr/>
          <p:nvPr/>
        </p:nvSpPr>
        <p:spPr>
          <a:xfrm>
            <a:off x="1261541" y="2321499"/>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một</a:t>
            </a:r>
            <a:r>
              <a:rPr lang="en-US" sz="1000" dirty="0"/>
              <a:t> </a:t>
            </a:r>
            <a:r>
              <a:rPr lang="en-US" sz="1000" dirty="0" err="1"/>
              <a:t>phòng</a:t>
            </a:r>
            <a:r>
              <a:rPr lang="en-US" sz="1000" dirty="0"/>
              <a:t> </a:t>
            </a:r>
            <a:r>
              <a:rPr lang="en-US" sz="1000" dirty="0" err="1"/>
              <a:t>ngủ</a:t>
            </a:r>
            <a:endParaRPr lang="en-US" sz="1000" dirty="0"/>
          </a:p>
        </p:txBody>
      </p:sp>
      <p:sp>
        <p:nvSpPr>
          <p:cNvPr id="33" name="Rectangle 32">
            <a:extLst>
              <a:ext uri="{FF2B5EF4-FFF2-40B4-BE49-F238E27FC236}">
                <a16:creationId xmlns:a16="http://schemas.microsoft.com/office/drawing/2014/main" id="{639F193D-81BE-850B-8908-DE60255AFFF5}"/>
              </a:ext>
            </a:extLst>
          </p:cNvPr>
          <p:cNvSpPr/>
          <p:nvPr/>
        </p:nvSpPr>
        <p:spPr>
          <a:xfrm>
            <a:off x="3149894" y="2298558"/>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hai</a:t>
            </a:r>
            <a:r>
              <a:rPr lang="en-US" sz="1000" dirty="0"/>
              <a:t> </a:t>
            </a:r>
            <a:r>
              <a:rPr lang="en-US" sz="1000" dirty="0" err="1"/>
              <a:t>phòng</a:t>
            </a:r>
            <a:r>
              <a:rPr lang="en-US" sz="1000" dirty="0"/>
              <a:t> </a:t>
            </a:r>
            <a:r>
              <a:rPr lang="en-US" sz="1000" dirty="0" err="1"/>
              <a:t>ngủ</a:t>
            </a:r>
            <a:endParaRPr lang="en-US" sz="1000" dirty="0"/>
          </a:p>
        </p:txBody>
      </p:sp>
      <p:sp>
        <p:nvSpPr>
          <p:cNvPr id="34" name="Rectangle 33">
            <a:extLst>
              <a:ext uri="{FF2B5EF4-FFF2-40B4-BE49-F238E27FC236}">
                <a16:creationId xmlns:a16="http://schemas.microsoft.com/office/drawing/2014/main" id="{E943A6A7-C09D-D5BB-E63C-8CF346E4774D}"/>
              </a:ext>
            </a:extLst>
          </p:cNvPr>
          <p:cNvSpPr/>
          <p:nvPr/>
        </p:nvSpPr>
        <p:spPr>
          <a:xfrm>
            <a:off x="5002192" y="2298557"/>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thể</a:t>
            </a:r>
            <a:r>
              <a:rPr lang="en-US" sz="1000" dirty="0"/>
              <a:t> </a:t>
            </a:r>
            <a:r>
              <a:rPr lang="en-US" sz="1000" dirty="0" err="1"/>
              <a:t>chịu</a:t>
            </a:r>
            <a:r>
              <a:rPr lang="en-US" sz="1000" dirty="0"/>
              <a:t> </a:t>
            </a:r>
            <a:r>
              <a:rPr lang="en-US" sz="1000" dirty="0" err="1"/>
              <a:t>làm</a:t>
            </a:r>
            <a:r>
              <a:rPr lang="en-US" sz="1000" dirty="0"/>
              <a:t> </a:t>
            </a:r>
            <a:r>
              <a:rPr lang="en-US" sz="1000" dirty="0" err="1"/>
              <a:t>xa</a:t>
            </a:r>
            <a:endParaRPr lang="en-US" sz="1000" dirty="0"/>
          </a:p>
        </p:txBody>
      </p:sp>
      <p:sp>
        <p:nvSpPr>
          <p:cNvPr id="35" name="Rectangle 34">
            <a:extLst>
              <a:ext uri="{FF2B5EF4-FFF2-40B4-BE49-F238E27FC236}">
                <a16:creationId xmlns:a16="http://schemas.microsoft.com/office/drawing/2014/main" id="{6E160351-3CCD-798C-8C37-CB81A7051D2D}"/>
              </a:ext>
            </a:extLst>
          </p:cNvPr>
          <p:cNvSpPr/>
          <p:nvPr/>
        </p:nvSpPr>
        <p:spPr>
          <a:xfrm>
            <a:off x="6637907" y="2233820"/>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thể</a:t>
            </a:r>
            <a:r>
              <a:rPr lang="en-US" sz="1000" dirty="0"/>
              <a:t> </a:t>
            </a:r>
            <a:r>
              <a:rPr lang="en-US" sz="1000" dirty="0" err="1"/>
              <a:t>chọn</a:t>
            </a:r>
            <a:r>
              <a:rPr lang="en-US" sz="1000" dirty="0"/>
              <a:t> </a:t>
            </a:r>
            <a:r>
              <a:rPr lang="en-US" sz="1000" dirty="0" err="1"/>
              <a:t>ngoại</a:t>
            </a:r>
            <a:r>
              <a:rPr lang="en-US" sz="1000" dirty="0"/>
              <a:t> ô, </a:t>
            </a:r>
            <a:r>
              <a:rPr lang="en-US" sz="1000" dirty="0" err="1"/>
              <a:t>từ</a:t>
            </a:r>
            <a:r>
              <a:rPr lang="en-US" sz="1000" dirty="0"/>
              <a:t> 2 </a:t>
            </a:r>
            <a:r>
              <a:rPr lang="en-US" sz="1000" dirty="0" err="1"/>
              <a:t>phòng</a:t>
            </a:r>
            <a:r>
              <a:rPr lang="en-US" sz="1000" dirty="0"/>
              <a:t> </a:t>
            </a:r>
            <a:r>
              <a:rPr lang="en-US" sz="1000" dirty="0" err="1"/>
              <a:t>ngủ</a:t>
            </a:r>
            <a:endParaRPr lang="en-US" sz="1000" dirty="0"/>
          </a:p>
        </p:txBody>
      </p:sp>
      <p:sp>
        <p:nvSpPr>
          <p:cNvPr id="36" name="Rectangle 35">
            <a:extLst>
              <a:ext uri="{FF2B5EF4-FFF2-40B4-BE49-F238E27FC236}">
                <a16:creationId xmlns:a16="http://schemas.microsoft.com/office/drawing/2014/main" id="{D2C51A60-F611-01EA-085D-554B4BF8A5C4}"/>
              </a:ext>
            </a:extLst>
          </p:cNvPr>
          <p:cNvSpPr/>
          <p:nvPr/>
        </p:nvSpPr>
        <p:spPr>
          <a:xfrm>
            <a:off x="8490205" y="2233820"/>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Vay</a:t>
            </a:r>
            <a:r>
              <a:rPr lang="en-US" sz="1000" dirty="0"/>
              <a:t> 30% </a:t>
            </a:r>
            <a:r>
              <a:rPr lang="en-US" sz="1000" dirty="0" err="1"/>
              <a:t>giá</a:t>
            </a:r>
            <a:r>
              <a:rPr lang="en-US" sz="1000" dirty="0"/>
              <a:t> </a:t>
            </a:r>
            <a:r>
              <a:rPr lang="en-US" sz="1000" dirty="0" err="1"/>
              <a:t>trị</a:t>
            </a:r>
            <a:r>
              <a:rPr lang="en-US" sz="1000" dirty="0"/>
              <a:t> </a:t>
            </a:r>
            <a:r>
              <a:rPr lang="en-US" sz="1000" dirty="0" err="1"/>
              <a:t>căn</a:t>
            </a:r>
            <a:r>
              <a:rPr lang="en-US" sz="1000" dirty="0"/>
              <a:t> </a:t>
            </a:r>
            <a:r>
              <a:rPr lang="en-US" sz="1000" dirty="0" err="1"/>
              <a:t>nhà</a:t>
            </a:r>
            <a:r>
              <a:rPr lang="en-US" sz="1000" dirty="0"/>
              <a:t> </a:t>
            </a:r>
            <a:r>
              <a:rPr lang="en-US" sz="1000" dirty="0" err="1"/>
              <a:t>muốn</a:t>
            </a:r>
            <a:r>
              <a:rPr lang="en-US" sz="1000" dirty="0"/>
              <a:t> </a:t>
            </a:r>
            <a:r>
              <a:rPr lang="en-US" sz="1000" dirty="0" err="1"/>
              <a:t>mua</a:t>
            </a:r>
            <a:r>
              <a:rPr lang="en-US" sz="1000" dirty="0"/>
              <a:t> </a:t>
            </a:r>
            <a:r>
              <a:rPr lang="en-US" sz="1000" dirty="0" err="1"/>
              <a:t>kì</a:t>
            </a:r>
            <a:r>
              <a:rPr lang="en-US" sz="1000" dirty="0"/>
              <a:t> </a:t>
            </a:r>
            <a:r>
              <a:rPr lang="en-US" sz="1000" dirty="0" err="1"/>
              <a:t>hạn</a:t>
            </a:r>
            <a:r>
              <a:rPr lang="en-US" sz="1000" dirty="0"/>
              <a:t> </a:t>
            </a:r>
            <a:r>
              <a:rPr lang="en-US" sz="1000" dirty="0" err="1"/>
              <a:t>dài</a:t>
            </a:r>
            <a:endParaRPr lang="en-US" sz="1000" dirty="0"/>
          </a:p>
        </p:txBody>
      </p:sp>
      <p:sp>
        <p:nvSpPr>
          <p:cNvPr id="37" name="Rectangle 36">
            <a:extLst>
              <a:ext uri="{FF2B5EF4-FFF2-40B4-BE49-F238E27FC236}">
                <a16:creationId xmlns:a16="http://schemas.microsoft.com/office/drawing/2014/main" id="{8A19EEFC-76EA-15D2-CE80-129E24B2207F}"/>
              </a:ext>
            </a:extLst>
          </p:cNvPr>
          <p:cNvSpPr/>
          <p:nvPr/>
        </p:nvSpPr>
        <p:spPr>
          <a:xfrm>
            <a:off x="10125920" y="2256762"/>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Vay</a:t>
            </a:r>
            <a:r>
              <a:rPr lang="en-US" sz="1000" dirty="0"/>
              <a:t> 50% </a:t>
            </a:r>
            <a:r>
              <a:rPr lang="en-US" sz="1000" dirty="0" err="1"/>
              <a:t>giá</a:t>
            </a:r>
            <a:r>
              <a:rPr lang="en-US" sz="1000" dirty="0"/>
              <a:t> </a:t>
            </a:r>
            <a:r>
              <a:rPr lang="en-US" sz="1000" dirty="0" err="1"/>
              <a:t>trị</a:t>
            </a:r>
            <a:r>
              <a:rPr lang="en-US" sz="1000" dirty="0"/>
              <a:t> </a:t>
            </a:r>
            <a:r>
              <a:rPr lang="en-US" sz="1000" dirty="0" err="1"/>
              <a:t>căn</a:t>
            </a:r>
            <a:r>
              <a:rPr lang="en-US" sz="1000" dirty="0"/>
              <a:t> </a:t>
            </a:r>
            <a:r>
              <a:rPr lang="en-US" sz="1000" dirty="0" err="1"/>
              <a:t>nhà</a:t>
            </a:r>
            <a:r>
              <a:rPr lang="en-US" sz="1000" dirty="0"/>
              <a:t> </a:t>
            </a:r>
            <a:r>
              <a:rPr lang="en-US" sz="1000" dirty="0" err="1"/>
              <a:t>nhưng</a:t>
            </a:r>
            <a:r>
              <a:rPr lang="en-US" sz="1000" dirty="0"/>
              <a:t> </a:t>
            </a:r>
            <a:r>
              <a:rPr lang="en-US" sz="1000" dirty="0" err="1"/>
              <a:t>giá</a:t>
            </a:r>
            <a:r>
              <a:rPr lang="en-US" sz="1000" dirty="0"/>
              <a:t> </a:t>
            </a:r>
            <a:r>
              <a:rPr lang="en-US" sz="1000" dirty="0" err="1"/>
              <a:t>nhà</a:t>
            </a:r>
            <a:r>
              <a:rPr lang="en-US" sz="1000" dirty="0"/>
              <a:t> </a:t>
            </a:r>
            <a:r>
              <a:rPr lang="en-US" sz="1000" dirty="0" err="1"/>
              <a:t>cao</a:t>
            </a:r>
            <a:r>
              <a:rPr lang="en-US" sz="1000" dirty="0"/>
              <a:t> </a:t>
            </a:r>
          </a:p>
        </p:txBody>
      </p:sp>
      <p:sp>
        <p:nvSpPr>
          <p:cNvPr id="38" name="TextBox 37">
            <a:extLst>
              <a:ext uri="{FF2B5EF4-FFF2-40B4-BE49-F238E27FC236}">
                <a16:creationId xmlns:a16="http://schemas.microsoft.com/office/drawing/2014/main" id="{085C806B-AAAC-58E5-A90E-6F85EBE774AD}"/>
              </a:ext>
            </a:extLst>
          </p:cNvPr>
          <p:cNvSpPr txBox="1"/>
          <p:nvPr/>
        </p:nvSpPr>
        <p:spPr>
          <a:xfrm>
            <a:off x="1508269"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Độc</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thân</a:t>
            </a:r>
            <a:endParaRPr lang="en-US" sz="10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D9FCE3AF-FD85-6590-CCAB-3C9C9E064C6A}"/>
              </a:ext>
            </a:extLst>
          </p:cNvPr>
          <p:cNvSpPr txBox="1"/>
          <p:nvPr/>
        </p:nvSpPr>
        <p:spPr>
          <a:xfrm>
            <a:off x="3403659"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683CD90D-33F1-98AF-4A7D-B35C852D5024}"/>
              </a:ext>
            </a:extLst>
          </p:cNvPr>
          <p:cNvSpPr txBox="1"/>
          <p:nvPr/>
        </p:nvSpPr>
        <p:spPr>
          <a:xfrm>
            <a:off x="5248920"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Thế</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hệ</a:t>
            </a:r>
            <a:r>
              <a:rPr lang="en-US" sz="1000" dirty="0">
                <a:latin typeface="Times New Roman" panose="02020603050405020304" pitchFamily="18" charset="0"/>
                <a:cs typeface="Times New Roman" panose="02020603050405020304" pitchFamily="18" charset="0"/>
              </a:rPr>
              <a:t> Z</a:t>
            </a:r>
          </a:p>
        </p:txBody>
      </p:sp>
      <p:sp>
        <p:nvSpPr>
          <p:cNvPr id="41" name="TextBox 40">
            <a:extLst>
              <a:ext uri="{FF2B5EF4-FFF2-40B4-BE49-F238E27FC236}">
                <a16:creationId xmlns:a16="http://schemas.microsoft.com/office/drawing/2014/main" id="{24D1A818-69BC-973F-FC65-933BE81BF901}"/>
              </a:ext>
            </a:extLst>
          </p:cNvPr>
          <p:cNvSpPr txBox="1"/>
          <p:nvPr/>
        </p:nvSpPr>
        <p:spPr>
          <a:xfrm>
            <a:off x="6884635" y="1800182"/>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Thế</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hệ</a:t>
            </a:r>
            <a:r>
              <a:rPr lang="en-US" sz="1000" dirty="0">
                <a:latin typeface="Times New Roman" panose="02020603050405020304" pitchFamily="18" charset="0"/>
                <a:cs typeface="Times New Roman" panose="02020603050405020304" pitchFamily="18" charset="0"/>
              </a:rPr>
              <a:t> Y</a:t>
            </a:r>
          </a:p>
        </p:txBody>
      </p:sp>
      <p:sp>
        <p:nvSpPr>
          <p:cNvPr id="42" name="TextBox 41">
            <a:extLst>
              <a:ext uri="{FF2B5EF4-FFF2-40B4-BE49-F238E27FC236}">
                <a16:creationId xmlns:a16="http://schemas.microsoft.com/office/drawing/2014/main" id="{E7744755-8B32-603A-C689-4B3EEC77FEF6}"/>
              </a:ext>
            </a:extLst>
          </p:cNvPr>
          <p:cNvSpPr txBox="1"/>
          <p:nvPr/>
        </p:nvSpPr>
        <p:spPr>
          <a:xfrm>
            <a:off x="7801997" y="1787776"/>
            <a:ext cx="125284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không</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cao</a:t>
            </a:r>
            <a:endParaRPr lang="en-US" sz="10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95A3BBB4-EACB-FBAA-C726-664E59749FCF}"/>
              </a:ext>
            </a:extLst>
          </p:cNvPr>
          <p:cNvSpPr txBox="1"/>
          <p:nvPr/>
        </p:nvSpPr>
        <p:spPr>
          <a:xfrm>
            <a:off x="9027872" y="1797948"/>
            <a:ext cx="125284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ổn</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định</a:t>
            </a:r>
            <a:endParaRPr lang="en-US" sz="1000"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7F9EC110-EBB8-C868-88B5-B2F015B8D33F}"/>
              </a:ext>
            </a:extLst>
          </p:cNvPr>
          <p:cNvSpPr txBox="1"/>
          <p:nvPr/>
        </p:nvSpPr>
        <p:spPr>
          <a:xfrm>
            <a:off x="10249873" y="1797948"/>
            <a:ext cx="89660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cao</a:t>
            </a:r>
            <a:endParaRPr lang="en-US" sz="1000" dirty="0">
              <a:latin typeface="Times New Roman" panose="02020603050405020304" pitchFamily="18" charset="0"/>
              <a:cs typeface="Times New Roman" panose="02020603050405020304" pitchFamily="18" charset="0"/>
            </a:endParaRPr>
          </a:p>
        </p:txBody>
      </p:sp>
      <p:cxnSp>
        <p:nvCxnSpPr>
          <p:cNvPr id="46" name="Straight Arrow Connector 45">
            <a:extLst>
              <a:ext uri="{FF2B5EF4-FFF2-40B4-BE49-F238E27FC236}">
                <a16:creationId xmlns:a16="http://schemas.microsoft.com/office/drawing/2014/main" id="{1847ADA9-ACAF-6291-32FF-3F7BE4A38795}"/>
              </a:ext>
            </a:extLst>
          </p:cNvPr>
          <p:cNvCxnSpPr>
            <a:stCxn id="38" idx="2"/>
            <a:endCxn id="32" idx="0"/>
          </p:cNvCxnSpPr>
          <p:nvPr/>
        </p:nvCxnSpPr>
        <p:spPr>
          <a:xfrm>
            <a:off x="1843586" y="2071237"/>
            <a:ext cx="0" cy="250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2E1AABA-B030-85C5-6829-3D25EADF10EA}"/>
              </a:ext>
            </a:extLst>
          </p:cNvPr>
          <p:cNvCxnSpPr>
            <a:stCxn id="39" idx="2"/>
            <a:endCxn id="33" idx="0"/>
          </p:cNvCxnSpPr>
          <p:nvPr/>
        </p:nvCxnSpPr>
        <p:spPr>
          <a:xfrm flipH="1">
            <a:off x="3731939" y="2071237"/>
            <a:ext cx="7037" cy="227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059737E-3DE2-C269-FABB-E4C04E962C33}"/>
              </a:ext>
            </a:extLst>
          </p:cNvPr>
          <p:cNvCxnSpPr>
            <a:stCxn id="40" idx="2"/>
            <a:endCxn id="34" idx="0"/>
          </p:cNvCxnSpPr>
          <p:nvPr/>
        </p:nvCxnSpPr>
        <p:spPr>
          <a:xfrm>
            <a:off x="5584237" y="2071237"/>
            <a:ext cx="0" cy="227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5841BEBA-A234-DF65-DBB3-BF2D18246B9B}"/>
              </a:ext>
            </a:extLst>
          </p:cNvPr>
          <p:cNvCxnSpPr>
            <a:stCxn id="41" idx="2"/>
            <a:endCxn id="35" idx="0"/>
          </p:cNvCxnSpPr>
          <p:nvPr/>
        </p:nvCxnSpPr>
        <p:spPr>
          <a:xfrm>
            <a:off x="7219952" y="2055316"/>
            <a:ext cx="0" cy="178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7AC227B6-1BE8-A18E-81AE-0ECCFE3B4F07}"/>
              </a:ext>
            </a:extLst>
          </p:cNvPr>
          <p:cNvCxnSpPr>
            <a:stCxn id="42" idx="2"/>
            <a:endCxn id="36" idx="0"/>
          </p:cNvCxnSpPr>
          <p:nvPr/>
        </p:nvCxnSpPr>
        <p:spPr>
          <a:xfrm>
            <a:off x="8428420" y="2042910"/>
            <a:ext cx="643830" cy="190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E2896767-F4FF-9CFD-DED1-740731531EBF}"/>
              </a:ext>
            </a:extLst>
          </p:cNvPr>
          <p:cNvCxnSpPr>
            <a:stCxn id="43" idx="2"/>
            <a:endCxn id="36" idx="0"/>
          </p:cNvCxnSpPr>
          <p:nvPr/>
        </p:nvCxnSpPr>
        <p:spPr>
          <a:xfrm flipH="1">
            <a:off x="9072250" y="2053082"/>
            <a:ext cx="582045" cy="180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2DF40CD6-25EE-B11F-8140-D18F22C1B597}"/>
              </a:ext>
            </a:extLst>
          </p:cNvPr>
          <p:cNvCxnSpPr>
            <a:stCxn id="44" idx="2"/>
            <a:endCxn id="37" idx="0"/>
          </p:cNvCxnSpPr>
          <p:nvPr/>
        </p:nvCxnSpPr>
        <p:spPr>
          <a:xfrm>
            <a:off x="10698176" y="2053082"/>
            <a:ext cx="9789" cy="203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Rectangle 61">
            <a:extLst>
              <a:ext uri="{FF2B5EF4-FFF2-40B4-BE49-F238E27FC236}">
                <a16:creationId xmlns:a16="http://schemas.microsoft.com/office/drawing/2014/main" id="{CD485EB0-BC9A-504D-186A-A97610A7695C}"/>
              </a:ext>
            </a:extLst>
          </p:cNvPr>
          <p:cNvSpPr/>
          <p:nvPr/>
        </p:nvSpPr>
        <p:spPr>
          <a:xfrm>
            <a:off x="5337509" y="3689376"/>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ba</a:t>
            </a:r>
            <a:r>
              <a:rPr lang="en-US" sz="1000" dirty="0"/>
              <a:t> </a:t>
            </a:r>
            <a:r>
              <a:rPr lang="en-US" sz="1000" dirty="0" err="1"/>
              <a:t>phòng</a:t>
            </a:r>
            <a:r>
              <a:rPr lang="en-US" sz="1000" dirty="0"/>
              <a:t> </a:t>
            </a:r>
            <a:r>
              <a:rPr lang="en-US" sz="1000" dirty="0" err="1"/>
              <a:t>ngủ</a:t>
            </a:r>
            <a:endParaRPr lang="en-US" sz="1000" dirty="0"/>
          </a:p>
        </p:txBody>
      </p:sp>
      <p:sp>
        <p:nvSpPr>
          <p:cNvPr id="63" name="TextBox 62">
            <a:extLst>
              <a:ext uri="{FF2B5EF4-FFF2-40B4-BE49-F238E27FC236}">
                <a16:creationId xmlns:a16="http://schemas.microsoft.com/office/drawing/2014/main" id="{C545CE67-265A-1168-B719-7AD06BA0E693}"/>
              </a:ext>
            </a:extLst>
          </p:cNvPr>
          <p:cNvSpPr txBox="1"/>
          <p:nvPr/>
        </p:nvSpPr>
        <p:spPr>
          <a:xfrm>
            <a:off x="4666875" y="3255984"/>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8ADA4973-0C07-1DCC-46D1-D28DA5822177}"/>
              </a:ext>
            </a:extLst>
          </p:cNvPr>
          <p:cNvSpPr txBox="1"/>
          <p:nvPr/>
        </p:nvSpPr>
        <p:spPr>
          <a:xfrm>
            <a:off x="6427057" y="3253831"/>
            <a:ext cx="670634"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Gia </a:t>
            </a:r>
            <a:r>
              <a:rPr lang="en-US" sz="1000" dirty="0" err="1">
                <a:latin typeface="Times New Roman" panose="02020603050405020304" pitchFamily="18" charset="0"/>
                <a:cs typeface="Times New Roman" panose="02020603050405020304" pitchFamily="18" charset="0"/>
              </a:rPr>
              <a:t>đình</a:t>
            </a:r>
            <a:endParaRPr lang="en-US" sz="1000" dirty="0">
              <a:latin typeface="Times New Roman" panose="02020603050405020304" pitchFamily="18" charset="0"/>
              <a:cs typeface="Times New Roman" panose="02020603050405020304" pitchFamily="18" charset="0"/>
            </a:endParaRPr>
          </a:p>
        </p:txBody>
      </p:sp>
      <p:cxnSp>
        <p:nvCxnSpPr>
          <p:cNvPr id="66" name="Straight Arrow Connector 65">
            <a:extLst>
              <a:ext uri="{FF2B5EF4-FFF2-40B4-BE49-F238E27FC236}">
                <a16:creationId xmlns:a16="http://schemas.microsoft.com/office/drawing/2014/main" id="{54480135-DC03-AAB3-4F3E-CAEB3A793576}"/>
              </a:ext>
            </a:extLst>
          </p:cNvPr>
          <p:cNvCxnSpPr>
            <a:stCxn id="63" idx="2"/>
            <a:endCxn id="62" idx="0"/>
          </p:cNvCxnSpPr>
          <p:nvPr/>
        </p:nvCxnSpPr>
        <p:spPr>
          <a:xfrm>
            <a:off x="5002192" y="3511118"/>
            <a:ext cx="917362" cy="178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B089EE8F-1B4C-9F89-6639-CB4DB30B598C}"/>
              </a:ext>
            </a:extLst>
          </p:cNvPr>
          <p:cNvCxnSpPr>
            <a:stCxn id="64" idx="2"/>
            <a:endCxn id="62" idx="0"/>
          </p:cNvCxnSpPr>
          <p:nvPr/>
        </p:nvCxnSpPr>
        <p:spPr>
          <a:xfrm flipH="1">
            <a:off x="5919554" y="3508965"/>
            <a:ext cx="842820" cy="180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Rectangle 68">
            <a:extLst>
              <a:ext uri="{FF2B5EF4-FFF2-40B4-BE49-F238E27FC236}">
                <a16:creationId xmlns:a16="http://schemas.microsoft.com/office/drawing/2014/main" id="{F8D5A76B-AFB2-A10E-54A7-0764A9E2C74F}"/>
              </a:ext>
            </a:extLst>
          </p:cNvPr>
          <p:cNvSpPr/>
          <p:nvPr/>
        </p:nvSpPr>
        <p:spPr>
          <a:xfrm>
            <a:off x="5213042" y="4644650"/>
            <a:ext cx="1424865" cy="60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Số</a:t>
            </a:r>
            <a:r>
              <a:rPr lang="en-US" sz="1000" dirty="0"/>
              <a:t> </a:t>
            </a:r>
            <a:r>
              <a:rPr lang="en-US" sz="1000" dirty="0" err="1"/>
              <a:t>phòng</a:t>
            </a:r>
            <a:r>
              <a:rPr lang="en-US" sz="1000" dirty="0"/>
              <a:t> </a:t>
            </a:r>
            <a:r>
              <a:rPr lang="en-US" sz="1000" dirty="0" err="1"/>
              <a:t>ngủ</a:t>
            </a:r>
            <a:r>
              <a:rPr lang="en-US" sz="1000" dirty="0"/>
              <a:t> </a:t>
            </a:r>
            <a:r>
              <a:rPr lang="en-US" sz="1000" dirty="0" err="1"/>
              <a:t>bằng</a:t>
            </a:r>
            <a:r>
              <a:rPr lang="en-US" sz="1000" dirty="0"/>
              <a:t> </a:t>
            </a:r>
            <a:r>
              <a:rPr lang="en-US" sz="1000" dirty="0" err="1"/>
              <a:t>số</a:t>
            </a:r>
            <a:r>
              <a:rPr lang="en-US" sz="1000" dirty="0"/>
              <a:t> </a:t>
            </a:r>
            <a:r>
              <a:rPr lang="en-US" sz="1000" dirty="0" err="1"/>
              <a:t>thành</a:t>
            </a:r>
            <a:r>
              <a:rPr lang="en-US" sz="1000" dirty="0"/>
              <a:t> </a:t>
            </a:r>
            <a:r>
              <a:rPr lang="en-US" sz="1000" dirty="0" err="1"/>
              <a:t>viên</a:t>
            </a:r>
            <a:r>
              <a:rPr lang="en-US" sz="1000" dirty="0"/>
              <a:t> </a:t>
            </a:r>
            <a:r>
              <a:rPr lang="en-US" sz="1000" dirty="0" err="1"/>
              <a:t>gia</a:t>
            </a:r>
            <a:r>
              <a:rPr lang="en-US" sz="1000" dirty="0"/>
              <a:t> </a:t>
            </a:r>
            <a:r>
              <a:rPr lang="en-US" sz="1000" dirty="0" err="1"/>
              <a:t>đình</a:t>
            </a:r>
            <a:r>
              <a:rPr lang="en-US" sz="1000" dirty="0"/>
              <a:t> +1 * </a:t>
            </a:r>
            <a:r>
              <a:rPr lang="en-US" sz="1000" dirty="0" err="1"/>
              <a:t>trẻ</a:t>
            </a:r>
            <a:r>
              <a:rPr lang="en-US" sz="1000" dirty="0"/>
              <a:t> </a:t>
            </a:r>
            <a:r>
              <a:rPr lang="en-US" sz="1000" dirty="0" err="1"/>
              <a:t>em</a:t>
            </a:r>
            <a:r>
              <a:rPr lang="en-US" sz="1000" dirty="0"/>
              <a:t> </a:t>
            </a:r>
            <a:r>
              <a:rPr lang="en-US" sz="1000" dirty="0" err="1"/>
              <a:t>và</a:t>
            </a:r>
            <a:r>
              <a:rPr lang="en-US" sz="1000" dirty="0"/>
              <a:t> </a:t>
            </a:r>
            <a:r>
              <a:rPr lang="en-US" sz="1000" dirty="0" err="1"/>
              <a:t>phải</a:t>
            </a:r>
            <a:r>
              <a:rPr lang="en-US" sz="1000" dirty="0"/>
              <a:t> ở </a:t>
            </a:r>
            <a:r>
              <a:rPr lang="en-US" sz="1000" dirty="0" err="1"/>
              <a:t>trung</a:t>
            </a:r>
            <a:r>
              <a:rPr lang="en-US" sz="1000" dirty="0"/>
              <a:t> </a:t>
            </a:r>
            <a:r>
              <a:rPr lang="en-US" sz="1000" dirty="0" err="1"/>
              <a:t>tâm</a:t>
            </a:r>
            <a:r>
              <a:rPr lang="en-US" sz="1000" dirty="0"/>
              <a:t> </a:t>
            </a:r>
            <a:r>
              <a:rPr lang="en-US" sz="1000" dirty="0" err="1"/>
              <a:t>và</a:t>
            </a:r>
            <a:r>
              <a:rPr lang="en-US" sz="1000" dirty="0"/>
              <a:t> </a:t>
            </a:r>
            <a:r>
              <a:rPr lang="en-US" sz="1000" dirty="0" err="1"/>
              <a:t>rộng</a:t>
            </a:r>
            <a:r>
              <a:rPr lang="en-US" sz="1000" dirty="0"/>
              <a:t> </a:t>
            </a:r>
            <a:r>
              <a:rPr lang="en-US" sz="1000" dirty="0" err="1"/>
              <a:t>rãi</a:t>
            </a:r>
            <a:endParaRPr lang="en-US" sz="1000" dirty="0"/>
          </a:p>
        </p:txBody>
      </p:sp>
      <p:sp>
        <p:nvSpPr>
          <p:cNvPr id="70" name="TextBox 69">
            <a:extLst>
              <a:ext uri="{FF2B5EF4-FFF2-40B4-BE49-F238E27FC236}">
                <a16:creationId xmlns:a16="http://schemas.microsoft.com/office/drawing/2014/main" id="{8A18A426-56D7-D810-4DC2-B966A4725E13}"/>
              </a:ext>
            </a:extLst>
          </p:cNvPr>
          <p:cNvSpPr txBox="1"/>
          <p:nvPr/>
        </p:nvSpPr>
        <p:spPr>
          <a:xfrm>
            <a:off x="4666875" y="4211258"/>
            <a:ext cx="670634"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Gia </a:t>
            </a:r>
            <a:r>
              <a:rPr lang="en-US" sz="1000" dirty="0" err="1">
                <a:latin typeface="Times New Roman" panose="02020603050405020304" pitchFamily="18" charset="0"/>
                <a:cs typeface="Times New Roman" panose="02020603050405020304" pitchFamily="18" charset="0"/>
              </a:rPr>
              <a:t>đình</a:t>
            </a:r>
            <a:endParaRPr lang="en-US" sz="1000" dirty="0">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54255923-0D40-3E86-EC4F-1B2A29913158}"/>
              </a:ext>
            </a:extLst>
          </p:cNvPr>
          <p:cNvSpPr txBox="1"/>
          <p:nvPr/>
        </p:nvSpPr>
        <p:spPr>
          <a:xfrm>
            <a:off x="6435000" y="4209105"/>
            <a:ext cx="103018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Con </a:t>
            </a:r>
            <a:r>
              <a:rPr lang="en-US" sz="1000" dirty="0" err="1">
                <a:latin typeface="Times New Roman" panose="02020603050405020304" pitchFamily="18" charset="0"/>
                <a:cs typeface="Times New Roman" panose="02020603050405020304" pitchFamily="18" charset="0"/>
              </a:rPr>
              <a:t>cái</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còn</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nhỏ</a:t>
            </a:r>
            <a:endParaRPr lang="en-US" sz="1000" dirty="0">
              <a:latin typeface="Times New Roman" panose="02020603050405020304" pitchFamily="18" charset="0"/>
              <a:cs typeface="Times New Roman" panose="02020603050405020304" pitchFamily="18" charset="0"/>
            </a:endParaRPr>
          </a:p>
        </p:txBody>
      </p:sp>
      <p:cxnSp>
        <p:nvCxnSpPr>
          <p:cNvPr id="73" name="Straight Arrow Connector 72">
            <a:extLst>
              <a:ext uri="{FF2B5EF4-FFF2-40B4-BE49-F238E27FC236}">
                <a16:creationId xmlns:a16="http://schemas.microsoft.com/office/drawing/2014/main" id="{9BBE6037-210E-BF0B-55AD-73542514AFCE}"/>
              </a:ext>
            </a:extLst>
          </p:cNvPr>
          <p:cNvCxnSpPr>
            <a:stCxn id="70" idx="2"/>
            <a:endCxn id="69" idx="0"/>
          </p:cNvCxnSpPr>
          <p:nvPr/>
        </p:nvCxnSpPr>
        <p:spPr>
          <a:xfrm>
            <a:off x="5002192" y="4466392"/>
            <a:ext cx="923283" cy="178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B274FD3C-CB1B-1928-3EDB-02CB751F9B0E}"/>
              </a:ext>
            </a:extLst>
          </p:cNvPr>
          <p:cNvCxnSpPr>
            <a:stCxn id="71" idx="2"/>
            <a:endCxn id="69" idx="0"/>
          </p:cNvCxnSpPr>
          <p:nvPr/>
        </p:nvCxnSpPr>
        <p:spPr>
          <a:xfrm flipH="1">
            <a:off x="5925475" y="4464239"/>
            <a:ext cx="1024618" cy="180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57327ABE-8C65-9E69-C764-41B09D1F1079}"/>
              </a:ext>
            </a:extLst>
          </p:cNvPr>
          <p:cNvCxnSpPr/>
          <p:nvPr/>
        </p:nvCxnSpPr>
        <p:spPr>
          <a:xfrm flipV="1">
            <a:off x="582592" y="1242874"/>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Connector 77">
            <a:extLst>
              <a:ext uri="{FF2B5EF4-FFF2-40B4-BE49-F238E27FC236}">
                <a16:creationId xmlns:a16="http://schemas.microsoft.com/office/drawing/2014/main" id="{4E06E90E-3763-2C0C-1433-F7C58541C370}"/>
              </a:ext>
            </a:extLst>
          </p:cNvPr>
          <p:cNvCxnSpPr/>
          <p:nvPr/>
        </p:nvCxnSpPr>
        <p:spPr>
          <a:xfrm flipV="1">
            <a:off x="559103" y="3178887"/>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9" name="Straight Connector 78">
            <a:extLst>
              <a:ext uri="{FF2B5EF4-FFF2-40B4-BE49-F238E27FC236}">
                <a16:creationId xmlns:a16="http://schemas.microsoft.com/office/drawing/2014/main" id="{F021278A-6AEE-EA57-E2E5-8E5B2C3F6D3A}"/>
              </a:ext>
            </a:extLst>
          </p:cNvPr>
          <p:cNvCxnSpPr/>
          <p:nvPr/>
        </p:nvCxnSpPr>
        <p:spPr>
          <a:xfrm flipV="1">
            <a:off x="559102" y="4138084"/>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0" name="Straight Connector 79">
            <a:extLst>
              <a:ext uri="{FF2B5EF4-FFF2-40B4-BE49-F238E27FC236}">
                <a16:creationId xmlns:a16="http://schemas.microsoft.com/office/drawing/2014/main" id="{671A39BA-395E-1344-D88B-A4F0F3DD7DB4}"/>
              </a:ext>
            </a:extLst>
          </p:cNvPr>
          <p:cNvCxnSpPr/>
          <p:nvPr/>
        </p:nvCxnSpPr>
        <p:spPr>
          <a:xfrm flipV="1">
            <a:off x="582592" y="5615511"/>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1" name="TextBox 80">
            <a:extLst>
              <a:ext uri="{FF2B5EF4-FFF2-40B4-BE49-F238E27FC236}">
                <a16:creationId xmlns:a16="http://schemas.microsoft.com/office/drawing/2014/main" id="{75868F6D-6FC8-DE8B-A4CF-6AD60930D89A}"/>
              </a:ext>
            </a:extLst>
          </p:cNvPr>
          <p:cNvSpPr txBox="1"/>
          <p:nvPr/>
        </p:nvSpPr>
        <p:spPr>
          <a:xfrm>
            <a:off x="11075081" y="2882690"/>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2</a:t>
            </a:r>
          </a:p>
        </p:txBody>
      </p:sp>
      <p:sp>
        <p:nvSpPr>
          <p:cNvPr id="82" name="TextBox 81">
            <a:extLst>
              <a:ext uri="{FF2B5EF4-FFF2-40B4-BE49-F238E27FC236}">
                <a16:creationId xmlns:a16="http://schemas.microsoft.com/office/drawing/2014/main" id="{450ADDE1-D5F0-5D3D-5AE4-7ECDACC4E870}"/>
              </a:ext>
            </a:extLst>
          </p:cNvPr>
          <p:cNvSpPr txBox="1"/>
          <p:nvPr/>
        </p:nvSpPr>
        <p:spPr>
          <a:xfrm>
            <a:off x="11075081" y="959407"/>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1</a:t>
            </a:r>
          </a:p>
        </p:txBody>
      </p:sp>
      <p:sp>
        <p:nvSpPr>
          <p:cNvPr id="83" name="TextBox 82">
            <a:extLst>
              <a:ext uri="{FF2B5EF4-FFF2-40B4-BE49-F238E27FC236}">
                <a16:creationId xmlns:a16="http://schemas.microsoft.com/office/drawing/2014/main" id="{E93009F3-C9D6-F645-63B7-69241026E26D}"/>
              </a:ext>
            </a:extLst>
          </p:cNvPr>
          <p:cNvSpPr txBox="1"/>
          <p:nvPr/>
        </p:nvSpPr>
        <p:spPr>
          <a:xfrm>
            <a:off x="11075081" y="3878636"/>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3</a:t>
            </a:r>
          </a:p>
        </p:txBody>
      </p:sp>
      <p:sp>
        <p:nvSpPr>
          <p:cNvPr id="84" name="TextBox 83">
            <a:extLst>
              <a:ext uri="{FF2B5EF4-FFF2-40B4-BE49-F238E27FC236}">
                <a16:creationId xmlns:a16="http://schemas.microsoft.com/office/drawing/2014/main" id="{D69C5AA7-AB08-9F64-9130-8077617C86EE}"/>
              </a:ext>
            </a:extLst>
          </p:cNvPr>
          <p:cNvSpPr txBox="1"/>
          <p:nvPr/>
        </p:nvSpPr>
        <p:spPr>
          <a:xfrm>
            <a:off x="11075081" y="5282889"/>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4</a:t>
            </a:r>
          </a:p>
        </p:txBody>
      </p:sp>
      <p:graphicFrame>
        <p:nvGraphicFramePr>
          <p:cNvPr id="4" name="Table 4">
            <a:extLst>
              <a:ext uri="{FF2B5EF4-FFF2-40B4-BE49-F238E27FC236}">
                <a16:creationId xmlns:a16="http://schemas.microsoft.com/office/drawing/2014/main" id="{B024411C-A8EA-E67D-7204-3CC3AB7B9D60}"/>
              </a:ext>
            </a:extLst>
          </p:cNvPr>
          <p:cNvGraphicFramePr>
            <a:graphicFrameLocks noGrp="1"/>
          </p:cNvGraphicFramePr>
          <p:nvPr>
            <p:extLst>
              <p:ext uri="{D42A27DB-BD31-4B8C-83A1-F6EECF244321}">
                <p14:modId xmlns:p14="http://schemas.microsoft.com/office/powerpoint/2010/main" val="2735829621"/>
              </p:ext>
            </p:extLst>
          </p:nvPr>
        </p:nvGraphicFramePr>
        <p:xfrm>
          <a:off x="131674" y="3078840"/>
          <a:ext cx="4394820" cy="2737225"/>
        </p:xfrm>
        <a:graphic>
          <a:graphicData uri="http://schemas.openxmlformats.org/drawingml/2006/table">
            <a:tbl>
              <a:tblPr firstRow="1" bandRow="1">
                <a:tableStyleId>{D113A9D2-9D6B-4929-AA2D-F23B5EE8CBE7}</a:tableStyleId>
              </a:tblPr>
              <a:tblGrid>
                <a:gridCol w="1464940">
                  <a:extLst>
                    <a:ext uri="{9D8B030D-6E8A-4147-A177-3AD203B41FA5}">
                      <a16:colId xmlns:a16="http://schemas.microsoft.com/office/drawing/2014/main" val="3860930260"/>
                    </a:ext>
                  </a:extLst>
                </a:gridCol>
                <a:gridCol w="1464940">
                  <a:extLst>
                    <a:ext uri="{9D8B030D-6E8A-4147-A177-3AD203B41FA5}">
                      <a16:colId xmlns:a16="http://schemas.microsoft.com/office/drawing/2014/main" val="4216124605"/>
                    </a:ext>
                  </a:extLst>
                </a:gridCol>
                <a:gridCol w="1464940">
                  <a:extLst>
                    <a:ext uri="{9D8B030D-6E8A-4147-A177-3AD203B41FA5}">
                      <a16:colId xmlns:a16="http://schemas.microsoft.com/office/drawing/2014/main" val="4160362547"/>
                    </a:ext>
                  </a:extLst>
                </a:gridCol>
              </a:tblGrid>
              <a:tr h="456005">
                <a:tc>
                  <a:txBody>
                    <a:bodyPr/>
                    <a:lstStyle/>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trị</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Ưu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tiên</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3489966"/>
                  </a:ext>
                </a:extLst>
              </a:tr>
              <a:tr h="456005">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tiền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4,000,000,000</a:t>
                      </a:r>
                    </a:p>
                  </a:txBody>
                  <a:tcPr/>
                </a:tc>
                <a:tc>
                  <a:txBody>
                    <a:bodyPr/>
                    <a:lstStyle/>
                    <a:p>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137405715"/>
                  </a:ext>
                </a:extLst>
              </a:tr>
              <a:tr h="456005">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tiền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trên</a:t>
                      </a:r>
                      <a:r>
                        <a:rPr lang="en-US" sz="1200" dirty="0">
                          <a:latin typeface="Times New Roman" panose="02020603050405020304" pitchFamily="18" charset="0"/>
                          <a:cs typeface="Times New Roman" panose="02020603050405020304" pitchFamily="18" charset="0"/>
                        </a:rPr>
                        <a:t> m2 </a:t>
                      </a:r>
                      <a:r>
                        <a:rPr lang="en-US" sz="1200" dirty="0" err="1">
                          <a:latin typeface="Times New Roman" panose="02020603050405020304" pitchFamily="18" charset="0"/>
                          <a:cs typeface="Times New Roman" panose="02020603050405020304" pitchFamily="18" charset="0"/>
                        </a:rPr>
                        <a:t>ít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nhất</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NONE</a:t>
                      </a:r>
                    </a:p>
                  </a:txBody>
                  <a:tcPr/>
                </a:tc>
                <a:tc>
                  <a:txBody>
                    <a:bodyPr/>
                    <a:lstStyle/>
                    <a:p>
                      <a:r>
                        <a:rPr lang="en-US" sz="1200" dirty="0">
                          <a:latin typeface="Times New Roman" panose="02020603050405020304" pitchFamily="18" charset="0"/>
                          <a:cs typeface="Times New Roman" panose="02020603050405020304" pitchFamily="18" charset="0"/>
                        </a:rPr>
                        <a:t>99999999</a:t>
                      </a:r>
                    </a:p>
                  </a:txBody>
                  <a:tcPr/>
                </a:tc>
                <a:extLst>
                  <a:ext uri="{0D108BD9-81ED-4DB2-BD59-A6C34878D82A}">
                    <a16:rowId xmlns:a16="http://schemas.microsoft.com/office/drawing/2014/main" val="717095462"/>
                  </a:ext>
                </a:extLst>
              </a:tr>
              <a:tr h="456005">
                <a:tc>
                  <a:txBody>
                    <a:bodyPr/>
                    <a:lstStyle/>
                    <a:p>
                      <a:r>
                        <a:rPr lang="en-US" sz="1200" dirty="0" err="1">
                          <a:latin typeface="Times New Roman" panose="02020603050405020304" pitchFamily="18" charset="0"/>
                          <a:cs typeface="Times New Roman" panose="02020603050405020304" pitchFamily="18" charset="0"/>
                        </a:rPr>
                        <a:t>Khu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vực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quận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2, 3, </a:t>
                      </a:r>
                      <a:r>
                        <a:rPr lang="en-US" sz="1200" dirty="0" err="1">
                          <a:latin typeface="Times New Roman" panose="02020603050405020304" pitchFamily="18" charset="0"/>
                          <a:cs typeface="Times New Roman" panose="02020603050405020304" pitchFamily="18" charset="0"/>
                        </a:rPr>
                        <a:t>Phú</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nhuận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025573314"/>
                  </a:ext>
                </a:extLst>
              </a:tr>
              <a:tr h="456005">
                <a:tc>
                  <a:txBody>
                    <a:bodyPr/>
                    <a:lstStyle/>
                    <a:p>
                      <a:r>
                        <a:rPr lang="en-US" sz="1200" dirty="0" err="1">
                          <a:latin typeface="Times New Roman" panose="02020603050405020304" pitchFamily="18" charset="0"/>
                          <a:cs typeface="Times New Roman" panose="02020603050405020304" pitchFamily="18" charset="0"/>
                        </a:rPr>
                        <a:t>Số</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phòng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ngủ</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6</a:t>
                      </a:r>
                    </a:p>
                  </a:txBody>
                  <a:tcPr/>
                </a:tc>
                <a:tc>
                  <a:txBody>
                    <a:bodyPr/>
                    <a:lstStyle/>
                    <a:p>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626503463"/>
                  </a:ext>
                </a:extLst>
              </a:tr>
              <a:tr h="456005">
                <a:tc>
                  <a:txBody>
                    <a:bodyPr/>
                    <a:lstStyle/>
                    <a:p>
                      <a:r>
                        <a:rPr lang="en-US" sz="1200" dirty="0" err="1">
                          <a:latin typeface="Times New Roman" panose="02020603050405020304" pitchFamily="18" charset="0"/>
                          <a:cs typeface="Times New Roman" panose="02020603050405020304" pitchFamily="18" charset="0"/>
                        </a:rPr>
                        <a:t>Diện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tích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căn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hộ</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NONE</a:t>
                      </a:r>
                    </a:p>
                  </a:txBody>
                  <a:tcPr/>
                </a:tc>
                <a:tc>
                  <a:txBody>
                    <a:bodyPr/>
                    <a:lstStyle/>
                    <a:p>
                      <a:r>
                        <a:rPr lang="en-US" sz="1200" dirty="0">
                          <a:latin typeface="Times New Roman" panose="02020603050405020304" pitchFamily="18" charset="0"/>
                          <a:cs typeface="Times New Roman" panose="02020603050405020304" pitchFamily="18" charset="0"/>
                        </a:rPr>
                        <a:t>99999999</a:t>
                      </a:r>
                    </a:p>
                  </a:txBody>
                  <a:tcPr/>
                </a:tc>
                <a:extLst>
                  <a:ext uri="{0D108BD9-81ED-4DB2-BD59-A6C34878D82A}">
                    <a16:rowId xmlns:a16="http://schemas.microsoft.com/office/drawing/2014/main" val="2328498163"/>
                  </a:ext>
                </a:extLst>
              </a:tr>
            </a:tbl>
          </a:graphicData>
        </a:graphic>
      </p:graphicFrame>
      <p:sp>
        <p:nvSpPr>
          <p:cNvPr id="5" name="Slide Number Placeholder 4">
            <a:extLst>
              <a:ext uri="{FF2B5EF4-FFF2-40B4-BE49-F238E27FC236}">
                <a16:creationId xmlns:a16="http://schemas.microsoft.com/office/drawing/2014/main" id="{D6664EB9-4FAF-07EE-EB8D-21EBF4B06F5E}"/>
              </a:ext>
            </a:extLst>
          </p:cNvPr>
          <p:cNvSpPr>
            <a:spLocks noGrp="1"/>
          </p:cNvSpPr>
          <p:nvPr>
            <p:ph type="sldNum" sz="quarter" idx="12"/>
          </p:nvPr>
        </p:nvSpPr>
        <p:spPr/>
        <p:txBody>
          <a:bodyPr/>
          <a:lstStyle/>
          <a:p>
            <a:fld id="{E31375A4-56A4-47D6-9801-1991572033F7}" type="slidenum">
              <a:rPr lang="en-US" smtClean="0"/>
              <a:t>13</a:t>
            </a:fld>
            <a:endParaRPr lang="en-US"/>
          </a:p>
        </p:txBody>
      </p:sp>
    </p:spTree>
    <p:extLst>
      <p:ext uri="{BB962C8B-B14F-4D97-AF65-F5344CB8AC3E}">
        <p14:creationId xmlns:p14="http://schemas.microsoft.com/office/powerpoint/2010/main" val="2859767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0AD9E3-B4B3-0EF3-8819-C2ABE11862AC}"/>
              </a:ext>
            </a:extLst>
          </p:cNvPr>
          <p:cNvSpPr/>
          <p:nvPr/>
        </p:nvSpPr>
        <p:spPr>
          <a:xfrm>
            <a:off x="1923860" y="565945"/>
            <a:ext cx="1083815" cy="3417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dirty="0" err="1"/>
              <a:t>Là</a:t>
            </a:r>
            <a:r>
              <a:rPr lang="en-US" sz="1000" dirty="0"/>
              <a:t> </a:t>
            </a:r>
            <a:r>
              <a:rPr lang="en-US" sz="1000" dirty="0" err="1"/>
              <a:t>một</a:t>
            </a:r>
            <a:r>
              <a:rPr lang="en-US" sz="1000" dirty="0"/>
              <a:t> </a:t>
            </a:r>
            <a:r>
              <a:rPr lang="en-US" sz="1000" dirty="0" err="1"/>
              <a:t>gia</a:t>
            </a:r>
            <a:r>
              <a:rPr lang="en-US" sz="1000" dirty="0"/>
              <a:t> </a:t>
            </a:r>
            <a:r>
              <a:rPr lang="en-US" sz="1000" dirty="0" err="1"/>
              <a:t>đình</a:t>
            </a:r>
            <a:endParaRPr lang="en-US" sz="1000" dirty="0"/>
          </a:p>
        </p:txBody>
      </p:sp>
      <p:sp>
        <p:nvSpPr>
          <p:cNvPr id="9" name="Rectangle 8">
            <a:extLst>
              <a:ext uri="{FF2B5EF4-FFF2-40B4-BE49-F238E27FC236}">
                <a16:creationId xmlns:a16="http://schemas.microsoft.com/office/drawing/2014/main" id="{876E3AB2-95A8-7B64-F620-E01481AF0D95}"/>
              </a:ext>
            </a:extLst>
          </p:cNvPr>
          <p:cNvSpPr/>
          <p:nvPr/>
        </p:nvSpPr>
        <p:spPr>
          <a:xfrm>
            <a:off x="3738976" y="565946"/>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thu</a:t>
            </a:r>
            <a:r>
              <a:rPr lang="en-US" sz="1000" dirty="0"/>
              <a:t> </a:t>
            </a:r>
            <a:r>
              <a:rPr lang="en-US" sz="1000" dirty="0" err="1"/>
              <a:t>nhập</a:t>
            </a:r>
            <a:r>
              <a:rPr lang="en-US" sz="1000" dirty="0"/>
              <a:t> </a:t>
            </a:r>
            <a:r>
              <a:rPr lang="en-US" sz="1000" dirty="0" err="1"/>
              <a:t>cao</a:t>
            </a:r>
            <a:endParaRPr lang="en-US" sz="1000" dirty="0"/>
          </a:p>
        </p:txBody>
      </p:sp>
      <p:sp>
        <p:nvSpPr>
          <p:cNvPr id="10" name="Rectangle 9">
            <a:extLst>
              <a:ext uri="{FF2B5EF4-FFF2-40B4-BE49-F238E27FC236}">
                <a16:creationId xmlns:a16="http://schemas.microsoft.com/office/drawing/2014/main" id="{86F70F87-A75D-AA5F-56D7-B80B5DB2E042}"/>
              </a:ext>
            </a:extLst>
          </p:cNvPr>
          <p:cNvSpPr/>
          <p:nvPr/>
        </p:nvSpPr>
        <p:spPr>
          <a:xfrm>
            <a:off x="5554092" y="565947"/>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Thế</a:t>
            </a:r>
            <a:r>
              <a:rPr lang="en-US" sz="1000" dirty="0"/>
              <a:t> </a:t>
            </a:r>
            <a:r>
              <a:rPr lang="en-US" sz="1000" dirty="0" err="1"/>
              <a:t>hệ</a:t>
            </a:r>
            <a:r>
              <a:rPr lang="en-US" sz="1000" dirty="0"/>
              <a:t> Z</a:t>
            </a:r>
          </a:p>
        </p:txBody>
      </p:sp>
      <p:sp>
        <p:nvSpPr>
          <p:cNvPr id="11" name="Rectangle 10">
            <a:extLst>
              <a:ext uri="{FF2B5EF4-FFF2-40B4-BE49-F238E27FC236}">
                <a16:creationId xmlns:a16="http://schemas.microsoft.com/office/drawing/2014/main" id="{0EAB45A9-249A-A7D4-7900-C3F353EDE3FC}"/>
              </a:ext>
            </a:extLst>
          </p:cNvPr>
          <p:cNvSpPr/>
          <p:nvPr/>
        </p:nvSpPr>
        <p:spPr>
          <a:xfrm>
            <a:off x="7369208" y="565947"/>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Thế</a:t>
            </a:r>
            <a:r>
              <a:rPr lang="en-US" sz="1000" dirty="0"/>
              <a:t> </a:t>
            </a:r>
            <a:r>
              <a:rPr lang="en-US" sz="1000" dirty="0" err="1"/>
              <a:t>hệ</a:t>
            </a:r>
            <a:r>
              <a:rPr lang="en-US" sz="1000" dirty="0"/>
              <a:t> Y</a:t>
            </a:r>
          </a:p>
        </p:txBody>
      </p:sp>
      <p:sp>
        <p:nvSpPr>
          <p:cNvPr id="12" name="Rectangle 11">
            <a:extLst>
              <a:ext uri="{FF2B5EF4-FFF2-40B4-BE49-F238E27FC236}">
                <a16:creationId xmlns:a16="http://schemas.microsoft.com/office/drawing/2014/main" id="{D6F3CD9C-E4E3-F123-400B-2C0C9B9D81D7}"/>
              </a:ext>
            </a:extLst>
          </p:cNvPr>
          <p:cNvSpPr/>
          <p:nvPr/>
        </p:nvSpPr>
        <p:spPr>
          <a:xfrm>
            <a:off x="9184324" y="565947"/>
            <a:ext cx="1278381"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thu</a:t>
            </a:r>
            <a:r>
              <a:rPr lang="en-US" sz="1000" dirty="0"/>
              <a:t> </a:t>
            </a:r>
            <a:r>
              <a:rPr lang="en-US" sz="1000" dirty="0" err="1"/>
              <a:t>nhập</a:t>
            </a:r>
            <a:r>
              <a:rPr lang="en-US" sz="1000" dirty="0"/>
              <a:t> </a:t>
            </a:r>
            <a:r>
              <a:rPr lang="en-US" sz="1000" dirty="0" err="1"/>
              <a:t>không</a:t>
            </a:r>
            <a:r>
              <a:rPr lang="en-US" sz="1000" dirty="0"/>
              <a:t> </a:t>
            </a:r>
            <a:r>
              <a:rPr lang="en-US" sz="1000" dirty="0" err="1"/>
              <a:t>cao</a:t>
            </a:r>
            <a:endParaRPr lang="en-US" sz="1000" dirty="0"/>
          </a:p>
        </p:txBody>
      </p:sp>
      <p:sp>
        <p:nvSpPr>
          <p:cNvPr id="13" name="TextBox 12">
            <a:extLst>
              <a:ext uri="{FF2B5EF4-FFF2-40B4-BE49-F238E27FC236}">
                <a16:creationId xmlns:a16="http://schemas.microsoft.com/office/drawing/2014/main" id="{F3221DD3-20F1-4A54-BBED-5739D1B6FE0C}"/>
              </a:ext>
            </a:extLst>
          </p:cNvPr>
          <p:cNvSpPr txBox="1"/>
          <p:nvPr/>
        </p:nvSpPr>
        <p:spPr>
          <a:xfrm>
            <a:off x="582592" y="103878"/>
            <a:ext cx="1341268"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đã</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cưới</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hoặc</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đính</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hốn</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66C2B7A-487B-68AE-B8C6-241570084CA8}"/>
              </a:ext>
            </a:extLst>
          </p:cNvPr>
          <p:cNvSpPr txBox="1"/>
          <p:nvPr/>
        </p:nvSpPr>
        <p:spPr>
          <a:xfrm>
            <a:off x="3007675" y="79657"/>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B2F5747-1127-1485-4639-B1845DAC84E5}"/>
              </a:ext>
            </a:extLst>
          </p:cNvPr>
          <p:cNvSpPr txBox="1"/>
          <p:nvPr/>
        </p:nvSpPr>
        <p:spPr>
          <a:xfrm>
            <a:off x="3738977" y="79657"/>
            <a:ext cx="108381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Lương</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từ</a:t>
            </a:r>
            <a:r>
              <a:rPr lang="en-US" sz="1000" dirty="0">
                <a:latin typeface="Times New Roman" panose="02020603050405020304" pitchFamily="18" charset="0"/>
                <a:cs typeface="Times New Roman" panose="02020603050405020304" pitchFamily="18" charset="0"/>
              </a:rPr>
              <a:t> 30 </a:t>
            </a:r>
            <a:r>
              <a:rPr lang="en-US" sz="1000" dirty="0" err="1">
                <a:latin typeface="Times New Roman" panose="02020603050405020304" pitchFamily="18" charset="0"/>
                <a:cs typeface="Times New Roman" panose="02020603050405020304" pitchFamily="18" charset="0"/>
              </a:rPr>
              <a:t>triệu</a:t>
            </a:r>
            <a:endParaRPr lang="en-US" sz="1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BED7763-F135-8A45-9B8E-D8D7AAE8C4D7}"/>
              </a:ext>
            </a:extLst>
          </p:cNvPr>
          <p:cNvSpPr txBox="1"/>
          <p:nvPr/>
        </p:nvSpPr>
        <p:spPr>
          <a:xfrm>
            <a:off x="9281607" y="79657"/>
            <a:ext cx="108381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Lương</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từ</a:t>
            </a:r>
            <a:r>
              <a:rPr lang="en-US" sz="1000" dirty="0">
                <a:solidFill>
                  <a:srgbClr val="FF0000"/>
                </a:solidFill>
                <a:latin typeface="Times New Roman" panose="02020603050405020304" pitchFamily="18" charset="0"/>
                <a:cs typeface="Times New Roman" panose="02020603050405020304" pitchFamily="18" charset="0"/>
              </a:rPr>
              <a:t> 15 </a:t>
            </a:r>
            <a:r>
              <a:rPr lang="en-US" sz="1000" dirty="0" err="1">
                <a:solidFill>
                  <a:srgbClr val="FF0000"/>
                </a:solidFill>
                <a:latin typeface="Times New Roman" panose="02020603050405020304" pitchFamily="18" charset="0"/>
                <a:cs typeface="Times New Roman" panose="02020603050405020304" pitchFamily="18" charset="0"/>
              </a:rPr>
              <a:t>triệu</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03E62CD-EFCD-3860-DC92-CF8CBAAB3626}"/>
              </a:ext>
            </a:extLst>
          </p:cNvPr>
          <p:cNvSpPr txBox="1"/>
          <p:nvPr/>
        </p:nvSpPr>
        <p:spPr>
          <a:xfrm>
            <a:off x="7328150" y="79657"/>
            <a:ext cx="1165931"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Sinh</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từ</a:t>
            </a:r>
            <a:r>
              <a:rPr lang="en-US" sz="1000" dirty="0">
                <a:latin typeface="Times New Roman" panose="02020603050405020304" pitchFamily="18" charset="0"/>
                <a:cs typeface="Times New Roman" panose="02020603050405020304" pitchFamily="18" charset="0"/>
              </a:rPr>
              <a:t> 1981-1996</a:t>
            </a:r>
          </a:p>
        </p:txBody>
      </p:sp>
      <p:sp>
        <p:nvSpPr>
          <p:cNvPr id="18" name="TextBox 17">
            <a:extLst>
              <a:ext uri="{FF2B5EF4-FFF2-40B4-BE49-F238E27FC236}">
                <a16:creationId xmlns:a16="http://schemas.microsoft.com/office/drawing/2014/main" id="{17DEC002-CF65-4C8D-2E6C-54EF9F865720}"/>
              </a:ext>
            </a:extLst>
          </p:cNvPr>
          <p:cNvSpPr txBox="1"/>
          <p:nvPr/>
        </p:nvSpPr>
        <p:spPr>
          <a:xfrm>
            <a:off x="5513033" y="79657"/>
            <a:ext cx="1165931"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Sinh</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từ</a:t>
            </a:r>
            <a:r>
              <a:rPr lang="en-US" sz="1000" dirty="0">
                <a:solidFill>
                  <a:srgbClr val="FF0000"/>
                </a:solidFill>
                <a:latin typeface="Times New Roman" panose="02020603050405020304" pitchFamily="18" charset="0"/>
                <a:cs typeface="Times New Roman" panose="02020603050405020304" pitchFamily="18" charset="0"/>
              </a:rPr>
              <a:t> 1997-2012</a:t>
            </a:r>
          </a:p>
        </p:txBody>
      </p:sp>
      <p:cxnSp>
        <p:nvCxnSpPr>
          <p:cNvPr id="20" name="Straight Arrow Connector 19">
            <a:extLst>
              <a:ext uri="{FF2B5EF4-FFF2-40B4-BE49-F238E27FC236}">
                <a16:creationId xmlns:a16="http://schemas.microsoft.com/office/drawing/2014/main" id="{0F0F63AD-9E9C-0ACA-69E8-9D29459B847D}"/>
              </a:ext>
            </a:extLst>
          </p:cNvPr>
          <p:cNvCxnSpPr>
            <a:stCxn id="13" idx="2"/>
            <a:endCxn id="7" idx="1"/>
          </p:cNvCxnSpPr>
          <p:nvPr/>
        </p:nvCxnSpPr>
        <p:spPr>
          <a:xfrm>
            <a:off x="1253226" y="359012"/>
            <a:ext cx="670634" cy="377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F8AB226-311B-8731-59EF-F52CD88AAEC1}"/>
              </a:ext>
            </a:extLst>
          </p:cNvPr>
          <p:cNvCxnSpPr>
            <a:stCxn id="14" idx="2"/>
            <a:endCxn id="7" idx="3"/>
          </p:cNvCxnSpPr>
          <p:nvPr/>
        </p:nvCxnSpPr>
        <p:spPr>
          <a:xfrm flipH="1">
            <a:off x="3007675" y="334791"/>
            <a:ext cx="335317" cy="402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46B4FAA-EBA8-60A9-4630-184B10511896}"/>
              </a:ext>
            </a:extLst>
          </p:cNvPr>
          <p:cNvCxnSpPr>
            <a:stCxn id="15" idx="2"/>
            <a:endCxn id="9" idx="0"/>
          </p:cNvCxnSpPr>
          <p:nvPr/>
        </p:nvCxnSpPr>
        <p:spPr>
          <a:xfrm>
            <a:off x="4280884" y="334791"/>
            <a:ext cx="0" cy="231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CF4B037E-C01B-C946-F49B-76E5A416938D}"/>
              </a:ext>
            </a:extLst>
          </p:cNvPr>
          <p:cNvCxnSpPr>
            <a:stCxn id="18" idx="2"/>
            <a:endCxn id="10" idx="0"/>
          </p:cNvCxnSpPr>
          <p:nvPr/>
        </p:nvCxnSpPr>
        <p:spPr>
          <a:xfrm>
            <a:off x="6095999" y="334791"/>
            <a:ext cx="1"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2D36493-E300-F7D5-301F-E7F3A43411E1}"/>
              </a:ext>
            </a:extLst>
          </p:cNvPr>
          <p:cNvCxnSpPr>
            <a:stCxn id="17" idx="2"/>
            <a:endCxn id="11" idx="0"/>
          </p:cNvCxnSpPr>
          <p:nvPr/>
        </p:nvCxnSpPr>
        <p:spPr>
          <a:xfrm>
            <a:off x="7911116" y="334791"/>
            <a:ext cx="0"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88A9F41-5F86-72B9-D328-E1A7A230B27E}"/>
              </a:ext>
            </a:extLst>
          </p:cNvPr>
          <p:cNvCxnSpPr>
            <a:stCxn id="16" idx="2"/>
            <a:endCxn id="12" idx="0"/>
          </p:cNvCxnSpPr>
          <p:nvPr/>
        </p:nvCxnSpPr>
        <p:spPr>
          <a:xfrm>
            <a:off x="9823514" y="334791"/>
            <a:ext cx="1"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C9B6AA6D-3F30-B9D1-FA27-C05CBCEFE1C1}"/>
              </a:ext>
            </a:extLst>
          </p:cNvPr>
          <p:cNvSpPr/>
          <p:nvPr/>
        </p:nvSpPr>
        <p:spPr>
          <a:xfrm>
            <a:off x="1261541" y="2321499"/>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một</a:t>
            </a:r>
            <a:r>
              <a:rPr lang="en-US" sz="1000" dirty="0"/>
              <a:t> </a:t>
            </a:r>
            <a:r>
              <a:rPr lang="en-US" sz="1000" dirty="0" err="1"/>
              <a:t>phòng</a:t>
            </a:r>
            <a:r>
              <a:rPr lang="en-US" sz="1000" dirty="0"/>
              <a:t> </a:t>
            </a:r>
            <a:r>
              <a:rPr lang="en-US" sz="1000" dirty="0" err="1"/>
              <a:t>ngủ</a:t>
            </a:r>
            <a:endParaRPr lang="en-US" sz="1000" dirty="0"/>
          </a:p>
        </p:txBody>
      </p:sp>
      <p:sp>
        <p:nvSpPr>
          <p:cNvPr id="33" name="Rectangle 32">
            <a:extLst>
              <a:ext uri="{FF2B5EF4-FFF2-40B4-BE49-F238E27FC236}">
                <a16:creationId xmlns:a16="http://schemas.microsoft.com/office/drawing/2014/main" id="{639F193D-81BE-850B-8908-DE60255AFFF5}"/>
              </a:ext>
            </a:extLst>
          </p:cNvPr>
          <p:cNvSpPr/>
          <p:nvPr/>
        </p:nvSpPr>
        <p:spPr>
          <a:xfrm>
            <a:off x="3149894" y="2298558"/>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hai</a:t>
            </a:r>
            <a:r>
              <a:rPr lang="en-US" sz="1000" dirty="0"/>
              <a:t> </a:t>
            </a:r>
            <a:r>
              <a:rPr lang="en-US" sz="1000" dirty="0" err="1"/>
              <a:t>phòng</a:t>
            </a:r>
            <a:r>
              <a:rPr lang="en-US" sz="1000" dirty="0"/>
              <a:t> </a:t>
            </a:r>
            <a:r>
              <a:rPr lang="en-US" sz="1000" dirty="0" err="1"/>
              <a:t>ngủ</a:t>
            </a:r>
            <a:endParaRPr lang="en-US" sz="1000" dirty="0"/>
          </a:p>
        </p:txBody>
      </p:sp>
      <p:sp>
        <p:nvSpPr>
          <p:cNvPr id="34" name="Rectangle 33">
            <a:extLst>
              <a:ext uri="{FF2B5EF4-FFF2-40B4-BE49-F238E27FC236}">
                <a16:creationId xmlns:a16="http://schemas.microsoft.com/office/drawing/2014/main" id="{E943A6A7-C09D-D5BB-E63C-8CF346E4774D}"/>
              </a:ext>
            </a:extLst>
          </p:cNvPr>
          <p:cNvSpPr/>
          <p:nvPr/>
        </p:nvSpPr>
        <p:spPr>
          <a:xfrm>
            <a:off x="5002192" y="2298557"/>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thể</a:t>
            </a:r>
            <a:r>
              <a:rPr lang="en-US" sz="1000" dirty="0"/>
              <a:t> </a:t>
            </a:r>
            <a:r>
              <a:rPr lang="en-US" sz="1000" dirty="0" err="1"/>
              <a:t>chịu</a:t>
            </a:r>
            <a:r>
              <a:rPr lang="en-US" sz="1000" dirty="0"/>
              <a:t> </a:t>
            </a:r>
            <a:r>
              <a:rPr lang="en-US" sz="1000" dirty="0" err="1"/>
              <a:t>làm</a:t>
            </a:r>
            <a:r>
              <a:rPr lang="en-US" sz="1000" dirty="0"/>
              <a:t> </a:t>
            </a:r>
            <a:r>
              <a:rPr lang="en-US" sz="1000" dirty="0" err="1"/>
              <a:t>xa</a:t>
            </a:r>
            <a:endParaRPr lang="en-US" sz="1000" dirty="0"/>
          </a:p>
        </p:txBody>
      </p:sp>
      <p:sp>
        <p:nvSpPr>
          <p:cNvPr id="35" name="Rectangle 34">
            <a:extLst>
              <a:ext uri="{FF2B5EF4-FFF2-40B4-BE49-F238E27FC236}">
                <a16:creationId xmlns:a16="http://schemas.microsoft.com/office/drawing/2014/main" id="{6E160351-3CCD-798C-8C37-CB81A7051D2D}"/>
              </a:ext>
            </a:extLst>
          </p:cNvPr>
          <p:cNvSpPr/>
          <p:nvPr/>
        </p:nvSpPr>
        <p:spPr>
          <a:xfrm>
            <a:off x="6637907" y="2233820"/>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thể</a:t>
            </a:r>
            <a:r>
              <a:rPr lang="en-US" sz="1000" dirty="0"/>
              <a:t> </a:t>
            </a:r>
            <a:r>
              <a:rPr lang="en-US" sz="1000" dirty="0" err="1"/>
              <a:t>chọn</a:t>
            </a:r>
            <a:r>
              <a:rPr lang="en-US" sz="1000" dirty="0"/>
              <a:t> </a:t>
            </a:r>
            <a:r>
              <a:rPr lang="en-US" sz="1000" dirty="0" err="1"/>
              <a:t>ngoại</a:t>
            </a:r>
            <a:r>
              <a:rPr lang="en-US" sz="1000" dirty="0"/>
              <a:t> ô, </a:t>
            </a:r>
            <a:r>
              <a:rPr lang="en-US" sz="1000" dirty="0" err="1"/>
              <a:t>từ</a:t>
            </a:r>
            <a:r>
              <a:rPr lang="en-US" sz="1000" dirty="0"/>
              <a:t> 2 </a:t>
            </a:r>
            <a:r>
              <a:rPr lang="en-US" sz="1000" dirty="0" err="1"/>
              <a:t>phòng</a:t>
            </a:r>
            <a:r>
              <a:rPr lang="en-US" sz="1000" dirty="0"/>
              <a:t> </a:t>
            </a:r>
            <a:r>
              <a:rPr lang="en-US" sz="1000" dirty="0" err="1"/>
              <a:t>ngủ</a:t>
            </a:r>
            <a:endParaRPr lang="en-US" sz="1000" dirty="0"/>
          </a:p>
        </p:txBody>
      </p:sp>
      <p:sp>
        <p:nvSpPr>
          <p:cNvPr id="36" name="Rectangle 35">
            <a:extLst>
              <a:ext uri="{FF2B5EF4-FFF2-40B4-BE49-F238E27FC236}">
                <a16:creationId xmlns:a16="http://schemas.microsoft.com/office/drawing/2014/main" id="{D2C51A60-F611-01EA-085D-554B4BF8A5C4}"/>
              </a:ext>
            </a:extLst>
          </p:cNvPr>
          <p:cNvSpPr/>
          <p:nvPr/>
        </p:nvSpPr>
        <p:spPr>
          <a:xfrm>
            <a:off x="8490205" y="2233820"/>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Vay</a:t>
            </a:r>
            <a:r>
              <a:rPr lang="en-US" sz="1000" dirty="0"/>
              <a:t> 30% </a:t>
            </a:r>
            <a:r>
              <a:rPr lang="en-US" sz="1000" dirty="0" err="1"/>
              <a:t>giá</a:t>
            </a:r>
            <a:r>
              <a:rPr lang="en-US" sz="1000" dirty="0"/>
              <a:t> </a:t>
            </a:r>
            <a:r>
              <a:rPr lang="en-US" sz="1000" dirty="0" err="1"/>
              <a:t>trị</a:t>
            </a:r>
            <a:r>
              <a:rPr lang="en-US" sz="1000" dirty="0"/>
              <a:t> </a:t>
            </a:r>
            <a:r>
              <a:rPr lang="en-US" sz="1000" dirty="0" err="1"/>
              <a:t>căn</a:t>
            </a:r>
            <a:r>
              <a:rPr lang="en-US" sz="1000" dirty="0"/>
              <a:t> </a:t>
            </a:r>
            <a:r>
              <a:rPr lang="en-US" sz="1000" dirty="0" err="1"/>
              <a:t>nhà</a:t>
            </a:r>
            <a:r>
              <a:rPr lang="en-US" sz="1000" dirty="0"/>
              <a:t> </a:t>
            </a:r>
            <a:r>
              <a:rPr lang="en-US" sz="1000" dirty="0" err="1"/>
              <a:t>muốn</a:t>
            </a:r>
            <a:r>
              <a:rPr lang="en-US" sz="1000" dirty="0"/>
              <a:t> </a:t>
            </a:r>
            <a:r>
              <a:rPr lang="en-US" sz="1000" dirty="0" err="1"/>
              <a:t>mua</a:t>
            </a:r>
            <a:r>
              <a:rPr lang="en-US" sz="1000" dirty="0"/>
              <a:t> </a:t>
            </a:r>
            <a:r>
              <a:rPr lang="en-US" sz="1000" dirty="0" err="1"/>
              <a:t>kì</a:t>
            </a:r>
            <a:r>
              <a:rPr lang="en-US" sz="1000" dirty="0"/>
              <a:t> </a:t>
            </a:r>
            <a:r>
              <a:rPr lang="en-US" sz="1000" dirty="0" err="1"/>
              <a:t>hạn</a:t>
            </a:r>
            <a:r>
              <a:rPr lang="en-US" sz="1000" dirty="0"/>
              <a:t> </a:t>
            </a:r>
            <a:r>
              <a:rPr lang="en-US" sz="1000" dirty="0" err="1"/>
              <a:t>dài</a:t>
            </a:r>
            <a:endParaRPr lang="en-US" sz="1000" dirty="0"/>
          </a:p>
        </p:txBody>
      </p:sp>
      <p:sp>
        <p:nvSpPr>
          <p:cNvPr id="37" name="Rectangle 36">
            <a:extLst>
              <a:ext uri="{FF2B5EF4-FFF2-40B4-BE49-F238E27FC236}">
                <a16:creationId xmlns:a16="http://schemas.microsoft.com/office/drawing/2014/main" id="{8A19EEFC-76EA-15D2-CE80-129E24B2207F}"/>
              </a:ext>
            </a:extLst>
          </p:cNvPr>
          <p:cNvSpPr/>
          <p:nvPr/>
        </p:nvSpPr>
        <p:spPr>
          <a:xfrm>
            <a:off x="10125920" y="2256762"/>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Vay</a:t>
            </a:r>
            <a:r>
              <a:rPr lang="en-US" sz="1000" dirty="0"/>
              <a:t> 50% </a:t>
            </a:r>
            <a:r>
              <a:rPr lang="en-US" sz="1000" dirty="0" err="1"/>
              <a:t>giá</a:t>
            </a:r>
            <a:r>
              <a:rPr lang="en-US" sz="1000" dirty="0"/>
              <a:t> </a:t>
            </a:r>
            <a:r>
              <a:rPr lang="en-US" sz="1000" dirty="0" err="1"/>
              <a:t>trị</a:t>
            </a:r>
            <a:r>
              <a:rPr lang="en-US" sz="1000" dirty="0"/>
              <a:t> </a:t>
            </a:r>
            <a:r>
              <a:rPr lang="en-US" sz="1000" dirty="0" err="1"/>
              <a:t>căn</a:t>
            </a:r>
            <a:r>
              <a:rPr lang="en-US" sz="1000" dirty="0"/>
              <a:t> </a:t>
            </a:r>
            <a:r>
              <a:rPr lang="en-US" sz="1000" dirty="0" err="1"/>
              <a:t>nhà</a:t>
            </a:r>
            <a:r>
              <a:rPr lang="en-US" sz="1000" dirty="0"/>
              <a:t> </a:t>
            </a:r>
            <a:r>
              <a:rPr lang="en-US" sz="1000" dirty="0" err="1"/>
              <a:t>nhưng</a:t>
            </a:r>
            <a:r>
              <a:rPr lang="en-US" sz="1000" dirty="0"/>
              <a:t> </a:t>
            </a:r>
            <a:r>
              <a:rPr lang="en-US" sz="1000" dirty="0" err="1"/>
              <a:t>giá</a:t>
            </a:r>
            <a:r>
              <a:rPr lang="en-US" sz="1000" dirty="0"/>
              <a:t> </a:t>
            </a:r>
            <a:r>
              <a:rPr lang="en-US" sz="1000" dirty="0" err="1"/>
              <a:t>nhà</a:t>
            </a:r>
            <a:r>
              <a:rPr lang="en-US" sz="1000" dirty="0"/>
              <a:t> </a:t>
            </a:r>
            <a:r>
              <a:rPr lang="en-US" sz="1000" dirty="0" err="1"/>
              <a:t>cao</a:t>
            </a:r>
            <a:r>
              <a:rPr lang="en-US" sz="1000" dirty="0"/>
              <a:t> </a:t>
            </a:r>
          </a:p>
        </p:txBody>
      </p:sp>
      <p:sp>
        <p:nvSpPr>
          <p:cNvPr id="38" name="TextBox 37">
            <a:extLst>
              <a:ext uri="{FF2B5EF4-FFF2-40B4-BE49-F238E27FC236}">
                <a16:creationId xmlns:a16="http://schemas.microsoft.com/office/drawing/2014/main" id="{085C806B-AAAC-58E5-A90E-6F85EBE774AD}"/>
              </a:ext>
            </a:extLst>
          </p:cNvPr>
          <p:cNvSpPr txBox="1"/>
          <p:nvPr/>
        </p:nvSpPr>
        <p:spPr>
          <a:xfrm>
            <a:off x="1508269"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Độc</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thân</a:t>
            </a:r>
            <a:endParaRPr lang="en-US" sz="10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D9FCE3AF-FD85-6590-CCAB-3C9C9E064C6A}"/>
              </a:ext>
            </a:extLst>
          </p:cNvPr>
          <p:cNvSpPr txBox="1"/>
          <p:nvPr/>
        </p:nvSpPr>
        <p:spPr>
          <a:xfrm>
            <a:off x="3403659"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683CD90D-33F1-98AF-4A7D-B35C852D5024}"/>
              </a:ext>
            </a:extLst>
          </p:cNvPr>
          <p:cNvSpPr txBox="1"/>
          <p:nvPr/>
        </p:nvSpPr>
        <p:spPr>
          <a:xfrm>
            <a:off x="5248920"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Thế</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hệ</a:t>
            </a:r>
            <a:r>
              <a:rPr lang="en-US" sz="1000" dirty="0">
                <a:latin typeface="Times New Roman" panose="02020603050405020304" pitchFamily="18" charset="0"/>
                <a:cs typeface="Times New Roman" panose="02020603050405020304" pitchFamily="18" charset="0"/>
              </a:rPr>
              <a:t> Z</a:t>
            </a:r>
          </a:p>
        </p:txBody>
      </p:sp>
      <p:sp>
        <p:nvSpPr>
          <p:cNvPr id="41" name="TextBox 40">
            <a:extLst>
              <a:ext uri="{FF2B5EF4-FFF2-40B4-BE49-F238E27FC236}">
                <a16:creationId xmlns:a16="http://schemas.microsoft.com/office/drawing/2014/main" id="{24D1A818-69BC-973F-FC65-933BE81BF901}"/>
              </a:ext>
            </a:extLst>
          </p:cNvPr>
          <p:cNvSpPr txBox="1"/>
          <p:nvPr/>
        </p:nvSpPr>
        <p:spPr>
          <a:xfrm>
            <a:off x="6884635" y="1800182"/>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Thế</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hệ</a:t>
            </a:r>
            <a:r>
              <a:rPr lang="en-US" sz="1000" dirty="0">
                <a:latin typeface="Times New Roman" panose="02020603050405020304" pitchFamily="18" charset="0"/>
                <a:cs typeface="Times New Roman" panose="02020603050405020304" pitchFamily="18" charset="0"/>
              </a:rPr>
              <a:t> Y</a:t>
            </a:r>
          </a:p>
        </p:txBody>
      </p:sp>
      <p:sp>
        <p:nvSpPr>
          <p:cNvPr id="42" name="TextBox 41">
            <a:extLst>
              <a:ext uri="{FF2B5EF4-FFF2-40B4-BE49-F238E27FC236}">
                <a16:creationId xmlns:a16="http://schemas.microsoft.com/office/drawing/2014/main" id="{E7744755-8B32-603A-C689-4B3EEC77FEF6}"/>
              </a:ext>
            </a:extLst>
          </p:cNvPr>
          <p:cNvSpPr txBox="1"/>
          <p:nvPr/>
        </p:nvSpPr>
        <p:spPr>
          <a:xfrm>
            <a:off x="7801997" y="1787776"/>
            <a:ext cx="125284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không</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cao</a:t>
            </a:r>
            <a:endParaRPr lang="en-US" sz="10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95A3BBB4-EACB-FBAA-C726-664E59749FCF}"/>
              </a:ext>
            </a:extLst>
          </p:cNvPr>
          <p:cNvSpPr txBox="1"/>
          <p:nvPr/>
        </p:nvSpPr>
        <p:spPr>
          <a:xfrm>
            <a:off x="9027872" y="1797948"/>
            <a:ext cx="125284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ổn</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định</a:t>
            </a:r>
            <a:endParaRPr lang="en-US" sz="1000"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7F9EC110-EBB8-C868-88B5-B2F015B8D33F}"/>
              </a:ext>
            </a:extLst>
          </p:cNvPr>
          <p:cNvSpPr txBox="1"/>
          <p:nvPr/>
        </p:nvSpPr>
        <p:spPr>
          <a:xfrm>
            <a:off x="10249873" y="1797948"/>
            <a:ext cx="89660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cao</a:t>
            </a:r>
            <a:endParaRPr lang="en-US" sz="1000" dirty="0">
              <a:latin typeface="Times New Roman" panose="02020603050405020304" pitchFamily="18" charset="0"/>
              <a:cs typeface="Times New Roman" panose="02020603050405020304" pitchFamily="18" charset="0"/>
            </a:endParaRPr>
          </a:p>
        </p:txBody>
      </p:sp>
      <p:cxnSp>
        <p:nvCxnSpPr>
          <p:cNvPr id="46" name="Straight Arrow Connector 45">
            <a:extLst>
              <a:ext uri="{FF2B5EF4-FFF2-40B4-BE49-F238E27FC236}">
                <a16:creationId xmlns:a16="http://schemas.microsoft.com/office/drawing/2014/main" id="{1847ADA9-ACAF-6291-32FF-3F7BE4A38795}"/>
              </a:ext>
            </a:extLst>
          </p:cNvPr>
          <p:cNvCxnSpPr>
            <a:stCxn id="38" idx="2"/>
            <a:endCxn id="32" idx="0"/>
          </p:cNvCxnSpPr>
          <p:nvPr/>
        </p:nvCxnSpPr>
        <p:spPr>
          <a:xfrm>
            <a:off x="1843586" y="2071237"/>
            <a:ext cx="0" cy="250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2E1AABA-B030-85C5-6829-3D25EADF10EA}"/>
              </a:ext>
            </a:extLst>
          </p:cNvPr>
          <p:cNvCxnSpPr>
            <a:stCxn id="39" idx="2"/>
            <a:endCxn id="33" idx="0"/>
          </p:cNvCxnSpPr>
          <p:nvPr/>
        </p:nvCxnSpPr>
        <p:spPr>
          <a:xfrm flipH="1">
            <a:off x="3731939" y="2071237"/>
            <a:ext cx="7037" cy="227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059737E-3DE2-C269-FABB-E4C04E962C33}"/>
              </a:ext>
            </a:extLst>
          </p:cNvPr>
          <p:cNvCxnSpPr>
            <a:stCxn id="40" idx="2"/>
            <a:endCxn id="34" idx="0"/>
          </p:cNvCxnSpPr>
          <p:nvPr/>
        </p:nvCxnSpPr>
        <p:spPr>
          <a:xfrm>
            <a:off x="5584237" y="2071237"/>
            <a:ext cx="0" cy="227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5841BEBA-A234-DF65-DBB3-BF2D18246B9B}"/>
              </a:ext>
            </a:extLst>
          </p:cNvPr>
          <p:cNvCxnSpPr>
            <a:stCxn id="41" idx="2"/>
            <a:endCxn id="35" idx="0"/>
          </p:cNvCxnSpPr>
          <p:nvPr/>
        </p:nvCxnSpPr>
        <p:spPr>
          <a:xfrm>
            <a:off x="7219952" y="2055316"/>
            <a:ext cx="0" cy="178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7AC227B6-1BE8-A18E-81AE-0ECCFE3B4F07}"/>
              </a:ext>
            </a:extLst>
          </p:cNvPr>
          <p:cNvCxnSpPr>
            <a:stCxn id="42" idx="2"/>
            <a:endCxn id="36" idx="0"/>
          </p:cNvCxnSpPr>
          <p:nvPr/>
        </p:nvCxnSpPr>
        <p:spPr>
          <a:xfrm>
            <a:off x="8428420" y="2042910"/>
            <a:ext cx="643830" cy="190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E2896767-F4FF-9CFD-DED1-740731531EBF}"/>
              </a:ext>
            </a:extLst>
          </p:cNvPr>
          <p:cNvCxnSpPr>
            <a:stCxn id="43" idx="2"/>
            <a:endCxn id="36" idx="0"/>
          </p:cNvCxnSpPr>
          <p:nvPr/>
        </p:nvCxnSpPr>
        <p:spPr>
          <a:xfrm flipH="1">
            <a:off x="9072250" y="2053082"/>
            <a:ext cx="582045" cy="180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2DF40CD6-25EE-B11F-8140-D18F22C1B597}"/>
              </a:ext>
            </a:extLst>
          </p:cNvPr>
          <p:cNvCxnSpPr>
            <a:stCxn id="44" idx="2"/>
            <a:endCxn id="37" idx="0"/>
          </p:cNvCxnSpPr>
          <p:nvPr/>
        </p:nvCxnSpPr>
        <p:spPr>
          <a:xfrm>
            <a:off x="10698176" y="2053082"/>
            <a:ext cx="9789" cy="203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Rectangle 61">
            <a:extLst>
              <a:ext uri="{FF2B5EF4-FFF2-40B4-BE49-F238E27FC236}">
                <a16:creationId xmlns:a16="http://schemas.microsoft.com/office/drawing/2014/main" id="{CD485EB0-BC9A-504D-186A-A97610A7695C}"/>
              </a:ext>
            </a:extLst>
          </p:cNvPr>
          <p:cNvSpPr/>
          <p:nvPr/>
        </p:nvSpPr>
        <p:spPr>
          <a:xfrm>
            <a:off x="5337509" y="3689376"/>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ba</a:t>
            </a:r>
            <a:r>
              <a:rPr lang="en-US" sz="1000" dirty="0"/>
              <a:t> </a:t>
            </a:r>
            <a:r>
              <a:rPr lang="en-US" sz="1000" dirty="0" err="1"/>
              <a:t>phòng</a:t>
            </a:r>
            <a:r>
              <a:rPr lang="en-US" sz="1000" dirty="0"/>
              <a:t> </a:t>
            </a:r>
            <a:r>
              <a:rPr lang="en-US" sz="1000" dirty="0" err="1"/>
              <a:t>ngủ</a:t>
            </a:r>
            <a:endParaRPr lang="en-US" sz="1000" dirty="0"/>
          </a:p>
        </p:txBody>
      </p:sp>
      <p:sp>
        <p:nvSpPr>
          <p:cNvPr id="63" name="TextBox 62">
            <a:extLst>
              <a:ext uri="{FF2B5EF4-FFF2-40B4-BE49-F238E27FC236}">
                <a16:creationId xmlns:a16="http://schemas.microsoft.com/office/drawing/2014/main" id="{C545CE67-265A-1168-B719-7AD06BA0E693}"/>
              </a:ext>
            </a:extLst>
          </p:cNvPr>
          <p:cNvSpPr txBox="1"/>
          <p:nvPr/>
        </p:nvSpPr>
        <p:spPr>
          <a:xfrm>
            <a:off x="4666875" y="3255984"/>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8ADA4973-0C07-1DCC-46D1-D28DA5822177}"/>
              </a:ext>
            </a:extLst>
          </p:cNvPr>
          <p:cNvSpPr txBox="1"/>
          <p:nvPr/>
        </p:nvSpPr>
        <p:spPr>
          <a:xfrm>
            <a:off x="6427057" y="3253831"/>
            <a:ext cx="670634"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Gia </a:t>
            </a:r>
            <a:r>
              <a:rPr lang="en-US" sz="1000" dirty="0" err="1">
                <a:latin typeface="Times New Roman" panose="02020603050405020304" pitchFamily="18" charset="0"/>
                <a:cs typeface="Times New Roman" panose="02020603050405020304" pitchFamily="18" charset="0"/>
              </a:rPr>
              <a:t>đình</a:t>
            </a:r>
            <a:endParaRPr lang="en-US" sz="1000" dirty="0">
              <a:latin typeface="Times New Roman" panose="02020603050405020304" pitchFamily="18" charset="0"/>
              <a:cs typeface="Times New Roman" panose="02020603050405020304" pitchFamily="18" charset="0"/>
            </a:endParaRPr>
          </a:p>
        </p:txBody>
      </p:sp>
      <p:cxnSp>
        <p:nvCxnSpPr>
          <p:cNvPr id="66" name="Straight Arrow Connector 65">
            <a:extLst>
              <a:ext uri="{FF2B5EF4-FFF2-40B4-BE49-F238E27FC236}">
                <a16:creationId xmlns:a16="http://schemas.microsoft.com/office/drawing/2014/main" id="{54480135-DC03-AAB3-4F3E-CAEB3A793576}"/>
              </a:ext>
            </a:extLst>
          </p:cNvPr>
          <p:cNvCxnSpPr>
            <a:stCxn id="63" idx="2"/>
            <a:endCxn id="62" idx="0"/>
          </p:cNvCxnSpPr>
          <p:nvPr/>
        </p:nvCxnSpPr>
        <p:spPr>
          <a:xfrm>
            <a:off x="5002192" y="3511118"/>
            <a:ext cx="917362" cy="178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B089EE8F-1B4C-9F89-6639-CB4DB30B598C}"/>
              </a:ext>
            </a:extLst>
          </p:cNvPr>
          <p:cNvCxnSpPr>
            <a:stCxn id="64" idx="2"/>
            <a:endCxn id="62" idx="0"/>
          </p:cNvCxnSpPr>
          <p:nvPr/>
        </p:nvCxnSpPr>
        <p:spPr>
          <a:xfrm flipH="1">
            <a:off x="5919554" y="3508965"/>
            <a:ext cx="842820" cy="180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Rectangle 68">
            <a:extLst>
              <a:ext uri="{FF2B5EF4-FFF2-40B4-BE49-F238E27FC236}">
                <a16:creationId xmlns:a16="http://schemas.microsoft.com/office/drawing/2014/main" id="{F8D5A76B-AFB2-A10E-54A7-0764A9E2C74F}"/>
              </a:ext>
            </a:extLst>
          </p:cNvPr>
          <p:cNvSpPr/>
          <p:nvPr/>
        </p:nvSpPr>
        <p:spPr>
          <a:xfrm>
            <a:off x="5213042" y="4644650"/>
            <a:ext cx="1424865" cy="60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Số</a:t>
            </a:r>
            <a:r>
              <a:rPr lang="en-US" sz="1000" dirty="0"/>
              <a:t> </a:t>
            </a:r>
            <a:r>
              <a:rPr lang="en-US" sz="1000" dirty="0" err="1"/>
              <a:t>phòng</a:t>
            </a:r>
            <a:r>
              <a:rPr lang="en-US" sz="1000" dirty="0"/>
              <a:t> </a:t>
            </a:r>
            <a:r>
              <a:rPr lang="en-US" sz="1000" dirty="0" err="1"/>
              <a:t>ngủ</a:t>
            </a:r>
            <a:r>
              <a:rPr lang="en-US" sz="1000" dirty="0"/>
              <a:t> </a:t>
            </a:r>
            <a:r>
              <a:rPr lang="en-US" sz="1000" dirty="0" err="1"/>
              <a:t>bằng</a:t>
            </a:r>
            <a:r>
              <a:rPr lang="en-US" sz="1000" dirty="0"/>
              <a:t> </a:t>
            </a:r>
            <a:r>
              <a:rPr lang="en-US" sz="1000" dirty="0" err="1"/>
              <a:t>số</a:t>
            </a:r>
            <a:r>
              <a:rPr lang="en-US" sz="1000" dirty="0"/>
              <a:t> </a:t>
            </a:r>
            <a:r>
              <a:rPr lang="en-US" sz="1000" dirty="0" err="1"/>
              <a:t>thành</a:t>
            </a:r>
            <a:r>
              <a:rPr lang="en-US" sz="1000" dirty="0"/>
              <a:t> </a:t>
            </a:r>
            <a:r>
              <a:rPr lang="en-US" sz="1000" dirty="0" err="1"/>
              <a:t>viên</a:t>
            </a:r>
            <a:r>
              <a:rPr lang="en-US" sz="1000" dirty="0"/>
              <a:t> </a:t>
            </a:r>
            <a:r>
              <a:rPr lang="en-US" sz="1000" dirty="0" err="1"/>
              <a:t>gia</a:t>
            </a:r>
            <a:r>
              <a:rPr lang="en-US" sz="1000" dirty="0"/>
              <a:t> </a:t>
            </a:r>
            <a:r>
              <a:rPr lang="en-US" sz="1000" dirty="0" err="1"/>
              <a:t>đình</a:t>
            </a:r>
            <a:r>
              <a:rPr lang="en-US" sz="1000" dirty="0"/>
              <a:t> +1 * </a:t>
            </a:r>
            <a:r>
              <a:rPr lang="en-US" sz="1000" dirty="0" err="1"/>
              <a:t>trẻ</a:t>
            </a:r>
            <a:r>
              <a:rPr lang="en-US" sz="1000" dirty="0"/>
              <a:t> </a:t>
            </a:r>
            <a:r>
              <a:rPr lang="en-US" sz="1000" dirty="0" err="1"/>
              <a:t>em</a:t>
            </a:r>
            <a:r>
              <a:rPr lang="en-US" sz="1000" dirty="0"/>
              <a:t> </a:t>
            </a:r>
            <a:r>
              <a:rPr lang="en-US" sz="1000" dirty="0" err="1"/>
              <a:t>và</a:t>
            </a:r>
            <a:r>
              <a:rPr lang="en-US" sz="1000" dirty="0"/>
              <a:t> </a:t>
            </a:r>
            <a:r>
              <a:rPr lang="en-US" sz="1000" dirty="0" err="1"/>
              <a:t>phải</a:t>
            </a:r>
            <a:r>
              <a:rPr lang="en-US" sz="1000" dirty="0"/>
              <a:t> ở </a:t>
            </a:r>
            <a:r>
              <a:rPr lang="en-US" sz="1000" dirty="0" err="1"/>
              <a:t>trung</a:t>
            </a:r>
            <a:r>
              <a:rPr lang="en-US" sz="1000" dirty="0"/>
              <a:t> </a:t>
            </a:r>
            <a:r>
              <a:rPr lang="en-US" sz="1000" dirty="0" err="1"/>
              <a:t>tâm</a:t>
            </a:r>
            <a:r>
              <a:rPr lang="en-US" sz="1000" dirty="0"/>
              <a:t> </a:t>
            </a:r>
            <a:r>
              <a:rPr lang="en-US" sz="1000" dirty="0" err="1"/>
              <a:t>và</a:t>
            </a:r>
            <a:r>
              <a:rPr lang="en-US" sz="1000" dirty="0"/>
              <a:t> </a:t>
            </a:r>
            <a:r>
              <a:rPr lang="en-US" sz="1000" dirty="0" err="1"/>
              <a:t>rộng</a:t>
            </a:r>
            <a:r>
              <a:rPr lang="en-US" sz="1000" dirty="0"/>
              <a:t> </a:t>
            </a:r>
            <a:r>
              <a:rPr lang="en-US" sz="1000" dirty="0" err="1"/>
              <a:t>rãi</a:t>
            </a:r>
            <a:endParaRPr lang="en-US" sz="1000" dirty="0"/>
          </a:p>
        </p:txBody>
      </p:sp>
      <p:sp>
        <p:nvSpPr>
          <p:cNvPr id="70" name="TextBox 69">
            <a:extLst>
              <a:ext uri="{FF2B5EF4-FFF2-40B4-BE49-F238E27FC236}">
                <a16:creationId xmlns:a16="http://schemas.microsoft.com/office/drawing/2014/main" id="{8A18A426-56D7-D810-4DC2-B966A4725E13}"/>
              </a:ext>
            </a:extLst>
          </p:cNvPr>
          <p:cNvSpPr txBox="1"/>
          <p:nvPr/>
        </p:nvSpPr>
        <p:spPr>
          <a:xfrm>
            <a:off x="4666875" y="4211258"/>
            <a:ext cx="670634"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Gia </a:t>
            </a:r>
            <a:r>
              <a:rPr lang="en-US" sz="1000" dirty="0" err="1">
                <a:latin typeface="Times New Roman" panose="02020603050405020304" pitchFamily="18" charset="0"/>
                <a:cs typeface="Times New Roman" panose="02020603050405020304" pitchFamily="18" charset="0"/>
              </a:rPr>
              <a:t>đình</a:t>
            </a:r>
            <a:endParaRPr lang="en-US" sz="1000" dirty="0">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54255923-0D40-3E86-EC4F-1B2A29913158}"/>
              </a:ext>
            </a:extLst>
          </p:cNvPr>
          <p:cNvSpPr txBox="1"/>
          <p:nvPr/>
        </p:nvSpPr>
        <p:spPr>
          <a:xfrm>
            <a:off x="6435000" y="4209105"/>
            <a:ext cx="103018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Con </a:t>
            </a:r>
            <a:r>
              <a:rPr lang="en-US" sz="1000" dirty="0" err="1">
                <a:latin typeface="Times New Roman" panose="02020603050405020304" pitchFamily="18" charset="0"/>
                <a:cs typeface="Times New Roman" panose="02020603050405020304" pitchFamily="18" charset="0"/>
              </a:rPr>
              <a:t>cái</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còn</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nhỏ</a:t>
            </a:r>
            <a:endParaRPr lang="en-US" sz="1000" dirty="0">
              <a:latin typeface="Times New Roman" panose="02020603050405020304" pitchFamily="18" charset="0"/>
              <a:cs typeface="Times New Roman" panose="02020603050405020304" pitchFamily="18" charset="0"/>
            </a:endParaRPr>
          </a:p>
        </p:txBody>
      </p:sp>
      <p:cxnSp>
        <p:nvCxnSpPr>
          <p:cNvPr id="73" name="Straight Arrow Connector 72">
            <a:extLst>
              <a:ext uri="{FF2B5EF4-FFF2-40B4-BE49-F238E27FC236}">
                <a16:creationId xmlns:a16="http://schemas.microsoft.com/office/drawing/2014/main" id="{9BBE6037-210E-BF0B-55AD-73542514AFCE}"/>
              </a:ext>
            </a:extLst>
          </p:cNvPr>
          <p:cNvCxnSpPr>
            <a:stCxn id="70" idx="2"/>
            <a:endCxn id="69" idx="0"/>
          </p:cNvCxnSpPr>
          <p:nvPr/>
        </p:nvCxnSpPr>
        <p:spPr>
          <a:xfrm>
            <a:off x="5002192" y="4466392"/>
            <a:ext cx="923283" cy="178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B274FD3C-CB1B-1928-3EDB-02CB751F9B0E}"/>
              </a:ext>
            </a:extLst>
          </p:cNvPr>
          <p:cNvCxnSpPr>
            <a:stCxn id="71" idx="2"/>
            <a:endCxn id="69" idx="0"/>
          </p:cNvCxnSpPr>
          <p:nvPr/>
        </p:nvCxnSpPr>
        <p:spPr>
          <a:xfrm flipH="1">
            <a:off x="5925475" y="4464239"/>
            <a:ext cx="1024618" cy="180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57327ABE-8C65-9E69-C764-41B09D1F1079}"/>
              </a:ext>
            </a:extLst>
          </p:cNvPr>
          <p:cNvCxnSpPr/>
          <p:nvPr/>
        </p:nvCxnSpPr>
        <p:spPr>
          <a:xfrm flipV="1">
            <a:off x="582592" y="1242874"/>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Connector 77">
            <a:extLst>
              <a:ext uri="{FF2B5EF4-FFF2-40B4-BE49-F238E27FC236}">
                <a16:creationId xmlns:a16="http://schemas.microsoft.com/office/drawing/2014/main" id="{4E06E90E-3763-2C0C-1433-F7C58541C370}"/>
              </a:ext>
            </a:extLst>
          </p:cNvPr>
          <p:cNvCxnSpPr/>
          <p:nvPr/>
        </p:nvCxnSpPr>
        <p:spPr>
          <a:xfrm flipV="1">
            <a:off x="559103" y="3178887"/>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9" name="Straight Connector 78">
            <a:extLst>
              <a:ext uri="{FF2B5EF4-FFF2-40B4-BE49-F238E27FC236}">
                <a16:creationId xmlns:a16="http://schemas.microsoft.com/office/drawing/2014/main" id="{F021278A-6AEE-EA57-E2E5-8E5B2C3F6D3A}"/>
              </a:ext>
            </a:extLst>
          </p:cNvPr>
          <p:cNvCxnSpPr/>
          <p:nvPr/>
        </p:nvCxnSpPr>
        <p:spPr>
          <a:xfrm flipV="1">
            <a:off x="559102" y="4138084"/>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0" name="Straight Connector 79">
            <a:extLst>
              <a:ext uri="{FF2B5EF4-FFF2-40B4-BE49-F238E27FC236}">
                <a16:creationId xmlns:a16="http://schemas.microsoft.com/office/drawing/2014/main" id="{671A39BA-395E-1344-D88B-A4F0F3DD7DB4}"/>
              </a:ext>
            </a:extLst>
          </p:cNvPr>
          <p:cNvCxnSpPr/>
          <p:nvPr/>
        </p:nvCxnSpPr>
        <p:spPr>
          <a:xfrm flipV="1">
            <a:off x="582592" y="5615511"/>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1" name="TextBox 80">
            <a:extLst>
              <a:ext uri="{FF2B5EF4-FFF2-40B4-BE49-F238E27FC236}">
                <a16:creationId xmlns:a16="http://schemas.microsoft.com/office/drawing/2014/main" id="{75868F6D-6FC8-DE8B-A4CF-6AD60930D89A}"/>
              </a:ext>
            </a:extLst>
          </p:cNvPr>
          <p:cNvSpPr txBox="1"/>
          <p:nvPr/>
        </p:nvSpPr>
        <p:spPr>
          <a:xfrm>
            <a:off x="11075081" y="2882690"/>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2</a:t>
            </a:r>
          </a:p>
        </p:txBody>
      </p:sp>
      <p:sp>
        <p:nvSpPr>
          <p:cNvPr id="82" name="TextBox 81">
            <a:extLst>
              <a:ext uri="{FF2B5EF4-FFF2-40B4-BE49-F238E27FC236}">
                <a16:creationId xmlns:a16="http://schemas.microsoft.com/office/drawing/2014/main" id="{450ADDE1-D5F0-5D3D-5AE4-7ECDACC4E870}"/>
              </a:ext>
            </a:extLst>
          </p:cNvPr>
          <p:cNvSpPr txBox="1"/>
          <p:nvPr/>
        </p:nvSpPr>
        <p:spPr>
          <a:xfrm>
            <a:off x="11075081" y="959407"/>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1</a:t>
            </a:r>
          </a:p>
        </p:txBody>
      </p:sp>
      <p:sp>
        <p:nvSpPr>
          <p:cNvPr id="83" name="TextBox 82">
            <a:extLst>
              <a:ext uri="{FF2B5EF4-FFF2-40B4-BE49-F238E27FC236}">
                <a16:creationId xmlns:a16="http://schemas.microsoft.com/office/drawing/2014/main" id="{E93009F3-C9D6-F645-63B7-69241026E26D}"/>
              </a:ext>
            </a:extLst>
          </p:cNvPr>
          <p:cNvSpPr txBox="1"/>
          <p:nvPr/>
        </p:nvSpPr>
        <p:spPr>
          <a:xfrm>
            <a:off x="11075081" y="3878636"/>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3</a:t>
            </a:r>
          </a:p>
        </p:txBody>
      </p:sp>
      <p:sp>
        <p:nvSpPr>
          <p:cNvPr id="84" name="TextBox 83">
            <a:extLst>
              <a:ext uri="{FF2B5EF4-FFF2-40B4-BE49-F238E27FC236}">
                <a16:creationId xmlns:a16="http://schemas.microsoft.com/office/drawing/2014/main" id="{D69C5AA7-AB08-9F64-9130-8077617C86EE}"/>
              </a:ext>
            </a:extLst>
          </p:cNvPr>
          <p:cNvSpPr txBox="1"/>
          <p:nvPr/>
        </p:nvSpPr>
        <p:spPr>
          <a:xfrm>
            <a:off x="11075081" y="5282889"/>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4</a:t>
            </a:r>
          </a:p>
        </p:txBody>
      </p:sp>
      <p:graphicFrame>
        <p:nvGraphicFramePr>
          <p:cNvPr id="4" name="Table 4">
            <a:extLst>
              <a:ext uri="{FF2B5EF4-FFF2-40B4-BE49-F238E27FC236}">
                <a16:creationId xmlns:a16="http://schemas.microsoft.com/office/drawing/2014/main" id="{B024411C-A8EA-E67D-7204-3CC3AB7B9D60}"/>
              </a:ext>
            </a:extLst>
          </p:cNvPr>
          <p:cNvGraphicFramePr>
            <a:graphicFrameLocks noGrp="1"/>
          </p:cNvGraphicFramePr>
          <p:nvPr/>
        </p:nvGraphicFramePr>
        <p:xfrm>
          <a:off x="131674" y="3078840"/>
          <a:ext cx="4394820" cy="2737225"/>
        </p:xfrm>
        <a:graphic>
          <a:graphicData uri="http://schemas.openxmlformats.org/drawingml/2006/table">
            <a:tbl>
              <a:tblPr firstRow="1" bandRow="1">
                <a:tableStyleId>{D113A9D2-9D6B-4929-AA2D-F23B5EE8CBE7}</a:tableStyleId>
              </a:tblPr>
              <a:tblGrid>
                <a:gridCol w="1464940">
                  <a:extLst>
                    <a:ext uri="{9D8B030D-6E8A-4147-A177-3AD203B41FA5}">
                      <a16:colId xmlns:a16="http://schemas.microsoft.com/office/drawing/2014/main" val="3860930260"/>
                    </a:ext>
                  </a:extLst>
                </a:gridCol>
                <a:gridCol w="1464940">
                  <a:extLst>
                    <a:ext uri="{9D8B030D-6E8A-4147-A177-3AD203B41FA5}">
                      <a16:colId xmlns:a16="http://schemas.microsoft.com/office/drawing/2014/main" val="4216124605"/>
                    </a:ext>
                  </a:extLst>
                </a:gridCol>
                <a:gridCol w="1464940">
                  <a:extLst>
                    <a:ext uri="{9D8B030D-6E8A-4147-A177-3AD203B41FA5}">
                      <a16:colId xmlns:a16="http://schemas.microsoft.com/office/drawing/2014/main" val="4160362547"/>
                    </a:ext>
                  </a:extLst>
                </a:gridCol>
              </a:tblGrid>
              <a:tr h="456005">
                <a:tc>
                  <a:txBody>
                    <a:bodyPr/>
                    <a:lstStyle/>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trị</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Ưu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tiên</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3489966"/>
                  </a:ext>
                </a:extLst>
              </a:tr>
              <a:tr h="456005">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tiền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4,000,000,000</a:t>
                      </a:r>
                    </a:p>
                  </a:txBody>
                  <a:tcPr/>
                </a:tc>
                <a:tc>
                  <a:txBody>
                    <a:bodyPr/>
                    <a:lstStyle/>
                    <a:p>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137405715"/>
                  </a:ext>
                </a:extLst>
              </a:tr>
              <a:tr h="456005">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tiền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trên</a:t>
                      </a:r>
                      <a:r>
                        <a:rPr lang="en-US" sz="1200" dirty="0">
                          <a:latin typeface="Times New Roman" panose="02020603050405020304" pitchFamily="18" charset="0"/>
                          <a:cs typeface="Times New Roman" panose="02020603050405020304" pitchFamily="18" charset="0"/>
                        </a:rPr>
                        <a:t> m2 </a:t>
                      </a:r>
                      <a:r>
                        <a:rPr lang="en-US" sz="1200" dirty="0" err="1">
                          <a:latin typeface="Times New Roman" panose="02020603050405020304" pitchFamily="18" charset="0"/>
                          <a:cs typeface="Times New Roman" panose="02020603050405020304" pitchFamily="18" charset="0"/>
                        </a:rPr>
                        <a:t>ít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nhất</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NONE</a:t>
                      </a:r>
                    </a:p>
                  </a:txBody>
                  <a:tcPr/>
                </a:tc>
                <a:tc>
                  <a:txBody>
                    <a:bodyPr/>
                    <a:lstStyle/>
                    <a:p>
                      <a:r>
                        <a:rPr lang="en-US" sz="1200" dirty="0">
                          <a:latin typeface="Times New Roman" panose="02020603050405020304" pitchFamily="18" charset="0"/>
                          <a:cs typeface="Times New Roman" panose="02020603050405020304" pitchFamily="18" charset="0"/>
                        </a:rPr>
                        <a:t>99999999</a:t>
                      </a:r>
                    </a:p>
                  </a:txBody>
                  <a:tcPr/>
                </a:tc>
                <a:extLst>
                  <a:ext uri="{0D108BD9-81ED-4DB2-BD59-A6C34878D82A}">
                    <a16:rowId xmlns:a16="http://schemas.microsoft.com/office/drawing/2014/main" val="717095462"/>
                  </a:ext>
                </a:extLst>
              </a:tr>
              <a:tr h="456005">
                <a:tc>
                  <a:txBody>
                    <a:bodyPr/>
                    <a:lstStyle/>
                    <a:p>
                      <a:r>
                        <a:rPr lang="en-US" sz="1200" dirty="0" err="1">
                          <a:latin typeface="Times New Roman" panose="02020603050405020304" pitchFamily="18" charset="0"/>
                          <a:cs typeface="Times New Roman" panose="02020603050405020304" pitchFamily="18" charset="0"/>
                        </a:rPr>
                        <a:t>Khu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vực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quận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2, 3, </a:t>
                      </a:r>
                      <a:r>
                        <a:rPr lang="en-US" sz="1200" dirty="0" err="1">
                          <a:latin typeface="Times New Roman" panose="02020603050405020304" pitchFamily="18" charset="0"/>
                          <a:cs typeface="Times New Roman" panose="02020603050405020304" pitchFamily="18" charset="0"/>
                        </a:rPr>
                        <a:t>Phú</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nhuận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025573314"/>
                  </a:ext>
                </a:extLst>
              </a:tr>
              <a:tr h="456005">
                <a:tc>
                  <a:txBody>
                    <a:bodyPr/>
                    <a:lstStyle/>
                    <a:p>
                      <a:r>
                        <a:rPr lang="en-US" sz="1200" dirty="0" err="1">
                          <a:latin typeface="Times New Roman" panose="02020603050405020304" pitchFamily="18" charset="0"/>
                          <a:cs typeface="Times New Roman" panose="02020603050405020304" pitchFamily="18" charset="0"/>
                        </a:rPr>
                        <a:t>Số</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phòng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ngủ</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6</a:t>
                      </a:r>
                    </a:p>
                  </a:txBody>
                  <a:tcPr/>
                </a:tc>
                <a:tc>
                  <a:txBody>
                    <a:bodyPr/>
                    <a:lstStyle/>
                    <a:p>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626503463"/>
                  </a:ext>
                </a:extLst>
              </a:tr>
              <a:tr h="456005">
                <a:tc>
                  <a:txBody>
                    <a:bodyPr/>
                    <a:lstStyle/>
                    <a:p>
                      <a:r>
                        <a:rPr lang="en-US" sz="1200" dirty="0" err="1">
                          <a:latin typeface="Times New Roman" panose="02020603050405020304" pitchFamily="18" charset="0"/>
                          <a:cs typeface="Times New Roman" panose="02020603050405020304" pitchFamily="18" charset="0"/>
                        </a:rPr>
                        <a:t>Diện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tích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căn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hộ</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NONE</a:t>
                      </a:r>
                    </a:p>
                  </a:txBody>
                  <a:tcPr/>
                </a:tc>
                <a:tc>
                  <a:txBody>
                    <a:bodyPr/>
                    <a:lstStyle/>
                    <a:p>
                      <a:r>
                        <a:rPr lang="en-US" sz="1200" dirty="0">
                          <a:latin typeface="Times New Roman" panose="02020603050405020304" pitchFamily="18" charset="0"/>
                          <a:cs typeface="Times New Roman" panose="02020603050405020304" pitchFamily="18" charset="0"/>
                        </a:rPr>
                        <a:t>99999999</a:t>
                      </a:r>
                    </a:p>
                  </a:txBody>
                  <a:tcPr/>
                </a:tc>
                <a:extLst>
                  <a:ext uri="{0D108BD9-81ED-4DB2-BD59-A6C34878D82A}">
                    <a16:rowId xmlns:a16="http://schemas.microsoft.com/office/drawing/2014/main" val="2328498163"/>
                  </a:ext>
                </a:extLst>
              </a:tr>
            </a:tbl>
          </a:graphicData>
        </a:graphic>
      </p:graphicFrame>
      <p:sp>
        <p:nvSpPr>
          <p:cNvPr id="2" name="Slide Number Placeholder 1">
            <a:extLst>
              <a:ext uri="{FF2B5EF4-FFF2-40B4-BE49-F238E27FC236}">
                <a16:creationId xmlns:a16="http://schemas.microsoft.com/office/drawing/2014/main" id="{5064C803-ABB6-1920-ED9D-5A04812788F3}"/>
              </a:ext>
            </a:extLst>
          </p:cNvPr>
          <p:cNvSpPr>
            <a:spLocks noGrp="1"/>
          </p:cNvSpPr>
          <p:nvPr>
            <p:ph type="sldNum" sz="quarter" idx="12"/>
          </p:nvPr>
        </p:nvSpPr>
        <p:spPr/>
        <p:txBody>
          <a:bodyPr/>
          <a:lstStyle/>
          <a:p>
            <a:fld id="{E31375A4-56A4-47D6-9801-1991572033F7}" type="slidenum">
              <a:rPr lang="en-US" smtClean="0"/>
              <a:t>14</a:t>
            </a:fld>
            <a:endParaRPr lang="en-US"/>
          </a:p>
        </p:txBody>
      </p:sp>
    </p:spTree>
    <p:extLst>
      <p:ext uri="{BB962C8B-B14F-4D97-AF65-F5344CB8AC3E}">
        <p14:creationId xmlns:p14="http://schemas.microsoft.com/office/powerpoint/2010/main" val="134197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0AD9E3-B4B3-0EF3-8819-C2ABE11862AC}"/>
              </a:ext>
            </a:extLst>
          </p:cNvPr>
          <p:cNvSpPr/>
          <p:nvPr/>
        </p:nvSpPr>
        <p:spPr>
          <a:xfrm>
            <a:off x="1923860" y="565945"/>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Là</a:t>
            </a:r>
            <a:r>
              <a:rPr lang="en-US" sz="1000" dirty="0"/>
              <a:t> </a:t>
            </a:r>
            <a:r>
              <a:rPr lang="en-US" sz="1000" dirty="0" err="1"/>
              <a:t>một</a:t>
            </a:r>
            <a:r>
              <a:rPr lang="en-US" sz="1000" dirty="0"/>
              <a:t> </a:t>
            </a:r>
            <a:r>
              <a:rPr lang="en-US" sz="1000" dirty="0" err="1"/>
              <a:t>gia</a:t>
            </a:r>
            <a:r>
              <a:rPr lang="en-US" sz="1000" dirty="0"/>
              <a:t> </a:t>
            </a:r>
            <a:r>
              <a:rPr lang="en-US" sz="1000" dirty="0" err="1"/>
              <a:t>đình</a:t>
            </a:r>
            <a:endParaRPr lang="en-US" sz="1000" dirty="0"/>
          </a:p>
        </p:txBody>
      </p:sp>
      <p:sp>
        <p:nvSpPr>
          <p:cNvPr id="9" name="Rectangle 8">
            <a:extLst>
              <a:ext uri="{FF2B5EF4-FFF2-40B4-BE49-F238E27FC236}">
                <a16:creationId xmlns:a16="http://schemas.microsoft.com/office/drawing/2014/main" id="{876E3AB2-95A8-7B64-F620-E01481AF0D95}"/>
              </a:ext>
            </a:extLst>
          </p:cNvPr>
          <p:cNvSpPr/>
          <p:nvPr/>
        </p:nvSpPr>
        <p:spPr>
          <a:xfrm>
            <a:off x="3738976" y="565946"/>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thu</a:t>
            </a:r>
            <a:r>
              <a:rPr lang="en-US" sz="1000" dirty="0"/>
              <a:t> </a:t>
            </a:r>
            <a:r>
              <a:rPr lang="en-US" sz="1000" dirty="0" err="1"/>
              <a:t>nhập</a:t>
            </a:r>
            <a:r>
              <a:rPr lang="en-US" sz="1000" dirty="0"/>
              <a:t> </a:t>
            </a:r>
            <a:r>
              <a:rPr lang="en-US" sz="1000" dirty="0" err="1"/>
              <a:t>cao</a:t>
            </a:r>
            <a:endParaRPr lang="en-US" sz="1000" dirty="0"/>
          </a:p>
        </p:txBody>
      </p:sp>
      <p:sp>
        <p:nvSpPr>
          <p:cNvPr id="10" name="Rectangle 9">
            <a:extLst>
              <a:ext uri="{FF2B5EF4-FFF2-40B4-BE49-F238E27FC236}">
                <a16:creationId xmlns:a16="http://schemas.microsoft.com/office/drawing/2014/main" id="{86F70F87-A75D-AA5F-56D7-B80B5DB2E042}"/>
              </a:ext>
            </a:extLst>
          </p:cNvPr>
          <p:cNvSpPr/>
          <p:nvPr/>
        </p:nvSpPr>
        <p:spPr>
          <a:xfrm>
            <a:off x="5554092" y="565947"/>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Thế</a:t>
            </a:r>
            <a:r>
              <a:rPr lang="en-US" sz="1000" dirty="0"/>
              <a:t> </a:t>
            </a:r>
            <a:r>
              <a:rPr lang="en-US" sz="1000" dirty="0" err="1"/>
              <a:t>hệ</a:t>
            </a:r>
            <a:r>
              <a:rPr lang="en-US" sz="1000" dirty="0"/>
              <a:t> Z</a:t>
            </a:r>
          </a:p>
        </p:txBody>
      </p:sp>
      <p:sp>
        <p:nvSpPr>
          <p:cNvPr id="11" name="Rectangle 10">
            <a:extLst>
              <a:ext uri="{FF2B5EF4-FFF2-40B4-BE49-F238E27FC236}">
                <a16:creationId xmlns:a16="http://schemas.microsoft.com/office/drawing/2014/main" id="{0EAB45A9-249A-A7D4-7900-C3F353EDE3FC}"/>
              </a:ext>
            </a:extLst>
          </p:cNvPr>
          <p:cNvSpPr/>
          <p:nvPr/>
        </p:nvSpPr>
        <p:spPr>
          <a:xfrm>
            <a:off x="7369208" y="565947"/>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Thế</a:t>
            </a:r>
            <a:r>
              <a:rPr lang="en-US" sz="1000" dirty="0"/>
              <a:t> </a:t>
            </a:r>
            <a:r>
              <a:rPr lang="en-US" sz="1000" dirty="0" err="1"/>
              <a:t>hệ</a:t>
            </a:r>
            <a:r>
              <a:rPr lang="en-US" sz="1000" dirty="0"/>
              <a:t> Y</a:t>
            </a:r>
          </a:p>
        </p:txBody>
      </p:sp>
      <p:sp>
        <p:nvSpPr>
          <p:cNvPr id="12" name="Rectangle 11">
            <a:extLst>
              <a:ext uri="{FF2B5EF4-FFF2-40B4-BE49-F238E27FC236}">
                <a16:creationId xmlns:a16="http://schemas.microsoft.com/office/drawing/2014/main" id="{D6F3CD9C-E4E3-F123-400B-2C0C9B9D81D7}"/>
              </a:ext>
            </a:extLst>
          </p:cNvPr>
          <p:cNvSpPr/>
          <p:nvPr/>
        </p:nvSpPr>
        <p:spPr>
          <a:xfrm>
            <a:off x="9184324" y="565947"/>
            <a:ext cx="1278381"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thu</a:t>
            </a:r>
            <a:r>
              <a:rPr lang="en-US" sz="1000" dirty="0"/>
              <a:t> </a:t>
            </a:r>
            <a:r>
              <a:rPr lang="en-US" sz="1000" dirty="0" err="1"/>
              <a:t>nhập</a:t>
            </a:r>
            <a:r>
              <a:rPr lang="en-US" sz="1000" dirty="0"/>
              <a:t> </a:t>
            </a:r>
            <a:r>
              <a:rPr lang="en-US" sz="1000" dirty="0" err="1"/>
              <a:t>không</a:t>
            </a:r>
            <a:r>
              <a:rPr lang="en-US" sz="1000" dirty="0"/>
              <a:t> </a:t>
            </a:r>
            <a:r>
              <a:rPr lang="en-US" sz="1000" dirty="0" err="1"/>
              <a:t>cao</a:t>
            </a:r>
            <a:endParaRPr lang="en-US" sz="1000" dirty="0"/>
          </a:p>
        </p:txBody>
      </p:sp>
      <p:sp>
        <p:nvSpPr>
          <p:cNvPr id="13" name="TextBox 12">
            <a:extLst>
              <a:ext uri="{FF2B5EF4-FFF2-40B4-BE49-F238E27FC236}">
                <a16:creationId xmlns:a16="http://schemas.microsoft.com/office/drawing/2014/main" id="{F3221DD3-20F1-4A54-BBED-5739D1B6FE0C}"/>
              </a:ext>
            </a:extLst>
          </p:cNvPr>
          <p:cNvSpPr txBox="1"/>
          <p:nvPr/>
        </p:nvSpPr>
        <p:spPr>
          <a:xfrm>
            <a:off x="582592" y="103878"/>
            <a:ext cx="1341268"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đã</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cưới</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hoặc</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đính</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hốn</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66C2B7A-487B-68AE-B8C6-241570084CA8}"/>
              </a:ext>
            </a:extLst>
          </p:cNvPr>
          <p:cNvSpPr txBox="1"/>
          <p:nvPr/>
        </p:nvSpPr>
        <p:spPr>
          <a:xfrm>
            <a:off x="3007675" y="79657"/>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B2F5747-1127-1485-4639-B1845DAC84E5}"/>
              </a:ext>
            </a:extLst>
          </p:cNvPr>
          <p:cNvSpPr txBox="1"/>
          <p:nvPr/>
        </p:nvSpPr>
        <p:spPr>
          <a:xfrm>
            <a:off x="3738977" y="79657"/>
            <a:ext cx="108381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Lương</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từ</a:t>
            </a:r>
            <a:r>
              <a:rPr lang="en-US" sz="1000" dirty="0">
                <a:latin typeface="Times New Roman" panose="02020603050405020304" pitchFamily="18" charset="0"/>
                <a:cs typeface="Times New Roman" panose="02020603050405020304" pitchFamily="18" charset="0"/>
              </a:rPr>
              <a:t> 30 </a:t>
            </a:r>
            <a:r>
              <a:rPr lang="en-US" sz="1000" dirty="0" err="1">
                <a:latin typeface="Times New Roman" panose="02020603050405020304" pitchFamily="18" charset="0"/>
                <a:cs typeface="Times New Roman" panose="02020603050405020304" pitchFamily="18" charset="0"/>
              </a:rPr>
              <a:t>triệu</a:t>
            </a:r>
            <a:endParaRPr lang="en-US" sz="1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BED7763-F135-8A45-9B8E-D8D7AAE8C4D7}"/>
              </a:ext>
            </a:extLst>
          </p:cNvPr>
          <p:cNvSpPr txBox="1"/>
          <p:nvPr/>
        </p:nvSpPr>
        <p:spPr>
          <a:xfrm>
            <a:off x="9281607" y="79657"/>
            <a:ext cx="108381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Lương</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từ</a:t>
            </a:r>
            <a:r>
              <a:rPr lang="en-US" sz="1000" dirty="0">
                <a:solidFill>
                  <a:srgbClr val="FF0000"/>
                </a:solidFill>
                <a:latin typeface="Times New Roman" panose="02020603050405020304" pitchFamily="18" charset="0"/>
                <a:cs typeface="Times New Roman" panose="02020603050405020304" pitchFamily="18" charset="0"/>
              </a:rPr>
              <a:t> 15 </a:t>
            </a:r>
            <a:r>
              <a:rPr lang="en-US" sz="1000" dirty="0" err="1">
                <a:solidFill>
                  <a:srgbClr val="FF0000"/>
                </a:solidFill>
                <a:latin typeface="Times New Roman" panose="02020603050405020304" pitchFamily="18" charset="0"/>
                <a:cs typeface="Times New Roman" panose="02020603050405020304" pitchFamily="18" charset="0"/>
              </a:rPr>
              <a:t>triệu</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03E62CD-EFCD-3860-DC92-CF8CBAAB3626}"/>
              </a:ext>
            </a:extLst>
          </p:cNvPr>
          <p:cNvSpPr txBox="1"/>
          <p:nvPr/>
        </p:nvSpPr>
        <p:spPr>
          <a:xfrm>
            <a:off x="7328150" y="79657"/>
            <a:ext cx="1165931"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Sinh</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từ</a:t>
            </a:r>
            <a:r>
              <a:rPr lang="en-US" sz="1000" dirty="0">
                <a:latin typeface="Times New Roman" panose="02020603050405020304" pitchFamily="18" charset="0"/>
                <a:cs typeface="Times New Roman" panose="02020603050405020304" pitchFamily="18" charset="0"/>
              </a:rPr>
              <a:t> 1981-1996</a:t>
            </a:r>
          </a:p>
        </p:txBody>
      </p:sp>
      <p:sp>
        <p:nvSpPr>
          <p:cNvPr id="18" name="TextBox 17">
            <a:extLst>
              <a:ext uri="{FF2B5EF4-FFF2-40B4-BE49-F238E27FC236}">
                <a16:creationId xmlns:a16="http://schemas.microsoft.com/office/drawing/2014/main" id="{17DEC002-CF65-4C8D-2E6C-54EF9F865720}"/>
              </a:ext>
            </a:extLst>
          </p:cNvPr>
          <p:cNvSpPr txBox="1"/>
          <p:nvPr/>
        </p:nvSpPr>
        <p:spPr>
          <a:xfrm>
            <a:off x="5513033" y="79657"/>
            <a:ext cx="1165931"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Sinh</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từ</a:t>
            </a:r>
            <a:r>
              <a:rPr lang="en-US" sz="1000" dirty="0">
                <a:solidFill>
                  <a:srgbClr val="FF0000"/>
                </a:solidFill>
                <a:latin typeface="Times New Roman" panose="02020603050405020304" pitchFamily="18" charset="0"/>
                <a:cs typeface="Times New Roman" panose="02020603050405020304" pitchFamily="18" charset="0"/>
              </a:rPr>
              <a:t> 1997-2012</a:t>
            </a:r>
          </a:p>
        </p:txBody>
      </p:sp>
      <p:cxnSp>
        <p:nvCxnSpPr>
          <p:cNvPr id="20" name="Straight Arrow Connector 19">
            <a:extLst>
              <a:ext uri="{FF2B5EF4-FFF2-40B4-BE49-F238E27FC236}">
                <a16:creationId xmlns:a16="http://schemas.microsoft.com/office/drawing/2014/main" id="{0F0F63AD-9E9C-0ACA-69E8-9D29459B847D}"/>
              </a:ext>
            </a:extLst>
          </p:cNvPr>
          <p:cNvCxnSpPr>
            <a:stCxn id="13" idx="2"/>
            <a:endCxn id="7" idx="1"/>
          </p:cNvCxnSpPr>
          <p:nvPr/>
        </p:nvCxnSpPr>
        <p:spPr>
          <a:xfrm>
            <a:off x="1253226" y="359012"/>
            <a:ext cx="670634" cy="377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F8AB226-311B-8731-59EF-F52CD88AAEC1}"/>
              </a:ext>
            </a:extLst>
          </p:cNvPr>
          <p:cNvCxnSpPr>
            <a:stCxn id="14" idx="2"/>
            <a:endCxn id="7" idx="3"/>
          </p:cNvCxnSpPr>
          <p:nvPr/>
        </p:nvCxnSpPr>
        <p:spPr>
          <a:xfrm flipH="1">
            <a:off x="3007675" y="334791"/>
            <a:ext cx="335317" cy="402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46B4FAA-EBA8-60A9-4630-184B10511896}"/>
              </a:ext>
            </a:extLst>
          </p:cNvPr>
          <p:cNvCxnSpPr>
            <a:stCxn id="15" idx="2"/>
            <a:endCxn id="9" idx="0"/>
          </p:cNvCxnSpPr>
          <p:nvPr/>
        </p:nvCxnSpPr>
        <p:spPr>
          <a:xfrm>
            <a:off x="4280884" y="334791"/>
            <a:ext cx="0" cy="231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CF4B037E-C01B-C946-F49B-76E5A416938D}"/>
              </a:ext>
            </a:extLst>
          </p:cNvPr>
          <p:cNvCxnSpPr>
            <a:stCxn id="18" idx="2"/>
            <a:endCxn id="10" idx="0"/>
          </p:cNvCxnSpPr>
          <p:nvPr/>
        </p:nvCxnSpPr>
        <p:spPr>
          <a:xfrm>
            <a:off x="6095999" y="334791"/>
            <a:ext cx="1"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2D36493-E300-F7D5-301F-E7F3A43411E1}"/>
              </a:ext>
            </a:extLst>
          </p:cNvPr>
          <p:cNvCxnSpPr>
            <a:stCxn id="17" idx="2"/>
            <a:endCxn id="11" idx="0"/>
          </p:cNvCxnSpPr>
          <p:nvPr/>
        </p:nvCxnSpPr>
        <p:spPr>
          <a:xfrm>
            <a:off x="7911116" y="334791"/>
            <a:ext cx="0"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88A9F41-5F86-72B9-D328-E1A7A230B27E}"/>
              </a:ext>
            </a:extLst>
          </p:cNvPr>
          <p:cNvCxnSpPr>
            <a:stCxn id="16" idx="2"/>
            <a:endCxn id="12" idx="0"/>
          </p:cNvCxnSpPr>
          <p:nvPr/>
        </p:nvCxnSpPr>
        <p:spPr>
          <a:xfrm>
            <a:off x="9823514" y="334791"/>
            <a:ext cx="1"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C9B6AA6D-3F30-B9D1-FA27-C05CBCEFE1C1}"/>
              </a:ext>
            </a:extLst>
          </p:cNvPr>
          <p:cNvSpPr/>
          <p:nvPr/>
        </p:nvSpPr>
        <p:spPr>
          <a:xfrm>
            <a:off x="1261541" y="2321499"/>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một</a:t>
            </a:r>
            <a:r>
              <a:rPr lang="en-US" sz="1000" dirty="0"/>
              <a:t> </a:t>
            </a:r>
            <a:r>
              <a:rPr lang="en-US" sz="1000" dirty="0" err="1"/>
              <a:t>phòng</a:t>
            </a:r>
            <a:r>
              <a:rPr lang="en-US" sz="1000" dirty="0"/>
              <a:t> </a:t>
            </a:r>
            <a:r>
              <a:rPr lang="en-US" sz="1000" dirty="0" err="1"/>
              <a:t>ngủ</a:t>
            </a:r>
            <a:endParaRPr lang="en-US" sz="1000" dirty="0"/>
          </a:p>
        </p:txBody>
      </p:sp>
      <p:sp>
        <p:nvSpPr>
          <p:cNvPr id="33" name="Rectangle 32">
            <a:extLst>
              <a:ext uri="{FF2B5EF4-FFF2-40B4-BE49-F238E27FC236}">
                <a16:creationId xmlns:a16="http://schemas.microsoft.com/office/drawing/2014/main" id="{639F193D-81BE-850B-8908-DE60255AFFF5}"/>
              </a:ext>
            </a:extLst>
          </p:cNvPr>
          <p:cNvSpPr/>
          <p:nvPr/>
        </p:nvSpPr>
        <p:spPr>
          <a:xfrm>
            <a:off x="3149894" y="2298558"/>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hai</a:t>
            </a:r>
            <a:r>
              <a:rPr lang="en-US" sz="1000" dirty="0"/>
              <a:t> </a:t>
            </a:r>
            <a:r>
              <a:rPr lang="en-US" sz="1000" dirty="0" err="1"/>
              <a:t>phòng</a:t>
            </a:r>
            <a:r>
              <a:rPr lang="en-US" sz="1000" dirty="0"/>
              <a:t> </a:t>
            </a:r>
            <a:r>
              <a:rPr lang="en-US" sz="1000" dirty="0" err="1"/>
              <a:t>ngủ</a:t>
            </a:r>
            <a:endParaRPr lang="en-US" sz="1000" dirty="0"/>
          </a:p>
        </p:txBody>
      </p:sp>
      <p:sp>
        <p:nvSpPr>
          <p:cNvPr id="34" name="Rectangle 33">
            <a:extLst>
              <a:ext uri="{FF2B5EF4-FFF2-40B4-BE49-F238E27FC236}">
                <a16:creationId xmlns:a16="http://schemas.microsoft.com/office/drawing/2014/main" id="{E943A6A7-C09D-D5BB-E63C-8CF346E4774D}"/>
              </a:ext>
            </a:extLst>
          </p:cNvPr>
          <p:cNvSpPr/>
          <p:nvPr/>
        </p:nvSpPr>
        <p:spPr>
          <a:xfrm>
            <a:off x="5002192" y="2298557"/>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thể</a:t>
            </a:r>
            <a:r>
              <a:rPr lang="en-US" sz="1000" dirty="0"/>
              <a:t> </a:t>
            </a:r>
            <a:r>
              <a:rPr lang="en-US" sz="1000" dirty="0" err="1"/>
              <a:t>chịu</a:t>
            </a:r>
            <a:r>
              <a:rPr lang="en-US" sz="1000" dirty="0"/>
              <a:t> </a:t>
            </a:r>
            <a:r>
              <a:rPr lang="en-US" sz="1000" dirty="0" err="1"/>
              <a:t>làm</a:t>
            </a:r>
            <a:r>
              <a:rPr lang="en-US" sz="1000" dirty="0"/>
              <a:t> </a:t>
            </a:r>
            <a:r>
              <a:rPr lang="en-US" sz="1000" dirty="0" err="1"/>
              <a:t>xa</a:t>
            </a:r>
            <a:endParaRPr lang="en-US" sz="1000" dirty="0"/>
          </a:p>
        </p:txBody>
      </p:sp>
      <p:sp>
        <p:nvSpPr>
          <p:cNvPr id="35" name="Rectangle 34">
            <a:extLst>
              <a:ext uri="{FF2B5EF4-FFF2-40B4-BE49-F238E27FC236}">
                <a16:creationId xmlns:a16="http://schemas.microsoft.com/office/drawing/2014/main" id="{6E160351-3CCD-798C-8C37-CB81A7051D2D}"/>
              </a:ext>
            </a:extLst>
          </p:cNvPr>
          <p:cNvSpPr/>
          <p:nvPr/>
        </p:nvSpPr>
        <p:spPr>
          <a:xfrm>
            <a:off x="6637907" y="2233820"/>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thể</a:t>
            </a:r>
            <a:r>
              <a:rPr lang="en-US" sz="1000" dirty="0"/>
              <a:t> </a:t>
            </a:r>
            <a:r>
              <a:rPr lang="en-US" sz="1000" dirty="0" err="1"/>
              <a:t>chọn</a:t>
            </a:r>
            <a:r>
              <a:rPr lang="en-US" sz="1000" dirty="0"/>
              <a:t> </a:t>
            </a:r>
            <a:r>
              <a:rPr lang="en-US" sz="1000" dirty="0" err="1"/>
              <a:t>ngoại</a:t>
            </a:r>
            <a:r>
              <a:rPr lang="en-US" sz="1000" dirty="0"/>
              <a:t> ô, </a:t>
            </a:r>
            <a:r>
              <a:rPr lang="en-US" sz="1000" dirty="0" err="1"/>
              <a:t>từ</a:t>
            </a:r>
            <a:r>
              <a:rPr lang="en-US" sz="1000" dirty="0"/>
              <a:t> 2 </a:t>
            </a:r>
            <a:r>
              <a:rPr lang="en-US" sz="1000" dirty="0" err="1"/>
              <a:t>phòng</a:t>
            </a:r>
            <a:r>
              <a:rPr lang="en-US" sz="1000" dirty="0"/>
              <a:t> </a:t>
            </a:r>
            <a:r>
              <a:rPr lang="en-US" sz="1000" dirty="0" err="1"/>
              <a:t>ngủ</a:t>
            </a:r>
            <a:endParaRPr lang="en-US" sz="1000" dirty="0"/>
          </a:p>
        </p:txBody>
      </p:sp>
      <p:sp>
        <p:nvSpPr>
          <p:cNvPr id="36" name="Rectangle 35">
            <a:extLst>
              <a:ext uri="{FF2B5EF4-FFF2-40B4-BE49-F238E27FC236}">
                <a16:creationId xmlns:a16="http://schemas.microsoft.com/office/drawing/2014/main" id="{D2C51A60-F611-01EA-085D-554B4BF8A5C4}"/>
              </a:ext>
            </a:extLst>
          </p:cNvPr>
          <p:cNvSpPr/>
          <p:nvPr/>
        </p:nvSpPr>
        <p:spPr>
          <a:xfrm>
            <a:off x="8490205" y="2233820"/>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Vay</a:t>
            </a:r>
            <a:r>
              <a:rPr lang="en-US" sz="1000" dirty="0"/>
              <a:t> 30% </a:t>
            </a:r>
            <a:r>
              <a:rPr lang="en-US" sz="1000" dirty="0" err="1"/>
              <a:t>giá</a:t>
            </a:r>
            <a:r>
              <a:rPr lang="en-US" sz="1000" dirty="0"/>
              <a:t> </a:t>
            </a:r>
            <a:r>
              <a:rPr lang="en-US" sz="1000" dirty="0" err="1"/>
              <a:t>trị</a:t>
            </a:r>
            <a:r>
              <a:rPr lang="en-US" sz="1000" dirty="0"/>
              <a:t> </a:t>
            </a:r>
            <a:r>
              <a:rPr lang="en-US" sz="1000" dirty="0" err="1"/>
              <a:t>căn</a:t>
            </a:r>
            <a:r>
              <a:rPr lang="en-US" sz="1000" dirty="0"/>
              <a:t> </a:t>
            </a:r>
            <a:r>
              <a:rPr lang="en-US" sz="1000" dirty="0" err="1"/>
              <a:t>nhà</a:t>
            </a:r>
            <a:r>
              <a:rPr lang="en-US" sz="1000" dirty="0"/>
              <a:t> </a:t>
            </a:r>
            <a:r>
              <a:rPr lang="en-US" sz="1000" dirty="0" err="1"/>
              <a:t>muốn</a:t>
            </a:r>
            <a:r>
              <a:rPr lang="en-US" sz="1000" dirty="0"/>
              <a:t> </a:t>
            </a:r>
            <a:r>
              <a:rPr lang="en-US" sz="1000" dirty="0" err="1"/>
              <a:t>mua</a:t>
            </a:r>
            <a:r>
              <a:rPr lang="en-US" sz="1000" dirty="0"/>
              <a:t> </a:t>
            </a:r>
            <a:r>
              <a:rPr lang="en-US" sz="1000" dirty="0" err="1"/>
              <a:t>kì</a:t>
            </a:r>
            <a:r>
              <a:rPr lang="en-US" sz="1000" dirty="0"/>
              <a:t> </a:t>
            </a:r>
            <a:r>
              <a:rPr lang="en-US" sz="1000" dirty="0" err="1"/>
              <a:t>hạn</a:t>
            </a:r>
            <a:r>
              <a:rPr lang="en-US" sz="1000" dirty="0"/>
              <a:t> </a:t>
            </a:r>
            <a:r>
              <a:rPr lang="en-US" sz="1000" dirty="0" err="1"/>
              <a:t>dài</a:t>
            </a:r>
            <a:endParaRPr lang="en-US" sz="1000" dirty="0"/>
          </a:p>
        </p:txBody>
      </p:sp>
      <p:sp>
        <p:nvSpPr>
          <p:cNvPr id="37" name="Rectangle 36">
            <a:extLst>
              <a:ext uri="{FF2B5EF4-FFF2-40B4-BE49-F238E27FC236}">
                <a16:creationId xmlns:a16="http://schemas.microsoft.com/office/drawing/2014/main" id="{8A19EEFC-76EA-15D2-CE80-129E24B2207F}"/>
              </a:ext>
            </a:extLst>
          </p:cNvPr>
          <p:cNvSpPr/>
          <p:nvPr/>
        </p:nvSpPr>
        <p:spPr>
          <a:xfrm>
            <a:off x="10125920" y="2256762"/>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Vay</a:t>
            </a:r>
            <a:r>
              <a:rPr lang="en-US" sz="1000" dirty="0"/>
              <a:t> 50% </a:t>
            </a:r>
            <a:r>
              <a:rPr lang="en-US" sz="1000" dirty="0" err="1"/>
              <a:t>giá</a:t>
            </a:r>
            <a:r>
              <a:rPr lang="en-US" sz="1000" dirty="0"/>
              <a:t> </a:t>
            </a:r>
            <a:r>
              <a:rPr lang="en-US" sz="1000" dirty="0" err="1"/>
              <a:t>trị</a:t>
            </a:r>
            <a:r>
              <a:rPr lang="en-US" sz="1000" dirty="0"/>
              <a:t> </a:t>
            </a:r>
            <a:r>
              <a:rPr lang="en-US" sz="1000" dirty="0" err="1"/>
              <a:t>căn</a:t>
            </a:r>
            <a:r>
              <a:rPr lang="en-US" sz="1000" dirty="0"/>
              <a:t> </a:t>
            </a:r>
            <a:r>
              <a:rPr lang="en-US" sz="1000" dirty="0" err="1"/>
              <a:t>nhà</a:t>
            </a:r>
            <a:r>
              <a:rPr lang="en-US" sz="1000" dirty="0"/>
              <a:t> </a:t>
            </a:r>
            <a:r>
              <a:rPr lang="en-US" sz="1000" dirty="0" err="1"/>
              <a:t>nhưng</a:t>
            </a:r>
            <a:r>
              <a:rPr lang="en-US" sz="1000" dirty="0"/>
              <a:t> </a:t>
            </a:r>
            <a:r>
              <a:rPr lang="en-US" sz="1000" dirty="0" err="1"/>
              <a:t>giá</a:t>
            </a:r>
            <a:r>
              <a:rPr lang="en-US" sz="1000" dirty="0"/>
              <a:t> </a:t>
            </a:r>
            <a:r>
              <a:rPr lang="en-US" sz="1000" dirty="0" err="1"/>
              <a:t>nhà</a:t>
            </a:r>
            <a:r>
              <a:rPr lang="en-US" sz="1000" dirty="0"/>
              <a:t> </a:t>
            </a:r>
            <a:r>
              <a:rPr lang="en-US" sz="1000" dirty="0" err="1"/>
              <a:t>cao</a:t>
            </a:r>
            <a:r>
              <a:rPr lang="en-US" sz="1000" dirty="0"/>
              <a:t> </a:t>
            </a:r>
          </a:p>
        </p:txBody>
      </p:sp>
      <p:sp>
        <p:nvSpPr>
          <p:cNvPr id="38" name="TextBox 37">
            <a:extLst>
              <a:ext uri="{FF2B5EF4-FFF2-40B4-BE49-F238E27FC236}">
                <a16:creationId xmlns:a16="http://schemas.microsoft.com/office/drawing/2014/main" id="{085C806B-AAAC-58E5-A90E-6F85EBE774AD}"/>
              </a:ext>
            </a:extLst>
          </p:cNvPr>
          <p:cNvSpPr txBox="1"/>
          <p:nvPr/>
        </p:nvSpPr>
        <p:spPr>
          <a:xfrm>
            <a:off x="1508269"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Độc</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thân</a:t>
            </a:r>
            <a:endParaRPr lang="en-US" sz="10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D9FCE3AF-FD85-6590-CCAB-3C9C9E064C6A}"/>
              </a:ext>
            </a:extLst>
          </p:cNvPr>
          <p:cNvSpPr txBox="1"/>
          <p:nvPr/>
        </p:nvSpPr>
        <p:spPr>
          <a:xfrm>
            <a:off x="3403659"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683CD90D-33F1-98AF-4A7D-B35C852D5024}"/>
              </a:ext>
            </a:extLst>
          </p:cNvPr>
          <p:cNvSpPr txBox="1"/>
          <p:nvPr/>
        </p:nvSpPr>
        <p:spPr>
          <a:xfrm>
            <a:off x="5248920"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Thế</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hệ</a:t>
            </a:r>
            <a:r>
              <a:rPr lang="en-US" sz="1000" dirty="0">
                <a:latin typeface="Times New Roman" panose="02020603050405020304" pitchFamily="18" charset="0"/>
                <a:cs typeface="Times New Roman" panose="02020603050405020304" pitchFamily="18" charset="0"/>
              </a:rPr>
              <a:t> Z</a:t>
            </a:r>
          </a:p>
        </p:txBody>
      </p:sp>
      <p:sp>
        <p:nvSpPr>
          <p:cNvPr id="41" name="TextBox 40">
            <a:extLst>
              <a:ext uri="{FF2B5EF4-FFF2-40B4-BE49-F238E27FC236}">
                <a16:creationId xmlns:a16="http://schemas.microsoft.com/office/drawing/2014/main" id="{24D1A818-69BC-973F-FC65-933BE81BF901}"/>
              </a:ext>
            </a:extLst>
          </p:cNvPr>
          <p:cNvSpPr txBox="1"/>
          <p:nvPr/>
        </p:nvSpPr>
        <p:spPr>
          <a:xfrm>
            <a:off x="6884635" y="1800182"/>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Thế</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hệ</a:t>
            </a:r>
            <a:r>
              <a:rPr lang="en-US" sz="1000" dirty="0">
                <a:latin typeface="Times New Roman" panose="02020603050405020304" pitchFamily="18" charset="0"/>
                <a:cs typeface="Times New Roman" panose="02020603050405020304" pitchFamily="18" charset="0"/>
              </a:rPr>
              <a:t> Y</a:t>
            </a:r>
          </a:p>
        </p:txBody>
      </p:sp>
      <p:sp>
        <p:nvSpPr>
          <p:cNvPr id="42" name="TextBox 41">
            <a:extLst>
              <a:ext uri="{FF2B5EF4-FFF2-40B4-BE49-F238E27FC236}">
                <a16:creationId xmlns:a16="http://schemas.microsoft.com/office/drawing/2014/main" id="{E7744755-8B32-603A-C689-4B3EEC77FEF6}"/>
              </a:ext>
            </a:extLst>
          </p:cNvPr>
          <p:cNvSpPr txBox="1"/>
          <p:nvPr/>
        </p:nvSpPr>
        <p:spPr>
          <a:xfrm>
            <a:off x="7801997" y="1787776"/>
            <a:ext cx="125284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không</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cao</a:t>
            </a:r>
            <a:endParaRPr lang="en-US" sz="10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95A3BBB4-EACB-FBAA-C726-664E59749FCF}"/>
              </a:ext>
            </a:extLst>
          </p:cNvPr>
          <p:cNvSpPr txBox="1"/>
          <p:nvPr/>
        </p:nvSpPr>
        <p:spPr>
          <a:xfrm>
            <a:off x="9027872" y="1797948"/>
            <a:ext cx="125284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ổn</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định</a:t>
            </a:r>
            <a:endParaRPr lang="en-US" sz="1000"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7F9EC110-EBB8-C868-88B5-B2F015B8D33F}"/>
              </a:ext>
            </a:extLst>
          </p:cNvPr>
          <p:cNvSpPr txBox="1"/>
          <p:nvPr/>
        </p:nvSpPr>
        <p:spPr>
          <a:xfrm>
            <a:off x="10249873" y="1797948"/>
            <a:ext cx="89660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cao</a:t>
            </a:r>
            <a:endParaRPr lang="en-US" sz="1000" dirty="0">
              <a:latin typeface="Times New Roman" panose="02020603050405020304" pitchFamily="18" charset="0"/>
              <a:cs typeface="Times New Roman" panose="02020603050405020304" pitchFamily="18" charset="0"/>
            </a:endParaRPr>
          </a:p>
        </p:txBody>
      </p:sp>
      <p:cxnSp>
        <p:nvCxnSpPr>
          <p:cNvPr id="46" name="Straight Arrow Connector 45">
            <a:extLst>
              <a:ext uri="{FF2B5EF4-FFF2-40B4-BE49-F238E27FC236}">
                <a16:creationId xmlns:a16="http://schemas.microsoft.com/office/drawing/2014/main" id="{1847ADA9-ACAF-6291-32FF-3F7BE4A38795}"/>
              </a:ext>
            </a:extLst>
          </p:cNvPr>
          <p:cNvCxnSpPr>
            <a:stCxn id="38" idx="2"/>
            <a:endCxn id="32" idx="0"/>
          </p:cNvCxnSpPr>
          <p:nvPr/>
        </p:nvCxnSpPr>
        <p:spPr>
          <a:xfrm>
            <a:off x="1843586" y="2071237"/>
            <a:ext cx="0" cy="250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2E1AABA-B030-85C5-6829-3D25EADF10EA}"/>
              </a:ext>
            </a:extLst>
          </p:cNvPr>
          <p:cNvCxnSpPr>
            <a:stCxn id="39" idx="2"/>
            <a:endCxn id="33" idx="0"/>
          </p:cNvCxnSpPr>
          <p:nvPr/>
        </p:nvCxnSpPr>
        <p:spPr>
          <a:xfrm flipH="1">
            <a:off x="3731939" y="2071237"/>
            <a:ext cx="7037" cy="227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059737E-3DE2-C269-FABB-E4C04E962C33}"/>
              </a:ext>
            </a:extLst>
          </p:cNvPr>
          <p:cNvCxnSpPr>
            <a:stCxn id="40" idx="2"/>
            <a:endCxn id="34" idx="0"/>
          </p:cNvCxnSpPr>
          <p:nvPr/>
        </p:nvCxnSpPr>
        <p:spPr>
          <a:xfrm>
            <a:off x="5584237" y="2071237"/>
            <a:ext cx="0" cy="227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5841BEBA-A234-DF65-DBB3-BF2D18246B9B}"/>
              </a:ext>
            </a:extLst>
          </p:cNvPr>
          <p:cNvCxnSpPr>
            <a:stCxn id="41" idx="2"/>
            <a:endCxn id="35" idx="0"/>
          </p:cNvCxnSpPr>
          <p:nvPr/>
        </p:nvCxnSpPr>
        <p:spPr>
          <a:xfrm>
            <a:off x="7219952" y="2055316"/>
            <a:ext cx="0" cy="178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7AC227B6-1BE8-A18E-81AE-0ECCFE3B4F07}"/>
              </a:ext>
            </a:extLst>
          </p:cNvPr>
          <p:cNvCxnSpPr>
            <a:stCxn id="42" idx="2"/>
            <a:endCxn id="36" idx="0"/>
          </p:cNvCxnSpPr>
          <p:nvPr/>
        </p:nvCxnSpPr>
        <p:spPr>
          <a:xfrm>
            <a:off x="8428420" y="2042910"/>
            <a:ext cx="643830" cy="190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E2896767-F4FF-9CFD-DED1-740731531EBF}"/>
              </a:ext>
            </a:extLst>
          </p:cNvPr>
          <p:cNvCxnSpPr>
            <a:stCxn id="43" idx="2"/>
            <a:endCxn id="36" idx="0"/>
          </p:cNvCxnSpPr>
          <p:nvPr/>
        </p:nvCxnSpPr>
        <p:spPr>
          <a:xfrm flipH="1">
            <a:off x="9072250" y="2053082"/>
            <a:ext cx="582045" cy="180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2DF40CD6-25EE-B11F-8140-D18F22C1B597}"/>
              </a:ext>
            </a:extLst>
          </p:cNvPr>
          <p:cNvCxnSpPr>
            <a:stCxn id="44" idx="2"/>
            <a:endCxn id="37" idx="0"/>
          </p:cNvCxnSpPr>
          <p:nvPr/>
        </p:nvCxnSpPr>
        <p:spPr>
          <a:xfrm>
            <a:off x="10698176" y="2053082"/>
            <a:ext cx="9789" cy="203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Rectangle 61">
            <a:extLst>
              <a:ext uri="{FF2B5EF4-FFF2-40B4-BE49-F238E27FC236}">
                <a16:creationId xmlns:a16="http://schemas.microsoft.com/office/drawing/2014/main" id="{CD485EB0-BC9A-504D-186A-A97610A7695C}"/>
              </a:ext>
            </a:extLst>
          </p:cNvPr>
          <p:cNvSpPr/>
          <p:nvPr/>
        </p:nvSpPr>
        <p:spPr>
          <a:xfrm>
            <a:off x="5337509" y="3689376"/>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ba</a:t>
            </a:r>
            <a:r>
              <a:rPr lang="en-US" sz="1000" dirty="0"/>
              <a:t> </a:t>
            </a:r>
            <a:r>
              <a:rPr lang="en-US" sz="1000" dirty="0" err="1"/>
              <a:t>phòng</a:t>
            </a:r>
            <a:r>
              <a:rPr lang="en-US" sz="1000" dirty="0"/>
              <a:t> </a:t>
            </a:r>
            <a:r>
              <a:rPr lang="en-US" sz="1000" dirty="0" err="1"/>
              <a:t>ngủ</a:t>
            </a:r>
            <a:endParaRPr lang="en-US" sz="1000" dirty="0"/>
          </a:p>
        </p:txBody>
      </p:sp>
      <p:sp>
        <p:nvSpPr>
          <p:cNvPr id="63" name="TextBox 62">
            <a:extLst>
              <a:ext uri="{FF2B5EF4-FFF2-40B4-BE49-F238E27FC236}">
                <a16:creationId xmlns:a16="http://schemas.microsoft.com/office/drawing/2014/main" id="{C545CE67-265A-1168-B719-7AD06BA0E693}"/>
              </a:ext>
            </a:extLst>
          </p:cNvPr>
          <p:cNvSpPr txBox="1"/>
          <p:nvPr/>
        </p:nvSpPr>
        <p:spPr>
          <a:xfrm>
            <a:off x="4666875" y="3255984"/>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8ADA4973-0C07-1DCC-46D1-D28DA5822177}"/>
              </a:ext>
            </a:extLst>
          </p:cNvPr>
          <p:cNvSpPr txBox="1"/>
          <p:nvPr/>
        </p:nvSpPr>
        <p:spPr>
          <a:xfrm>
            <a:off x="6427057" y="3253831"/>
            <a:ext cx="670634" cy="255134"/>
          </a:xfrm>
          <a:prstGeom prst="rect">
            <a:avLst/>
          </a:prstGeom>
          <a:noFill/>
        </p:spPr>
        <p:txBody>
          <a:bodyPr wrap="square">
            <a:spAutoFit/>
          </a:bodyPr>
          <a:lstStyle/>
          <a:p>
            <a:pPr marR="0">
              <a:lnSpc>
                <a:spcPct val="115000"/>
              </a:lnSpc>
              <a:spcBef>
                <a:spcPts val="0"/>
              </a:spcBef>
              <a:spcAft>
                <a:spcPts val="1000"/>
              </a:spcAft>
            </a:pPr>
            <a:r>
              <a:rPr lang="en-US" sz="1000" dirty="0">
                <a:solidFill>
                  <a:srgbClr val="FF0000"/>
                </a:solidFill>
                <a:latin typeface="Times New Roman" panose="02020603050405020304" pitchFamily="18" charset="0"/>
                <a:cs typeface="Times New Roman" panose="02020603050405020304" pitchFamily="18" charset="0"/>
              </a:rPr>
              <a:t>Gia </a:t>
            </a:r>
            <a:r>
              <a:rPr lang="en-US" sz="1000" dirty="0" err="1">
                <a:solidFill>
                  <a:srgbClr val="FF0000"/>
                </a:solidFill>
                <a:latin typeface="Times New Roman" panose="02020603050405020304" pitchFamily="18" charset="0"/>
                <a:cs typeface="Times New Roman" panose="02020603050405020304" pitchFamily="18" charset="0"/>
              </a:rPr>
              <a:t>đình</a:t>
            </a:r>
            <a:endParaRPr lang="en-US" sz="1000" dirty="0">
              <a:solidFill>
                <a:srgbClr val="FF0000"/>
              </a:solidFill>
              <a:latin typeface="Times New Roman" panose="02020603050405020304" pitchFamily="18" charset="0"/>
              <a:cs typeface="Times New Roman" panose="02020603050405020304" pitchFamily="18" charset="0"/>
            </a:endParaRPr>
          </a:p>
        </p:txBody>
      </p:sp>
      <p:cxnSp>
        <p:nvCxnSpPr>
          <p:cNvPr id="66" name="Straight Arrow Connector 65">
            <a:extLst>
              <a:ext uri="{FF2B5EF4-FFF2-40B4-BE49-F238E27FC236}">
                <a16:creationId xmlns:a16="http://schemas.microsoft.com/office/drawing/2014/main" id="{54480135-DC03-AAB3-4F3E-CAEB3A793576}"/>
              </a:ext>
            </a:extLst>
          </p:cNvPr>
          <p:cNvCxnSpPr>
            <a:stCxn id="63" idx="2"/>
            <a:endCxn id="62" idx="0"/>
          </p:cNvCxnSpPr>
          <p:nvPr/>
        </p:nvCxnSpPr>
        <p:spPr>
          <a:xfrm>
            <a:off x="5002192" y="3511118"/>
            <a:ext cx="917362" cy="178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B089EE8F-1B4C-9F89-6639-CB4DB30B598C}"/>
              </a:ext>
            </a:extLst>
          </p:cNvPr>
          <p:cNvCxnSpPr>
            <a:stCxn id="64" idx="2"/>
            <a:endCxn id="62" idx="0"/>
          </p:cNvCxnSpPr>
          <p:nvPr/>
        </p:nvCxnSpPr>
        <p:spPr>
          <a:xfrm flipH="1">
            <a:off x="5919554" y="3508965"/>
            <a:ext cx="842820" cy="180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Rectangle 68">
            <a:extLst>
              <a:ext uri="{FF2B5EF4-FFF2-40B4-BE49-F238E27FC236}">
                <a16:creationId xmlns:a16="http://schemas.microsoft.com/office/drawing/2014/main" id="{F8D5A76B-AFB2-A10E-54A7-0764A9E2C74F}"/>
              </a:ext>
            </a:extLst>
          </p:cNvPr>
          <p:cNvSpPr/>
          <p:nvPr/>
        </p:nvSpPr>
        <p:spPr>
          <a:xfrm>
            <a:off x="5213042" y="4644650"/>
            <a:ext cx="1424865" cy="60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Số</a:t>
            </a:r>
            <a:r>
              <a:rPr lang="en-US" sz="1000" dirty="0"/>
              <a:t> </a:t>
            </a:r>
            <a:r>
              <a:rPr lang="en-US" sz="1000" dirty="0" err="1"/>
              <a:t>phòng</a:t>
            </a:r>
            <a:r>
              <a:rPr lang="en-US" sz="1000" dirty="0"/>
              <a:t> </a:t>
            </a:r>
            <a:r>
              <a:rPr lang="en-US" sz="1000" dirty="0" err="1"/>
              <a:t>ngủ</a:t>
            </a:r>
            <a:r>
              <a:rPr lang="en-US" sz="1000" dirty="0"/>
              <a:t> </a:t>
            </a:r>
            <a:r>
              <a:rPr lang="en-US" sz="1000" dirty="0" err="1"/>
              <a:t>bằng</a:t>
            </a:r>
            <a:r>
              <a:rPr lang="en-US" sz="1000" dirty="0"/>
              <a:t> </a:t>
            </a:r>
            <a:r>
              <a:rPr lang="en-US" sz="1000" dirty="0" err="1"/>
              <a:t>số</a:t>
            </a:r>
            <a:r>
              <a:rPr lang="en-US" sz="1000" dirty="0"/>
              <a:t> </a:t>
            </a:r>
            <a:r>
              <a:rPr lang="en-US" sz="1000" dirty="0" err="1"/>
              <a:t>thành</a:t>
            </a:r>
            <a:r>
              <a:rPr lang="en-US" sz="1000" dirty="0"/>
              <a:t> </a:t>
            </a:r>
            <a:r>
              <a:rPr lang="en-US" sz="1000" dirty="0" err="1"/>
              <a:t>viên</a:t>
            </a:r>
            <a:r>
              <a:rPr lang="en-US" sz="1000" dirty="0"/>
              <a:t> </a:t>
            </a:r>
            <a:r>
              <a:rPr lang="en-US" sz="1000" dirty="0" err="1"/>
              <a:t>gia</a:t>
            </a:r>
            <a:r>
              <a:rPr lang="en-US" sz="1000" dirty="0"/>
              <a:t> </a:t>
            </a:r>
            <a:r>
              <a:rPr lang="en-US" sz="1000" dirty="0" err="1"/>
              <a:t>đình</a:t>
            </a:r>
            <a:r>
              <a:rPr lang="en-US" sz="1000" dirty="0"/>
              <a:t> +1 * </a:t>
            </a:r>
            <a:r>
              <a:rPr lang="en-US" sz="1000" dirty="0" err="1"/>
              <a:t>trẻ</a:t>
            </a:r>
            <a:r>
              <a:rPr lang="en-US" sz="1000" dirty="0"/>
              <a:t> </a:t>
            </a:r>
            <a:r>
              <a:rPr lang="en-US" sz="1000" dirty="0" err="1"/>
              <a:t>em</a:t>
            </a:r>
            <a:r>
              <a:rPr lang="en-US" sz="1000" dirty="0"/>
              <a:t> </a:t>
            </a:r>
            <a:r>
              <a:rPr lang="en-US" sz="1000" dirty="0" err="1"/>
              <a:t>và</a:t>
            </a:r>
            <a:r>
              <a:rPr lang="en-US" sz="1000" dirty="0"/>
              <a:t> </a:t>
            </a:r>
            <a:r>
              <a:rPr lang="en-US" sz="1000" dirty="0" err="1"/>
              <a:t>phải</a:t>
            </a:r>
            <a:r>
              <a:rPr lang="en-US" sz="1000" dirty="0"/>
              <a:t> ở </a:t>
            </a:r>
            <a:r>
              <a:rPr lang="en-US" sz="1000" dirty="0" err="1"/>
              <a:t>trung</a:t>
            </a:r>
            <a:r>
              <a:rPr lang="en-US" sz="1000" dirty="0"/>
              <a:t> </a:t>
            </a:r>
            <a:r>
              <a:rPr lang="en-US" sz="1000" dirty="0" err="1"/>
              <a:t>tâm</a:t>
            </a:r>
            <a:r>
              <a:rPr lang="en-US" sz="1000" dirty="0"/>
              <a:t> </a:t>
            </a:r>
            <a:r>
              <a:rPr lang="en-US" sz="1000" dirty="0" err="1"/>
              <a:t>và</a:t>
            </a:r>
            <a:r>
              <a:rPr lang="en-US" sz="1000" dirty="0"/>
              <a:t> </a:t>
            </a:r>
            <a:r>
              <a:rPr lang="en-US" sz="1000" dirty="0" err="1"/>
              <a:t>rộng</a:t>
            </a:r>
            <a:r>
              <a:rPr lang="en-US" sz="1000" dirty="0"/>
              <a:t> </a:t>
            </a:r>
            <a:r>
              <a:rPr lang="en-US" sz="1000" dirty="0" err="1"/>
              <a:t>rãi</a:t>
            </a:r>
            <a:endParaRPr lang="en-US" sz="1000" dirty="0"/>
          </a:p>
        </p:txBody>
      </p:sp>
      <p:sp>
        <p:nvSpPr>
          <p:cNvPr id="70" name="TextBox 69">
            <a:extLst>
              <a:ext uri="{FF2B5EF4-FFF2-40B4-BE49-F238E27FC236}">
                <a16:creationId xmlns:a16="http://schemas.microsoft.com/office/drawing/2014/main" id="{8A18A426-56D7-D810-4DC2-B966A4725E13}"/>
              </a:ext>
            </a:extLst>
          </p:cNvPr>
          <p:cNvSpPr txBox="1"/>
          <p:nvPr/>
        </p:nvSpPr>
        <p:spPr>
          <a:xfrm>
            <a:off x="4666875" y="4211258"/>
            <a:ext cx="670634" cy="255134"/>
          </a:xfrm>
          <a:prstGeom prst="rect">
            <a:avLst/>
          </a:prstGeom>
          <a:noFill/>
        </p:spPr>
        <p:txBody>
          <a:bodyPr wrap="square">
            <a:spAutoFit/>
          </a:bodyPr>
          <a:lstStyle/>
          <a:p>
            <a:pPr marR="0">
              <a:lnSpc>
                <a:spcPct val="115000"/>
              </a:lnSpc>
              <a:spcBef>
                <a:spcPts val="0"/>
              </a:spcBef>
              <a:spcAft>
                <a:spcPts val="1000"/>
              </a:spcAft>
            </a:pPr>
            <a:r>
              <a:rPr lang="en-US" sz="1000" dirty="0">
                <a:solidFill>
                  <a:srgbClr val="FF0000"/>
                </a:solidFill>
                <a:latin typeface="Times New Roman" panose="02020603050405020304" pitchFamily="18" charset="0"/>
                <a:cs typeface="Times New Roman" panose="02020603050405020304" pitchFamily="18" charset="0"/>
              </a:rPr>
              <a:t>Gia </a:t>
            </a:r>
            <a:r>
              <a:rPr lang="en-US" sz="1000" dirty="0" err="1">
                <a:solidFill>
                  <a:srgbClr val="FF0000"/>
                </a:solidFill>
                <a:latin typeface="Times New Roman" panose="02020603050405020304" pitchFamily="18" charset="0"/>
                <a:cs typeface="Times New Roman" panose="02020603050405020304" pitchFamily="18" charset="0"/>
              </a:rPr>
              <a:t>đình</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54255923-0D40-3E86-EC4F-1B2A29913158}"/>
              </a:ext>
            </a:extLst>
          </p:cNvPr>
          <p:cNvSpPr txBox="1"/>
          <p:nvPr/>
        </p:nvSpPr>
        <p:spPr>
          <a:xfrm>
            <a:off x="6435000" y="4209105"/>
            <a:ext cx="103018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Con </a:t>
            </a:r>
            <a:r>
              <a:rPr lang="en-US" sz="1000" dirty="0" err="1">
                <a:latin typeface="Times New Roman" panose="02020603050405020304" pitchFamily="18" charset="0"/>
                <a:cs typeface="Times New Roman" panose="02020603050405020304" pitchFamily="18" charset="0"/>
              </a:rPr>
              <a:t>cái</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còn</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nhỏ</a:t>
            </a:r>
            <a:endParaRPr lang="en-US" sz="1000" dirty="0">
              <a:latin typeface="Times New Roman" panose="02020603050405020304" pitchFamily="18" charset="0"/>
              <a:cs typeface="Times New Roman" panose="02020603050405020304" pitchFamily="18" charset="0"/>
            </a:endParaRPr>
          </a:p>
        </p:txBody>
      </p:sp>
      <p:cxnSp>
        <p:nvCxnSpPr>
          <p:cNvPr id="73" name="Straight Arrow Connector 72">
            <a:extLst>
              <a:ext uri="{FF2B5EF4-FFF2-40B4-BE49-F238E27FC236}">
                <a16:creationId xmlns:a16="http://schemas.microsoft.com/office/drawing/2014/main" id="{9BBE6037-210E-BF0B-55AD-73542514AFCE}"/>
              </a:ext>
            </a:extLst>
          </p:cNvPr>
          <p:cNvCxnSpPr>
            <a:stCxn id="70" idx="2"/>
            <a:endCxn id="69" idx="0"/>
          </p:cNvCxnSpPr>
          <p:nvPr/>
        </p:nvCxnSpPr>
        <p:spPr>
          <a:xfrm>
            <a:off x="5002192" y="4466392"/>
            <a:ext cx="923283" cy="178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B274FD3C-CB1B-1928-3EDB-02CB751F9B0E}"/>
              </a:ext>
            </a:extLst>
          </p:cNvPr>
          <p:cNvCxnSpPr>
            <a:stCxn id="71" idx="2"/>
            <a:endCxn id="69" idx="0"/>
          </p:cNvCxnSpPr>
          <p:nvPr/>
        </p:nvCxnSpPr>
        <p:spPr>
          <a:xfrm flipH="1">
            <a:off x="5925475" y="4464239"/>
            <a:ext cx="1024618" cy="180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57327ABE-8C65-9E69-C764-41B09D1F1079}"/>
              </a:ext>
            </a:extLst>
          </p:cNvPr>
          <p:cNvCxnSpPr/>
          <p:nvPr/>
        </p:nvCxnSpPr>
        <p:spPr>
          <a:xfrm flipV="1">
            <a:off x="582592" y="1242874"/>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Connector 77">
            <a:extLst>
              <a:ext uri="{FF2B5EF4-FFF2-40B4-BE49-F238E27FC236}">
                <a16:creationId xmlns:a16="http://schemas.microsoft.com/office/drawing/2014/main" id="{4E06E90E-3763-2C0C-1433-F7C58541C370}"/>
              </a:ext>
            </a:extLst>
          </p:cNvPr>
          <p:cNvCxnSpPr/>
          <p:nvPr/>
        </p:nvCxnSpPr>
        <p:spPr>
          <a:xfrm flipV="1">
            <a:off x="559103" y="3178887"/>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9" name="Straight Connector 78">
            <a:extLst>
              <a:ext uri="{FF2B5EF4-FFF2-40B4-BE49-F238E27FC236}">
                <a16:creationId xmlns:a16="http://schemas.microsoft.com/office/drawing/2014/main" id="{F021278A-6AEE-EA57-E2E5-8E5B2C3F6D3A}"/>
              </a:ext>
            </a:extLst>
          </p:cNvPr>
          <p:cNvCxnSpPr/>
          <p:nvPr/>
        </p:nvCxnSpPr>
        <p:spPr>
          <a:xfrm flipV="1">
            <a:off x="559102" y="4138084"/>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0" name="Straight Connector 79">
            <a:extLst>
              <a:ext uri="{FF2B5EF4-FFF2-40B4-BE49-F238E27FC236}">
                <a16:creationId xmlns:a16="http://schemas.microsoft.com/office/drawing/2014/main" id="{671A39BA-395E-1344-D88B-A4F0F3DD7DB4}"/>
              </a:ext>
            </a:extLst>
          </p:cNvPr>
          <p:cNvCxnSpPr/>
          <p:nvPr/>
        </p:nvCxnSpPr>
        <p:spPr>
          <a:xfrm flipV="1">
            <a:off x="582592" y="5615511"/>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1" name="TextBox 80">
            <a:extLst>
              <a:ext uri="{FF2B5EF4-FFF2-40B4-BE49-F238E27FC236}">
                <a16:creationId xmlns:a16="http://schemas.microsoft.com/office/drawing/2014/main" id="{75868F6D-6FC8-DE8B-A4CF-6AD60930D89A}"/>
              </a:ext>
            </a:extLst>
          </p:cNvPr>
          <p:cNvSpPr txBox="1"/>
          <p:nvPr/>
        </p:nvSpPr>
        <p:spPr>
          <a:xfrm>
            <a:off x="11075081" y="2882690"/>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2</a:t>
            </a:r>
          </a:p>
        </p:txBody>
      </p:sp>
      <p:sp>
        <p:nvSpPr>
          <p:cNvPr id="82" name="TextBox 81">
            <a:extLst>
              <a:ext uri="{FF2B5EF4-FFF2-40B4-BE49-F238E27FC236}">
                <a16:creationId xmlns:a16="http://schemas.microsoft.com/office/drawing/2014/main" id="{450ADDE1-D5F0-5D3D-5AE4-7ECDACC4E870}"/>
              </a:ext>
            </a:extLst>
          </p:cNvPr>
          <p:cNvSpPr txBox="1"/>
          <p:nvPr/>
        </p:nvSpPr>
        <p:spPr>
          <a:xfrm>
            <a:off x="11075081" y="959407"/>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1</a:t>
            </a:r>
          </a:p>
        </p:txBody>
      </p:sp>
      <p:sp>
        <p:nvSpPr>
          <p:cNvPr id="83" name="TextBox 82">
            <a:extLst>
              <a:ext uri="{FF2B5EF4-FFF2-40B4-BE49-F238E27FC236}">
                <a16:creationId xmlns:a16="http://schemas.microsoft.com/office/drawing/2014/main" id="{E93009F3-C9D6-F645-63B7-69241026E26D}"/>
              </a:ext>
            </a:extLst>
          </p:cNvPr>
          <p:cNvSpPr txBox="1"/>
          <p:nvPr/>
        </p:nvSpPr>
        <p:spPr>
          <a:xfrm>
            <a:off x="11075081" y="3878636"/>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3</a:t>
            </a:r>
          </a:p>
        </p:txBody>
      </p:sp>
      <p:sp>
        <p:nvSpPr>
          <p:cNvPr id="84" name="TextBox 83">
            <a:extLst>
              <a:ext uri="{FF2B5EF4-FFF2-40B4-BE49-F238E27FC236}">
                <a16:creationId xmlns:a16="http://schemas.microsoft.com/office/drawing/2014/main" id="{D69C5AA7-AB08-9F64-9130-8077617C86EE}"/>
              </a:ext>
            </a:extLst>
          </p:cNvPr>
          <p:cNvSpPr txBox="1"/>
          <p:nvPr/>
        </p:nvSpPr>
        <p:spPr>
          <a:xfrm>
            <a:off x="11075081" y="5282889"/>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4</a:t>
            </a:r>
          </a:p>
        </p:txBody>
      </p:sp>
      <p:graphicFrame>
        <p:nvGraphicFramePr>
          <p:cNvPr id="4" name="Table 4">
            <a:extLst>
              <a:ext uri="{FF2B5EF4-FFF2-40B4-BE49-F238E27FC236}">
                <a16:creationId xmlns:a16="http://schemas.microsoft.com/office/drawing/2014/main" id="{B024411C-A8EA-E67D-7204-3CC3AB7B9D60}"/>
              </a:ext>
            </a:extLst>
          </p:cNvPr>
          <p:cNvGraphicFramePr>
            <a:graphicFrameLocks noGrp="1"/>
          </p:cNvGraphicFramePr>
          <p:nvPr/>
        </p:nvGraphicFramePr>
        <p:xfrm>
          <a:off x="131674" y="3078840"/>
          <a:ext cx="4394820" cy="2737225"/>
        </p:xfrm>
        <a:graphic>
          <a:graphicData uri="http://schemas.openxmlformats.org/drawingml/2006/table">
            <a:tbl>
              <a:tblPr firstRow="1" bandRow="1">
                <a:tableStyleId>{D113A9D2-9D6B-4929-AA2D-F23B5EE8CBE7}</a:tableStyleId>
              </a:tblPr>
              <a:tblGrid>
                <a:gridCol w="1464940">
                  <a:extLst>
                    <a:ext uri="{9D8B030D-6E8A-4147-A177-3AD203B41FA5}">
                      <a16:colId xmlns:a16="http://schemas.microsoft.com/office/drawing/2014/main" val="3860930260"/>
                    </a:ext>
                  </a:extLst>
                </a:gridCol>
                <a:gridCol w="1464940">
                  <a:extLst>
                    <a:ext uri="{9D8B030D-6E8A-4147-A177-3AD203B41FA5}">
                      <a16:colId xmlns:a16="http://schemas.microsoft.com/office/drawing/2014/main" val="4216124605"/>
                    </a:ext>
                  </a:extLst>
                </a:gridCol>
                <a:gridCol w="1464940">
                  <a:extLst>
                    <a:ext uri="{9D8B030D-6E8A-4147-A177-3AD203B41FA5}">
                      <a16:colId xmlns:a16="http://schemas.microsoft.com/office/drawing/2014/main" val="4160362547"/>
                    </a:ext>
                  </a:extLst>
                </a:gridCol>
              </a:tblGrid>
              <a:tr h="456005">
                <a:tc>
                  <a:txBody>
                    <a:bodyPr/>
                    <a:lstStyle/>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trị</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Ưu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tiên</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3489966"/>
                  </a:ext>
                </a:extLst>
              </a:tr>
              <a:tr h="456005">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tiền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4,000,000,000</a:t>
                      </a:r>
                    </a:p>
                  </a:txBody>
                  <a:tcPr/>
                </a:tc>
                <a:tc>
                  <a:txBody>
                    <a:bodyPr/>
                    <a:lstStyle/>
                    <a:p>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137405715"/>
                  </a:ext>
                </a:extLst>
              </a:tr>
              <a:tr h="456005">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tiền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trên</a:t>
                      </a:r>
                      <a:r>
                        <a:rPr lang="en-US" sz="1200" dirty="0">
                          <a:latin typeface="Times New Roman" panose="02020603050405020304" pitchFamily="18" charset="0"/>
                          <a:cs typeface="Times New Roman" panose="02020603050405020304" pitchFamily="18" charset="0"/>
                        </a:rPr>
                        <a:t> m2 </a:t>
                      </a:r>
                      <a:r>
                        <a:rPr lang="en-US" sz="1200" dirty="0" err="1">
                          <a:latin typeface="Times New Roman" panose="02020603050405020304" pitchFamily="18" charset="0"/>
                          <a:cs typeface="Times New Roman" panose="02020603050405020304" pitchFamily="18" charset="0"/>
                        </a:rPr>
                        <a:t>ít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nhất</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NONE</a:t>
                      </a:r>
                    </a:p>
                  </a:txBody>
                  <a:tcPr/>
                </a:tc>
                <a:tc>
                  <a:txBody>
                    <a:bodyPr/>
                    <a:lstStyle/>
                    <a:p>
                      <a:r>
                        <a:rPr lang="en-US" sz="1200" dirty="0">
                          <a:latin typeface="Times New Roman" panose="02020603050405020304" pitchFamily="18" charset="0"/>
                          <a:cs typeface="Times New Roman" panose="02020603050405020304" pitchFamily="18" charset="0"/>
                        </a:rPr>
                        <a:t>99999999</a:t>
                      </a:r>
                    </a:p>
                  </a:txBody>
                  <a:tcPr/>
                </a:tc>
                <a:extLst>
                  <a:ext uri="{0D108BD9-81ED-4DB2-BD59-A6C34878D82A}">
                    <a16:rowId xmlns:a16="http://schemas.microsoft.com/office/drawing/2014/main" val="717095462"/>
                  </a:ext>
                </a:extLst>
              </a:tr>
              <a:tr h="456005">
                <a:tc>
                  <a:txBody>
                    <a:bodyPr/>
                    <a:lstStyle/>
                    <a:p>
                      <a:r>
                        <a:rPr lang="en-US" sz="1200" dirty="0" err="1">
                          <a:latin typeface="Times New Roman" panose="02020603050405020304" pitchFamily="18" charset="0"/>
                          <a:cs typeface="Times New Roman" panose="02020603050405020304" pitchFamily="18" charset="0"/>
                        </a:rPr>
                        <a:t>Khu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vực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quận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2, 3, </a:t>
                      </a:r>
                      <a:r>
                        <a:rPr lang="en-US" sz="1200" dirty="0" err="1">
                          <a:latin typeface="Times New Roman" panose="02020603050405020304" pitchFamily="18" charset="0"/>
                          <a:cs typeface="Times New Roman" panose="02020603050405020304" pitchFamily="18" charset="0"/>
                        </a:rPr>
                        <a:t>Phú</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nhuận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025573314"/>
                  </a:ext>
                </a:extLst>
              </a:tr>
              <a:tr h="456005">
                <a:tc>
                  <a:txBody>
                    <a:bodyPr/>
                    <a:lstStyle/>
                    <a:p>
                      <a:r>
                        <a:rPr lang="en-US" sz="1200" dirty="0" err="1">
                          <a:latin typeface="Times New Roman" panose="02020603050405020304" pitchFamily="18" charset="0"/>
                          <a:cs typeface="Times New Roman" panose="02020603050405020304" pitchFamily="18" charset="0"/>
                        </a:rPr>
                        <a:t>Số</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phòng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ngủ</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6</a:t>
                      </a:r>
                    </a:p>
                  </a:txBody>
                  <a:tcPr/>
                </a:tc>
                <a:tc>
                  <a:txBody>
                    <a:bodyPr/>
                    <a:lstStyle/>
                    <a:p>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626503463"/>
                  </a:ext>
                </a:extLst>
              </a:tr>
              <a:tr h="456005">
                <a:tc>
                  <a:txBody>
                    <a:bodyPr/>
                    <a:lstStyle/>
                    <a:p>
                      <a:r>
                        <a:rPr lang="en-US" sz="1200" dirty="0" err="1">
                          <a:latin typeface="Times New Roman" panose="02020603050405020304" pitchFamily="18" charset="0"/>
                          <a:cs typeface="Times New Roman" panose="02020603050405020304" pitchFamily="18" charset="0"/>
                        </a:rPr>
                        <a:t>Diện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tích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căn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hộ</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NONE</a:t>
                      </a:r>
                    </a:p>
                  </a:txBody>
                  <a:tcPr/>
                </a:tc>
                <a:tc>
                  <a:txBody>
                    <a:bodyPr/>
                    <a:lstStyle/>
                    <a:p>
                      <a:r>
                        <a:rPr lang="en-US" sz="1200" dirty="0">
                          <a:latin typeface="Times New Roman" panose="02020603050405020304" pitchFamily="18" charset="0"/>
                          <a:cs typeface="Times New Roman" panose="02020603050405020304" pitchFamily="18" charset="0"/>
                        </a:rPr>
                        <a:t>99999999</a:t>
                      </a:r>
                    </a:p>
                  </a:txBody>
                  <a:tcPr/>
                </a:tc>
                <a:extLst>
                  <a:ext uri="{0D108BD9-81ED-4DB2-BD59-A6C34878D82A}">
                    <a16:rowId xmlns:a16="http://schemas.microsoft.com/office/drawing/2014/main" val="2328498163"/>
                  </a:ext>
                </a:extLst>
              </a:tr>
            </a:tbl>
          </a:graphicData>
        </a:graphic>
      </p:graphicFrame>
      <p:sp>
        <p:nvSpPr>
          <p:cNvPr id="2" name="Slide Number Placeholder 1">
            <a:extLst>
              <a:ext uri="{FF2B5EF4-FFF2-40B4-BE49-F238E27FC236}">
                <a16:creationId xmlns:a16="http://schemas.microsoft.com/office/drawing/2014/main" id="{77895940-6D6B-C2B4-51DB-5E4C55CF04F9}"/>
              </a:ext>
            </a:extLst>
          </p:cNvPr>
          <p:cNvSpPr>
            <a:spLocks noGrp="1"/>
          </p:cNvSpPr>
          <p:nvPr>
            <p:ph type="sldNum" sz="quarter" idx="12"/>
          </p:nvPr>
        </p:nvSpPr>
        <p:spPr/>
        <p:txBody>
          <a:bodyPr/>
          <a:lstStyle/>
          <a:p>
            <a:fld id="{E31375A4-56A4-47D6-9801-1991572033F7}" type="slidenum">
              <a:rPr lang="en-US" smtClean="0"/>
              <a:t>15</a:t>
            </a:fld>
            <a:endParaRPr lang="en-US"/>
          </a:p>
        </p:txBody>
      </p:sp>
    </p:spTree>
    <p:extLst>
      <p:ext uri="{BB962C8B-B14F-4D97-AF65-F5344CB8AC3E}">
        <p14:creationId xmlns:p14="http://schemas.microsoft.com/office/powerpoint/2010/main" val="127973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0AD9E3-B4B3-0EF3-8819-C2ABE11862AC}"/>
              </a:ext>
            </a:extLst>
          </p:cNvPr>
          <p:cNvSpPr/>
          <p:nvPr/>
        </p:nvSpPr>
        <p:spPr>
          <a:xfrm>
            <a:off x="1923860" y="565945"/>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Là</a:t>
            </a:r>
            <a:r>
              <a:rPr lang="en-US" sz="1000" dirty="0"/>
              <a:t> </a:t>
            </a:r>
            <a:r>
              <a:rPr lang="en-US" sz="1000" dirty="0" err="1"/>
              <a:t>một</a:t>
            </a:r>
            <a:r>
              <a:rPr lang="en-US" sz="1000" dirty="0"/>
              <a:t> </a:t>
            </a:r>
            <a:r>
              <a:rPr lang="en-US" sz="1000" dirty="0" err="1"/>
              <a:t>gia</a:t>
            </a:r>
            <a:r>
              <a:rPr lang="en-US" sz="1000" dirty="0"/>
              <a:t> </a:t>
            </a:r>
            <a:r>
              <a:rPr lang="en-US" sz="1000" dirty="0" err="1"/>
              <a:t>đình</a:t>
            </a:r>
            <a:endParaRPr lang="en-US" sz="1000" dirty="0"/>
          </a:p>
        </p:txBody>
      </p:sp>
      <p:sp>
        <p:nvSpPr>
          <p:cNvPr id="9" name="Rectangle 8">
            <a:extLst>
              <a:ext uri="{FF2B5EF4-FFF2-40B4-BE49-F238E27FC236}">
                <a16:creationId xmlns:a16="http://schemas.microsoft.com/office/drawing/2014/main" id="{876E3AB2-95A8-7B64-F620-E01481AF0D95}"/>
              </a:ext>
            </a:extLst>
          </p:cNvPr>
          <p:cNvSpPr/>
          <p:nvPr/>
        </p:nvSpPr>
        <p:spPr>
          <a:xfrm>
            <a:off x="3738976" y="565946"/>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thu</a:t>
            </a:r>
            <a:r>
              <a:rPr lang="en-US" sz="1000" dirty="0"/>
              <a:t> </a:t>
            </a:r>
            <a:r>
              <a:rPr lang="en-US" sz="1000" dirty="0" err="1"/>
              <a:t>nhập</a:t>
            </a:r>
            <a:r>
              <a:rPr lang="en-US" sz="1000" dirty="0"/>
              <a:t> </a:t>
            </a:r>
            <a:r>
              <a:rPr lang="en-US" sz="1000" dirty="0" err="1"/>
              <a:t>cao</a:t>
            </a:r>
            <a:endParaRPr lang="en-US" sz="1000" dirty="0"/>
          </a:p>
        </p:txBody>
      </p:sp>
      <p:sp>
        <p:nvSpPr>
          <p:cNvPr id="10" name="Rectangle 9">
            <a:extLst>
              <a:ext uri="{FF2B5EF4-FFF2-40B4-BE49-F238E27FC236}">
                <a16:creationId xmlns:a16="http://schemas.microsoft.com/office/drawing/2014/main" id="{86F70F87-A75D-AA5F-56D7-B80B5DB2E042}"/>
              </a:ext>
            </a:extLst>
          </p:cNvPr>
          <p:cNvSpPr/>
          <p:nvPr/>
        </p:nvSpPr>
        <p:spPr>
          <a:xfrm>
            <a:off x="5554092" y="565947"/>
            <a:ext cx="1083815" cy="3417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dirty="0" err="1"/>
              <a:t>Thế</a:t>
            </a:r>
            <a:r>
              <a:rPr lang="en-US" sz="1000" dirty="0"/>
              <a:t> </a:t>
            </a:r>
            <a:r>
              <a:rPr lang="en-US" sz="1000" dirty="0" err="1"/>
              <a:t>hệ</a:t>
            </a:r>
            <a:r>
              <a:rPr lang="en-US" sz="1000" dirty="0"/>
              <a:t> Z</a:t>
            </a:r>
          </a:p>
        </p:txBody>
      </p:sp>
      <p:sp>
        <p:nvSpPr>
          <p:cNvPr id="11" name="Rectangle 10">
            <a:extLst>
              <a:ext uri="{FF2B5EF4-FFF2-40B4-BE49-F238E27FC236}">
                <a16:creationId xmlns:a16="http://schemas.microsoft.com/office/drawing/2014/main" id="{0EAB45A9-249A-A7D4-7900-C3F353EDE3FC}"/>
              </a:ext>
            </a:extLst>
          </p:cNvPr>
          <p:cNvSpPr/>
          <p:nvPr/>
        </p:nvSpPr>
        <p:spPr>
          <a:xfrm>
            <a:off x="7369208" y="565947"/>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Thế</a:t>
            </a:r>
            <a:r>
              <a:rPr lang="en-US" sz="1000" dirty="0"/>
              <a:t> </a:t>
            </a:r>
            <a:r>
              <a:rPr lang="en-US" sz="1000" dirty="0" err="1"/>
              <a:t>hệ</a:t>
            </a:r>
            <a:r>
              <a:rPr lang="en-US" sz="1000" dirty="0"/>
              <a:t> Y</a:t>
            </a:r>
          </a:p>
        </p:txBody>
      </p:sp>
      <p:sp>
        <p:nvSpPr>
          <p:cNvPr id="12" name="Rectangle 11">
            <a:extLst>
              <a:ext uri="{FF2B5EF4-FFF2-40B4-BE49-F238E27FC236}">
                <a16:creationId xmlns:a16="http://schemas.microsoft.com/office/drawing/2014/main" id="{D6F3CD9C-E4E3-F123-400B-2C0C9B9D81D7}"/>
              </a:ext>
            </a:extLst>
          </p:cNvPr>
          <p:cNvSpPr/>
          <p:nvPr/>
        </p:nvSpPr>
        <p:spPr>
          <a:xfrm>
            <a:off x="9184324" y="565947"/>
            <a:ext cx="1278381"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thu</a:t>
            </a:r>
            <a:r>
              <a:rPr lang="en-US" sz="1000" dirty="0"/>
              <a:t> </a:t>
            </a:r>
            <a:r>
              <a:rPr lang="en-US" sz="1000" dirty="0" err="1"/>
              <a:t>nhập</a:t>
            </a:r>
            <a:r>
              <a:rPr lang="en-US" sz="1000" dirty="0"/>
              <a:t> </a:t>
            </a:r>
            <a:r>
              <a:rPr lang="en-US" sz="1000" dirty="0" err="1"/>
              <a:t>không</a:t>
            </a:r>
            <a:r>
              <a:rPr lang="en-US" sz="1000" dirty="0"/>
              <a:t> </a:t>
            </a:r>
            <a:r>
              <a:rPr lang="en-US" sz="1000" dirty="0" err="1"/>
              <a:t>cao</a:t>
            </a:r>
            <a:endParaRPr lang="en-US" sz="1000" dirty="0"/>
          </a:p>
        </p:txBody>
      </p:sp>
      <p:sp>
        <p:nvSpPr>
          <p:cNvPr id="13" name="TextBox 12">
            <a:extLst>
              <a:ext uri="{FF2B5EF4-FFF2-40B4-BE49-F238E27FC236}">
                <a16:creationId xmlns:a16="http://schemas.microsoft.com/office/drawing/2014/main" id="{F3221DD3-20F1-4A54-BBED-5739D1B6FE0C}"/>
              </a:ext>
            </a:extLst>
          </p:cNvPr>
          <p:cNvSpPr txBox="1"/>
          <p:nvPr/>
        </p:nvSpPr>
        <p:spPr>
          <a:xfrm>
            <a:off x="582592" y="103878"/>
            <a:ext cx="1341268"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đã</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cưới</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hoặc</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đính</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hốn</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66C2B7A-487B-68AE-B8C6-241570084CA8}"/>
              </a:ext>
            </a:extLst>
          </p:cNvPr>
          <p:cNvSpPr txBox="1"/>
          <p:nvPr/>
        </p:nvSpPr>
        <p:spPr>
          <a:xfrm>
            <a:off x="3007675" y="79657"/>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B2F5747-1127-1485-4639-B1845DAC84E5}"/>
              </a:ext>
            </a:extLst>
          </p:cNvPr>
          <p:cNvSpPr txBox="1"/>
          <p:nvPr/>
        </p:nvSpPr>
        <p:spPr>
          <a:xfrm>
            <a:off x="3738977" y="79657"/>
            <a:ext cx="108381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Lương</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từ</a:t>
            </a:r>
            <a:r>
              <a:rPr lang="en-US" sz="1000" dirty="0">
                <a:latin typeface="Times New Roman" panose="02020603050405020304" pitchFamily="18" charset="0"/>
                <a:cs typeface="Times New Roman" panose="02020603050405020304" pitchFamily="18" charset="0"/>
              </a:rPr>
              <a:t> 30 </a:t>
            </a:r>
            <a:r>
              <a:rPr lang="en-US" sz="1000" dirty="0" err="1">
                <a:latin typeface="Times New Roman" panose="02020603050405020304" pitchFamily="18" charset="0"/>
                <a:cs typeface="Times New Roman" panose="02020603050405020304" pitchFamily="18" charset="0"/>
              </a:rPr>
              <a:t>triệu</a:t>
            </a:r>
            <a:endParaRPr lang="en-US" sz="1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BED7763-F135-8A45-9B8E-D8D7AAE8C4D7}"/>
              </a:ext>
            </a:extLst>
          </p:cNvPr>
          <p:cNvSpPr txBox="1"/>
          <p:nvPr/>
        </p:nvSpPr>
        <p:spPr>
          <a:xfrm>
            <a:off x="9281607" y="79657"/>
            <a:ext cx="108381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Lương</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từ</a:t>
            </a:r>
            <a:r>
              <a:rPr lang="en-US" sz="1000" dirty="0">
                <a:solidFill>
                  <a:srgbClr val="FF0000"/>
                </a:solidFill>
                <a:latin typeface="Times New Roman" panose="02020603050405020304" pitchFamily="18" charset="0"/>
                <a:cs typeface="Times New Roman" panose="02020603050405020304" pitchFamily="18" charset="0"/>
              </a:rPr>
              <a:t> 15 </a:t>
            </a:r>
            <a:r>
              <a:rPr lang="en-US" sz="1000" dirty="0" err="1">
                <a:solidFill>
                  <a:srgbClr val="FF0000"/>
                </a:solidFill>
                <a:latin typeface="Times New Roman" panose="02020603050405020304" pitchFamily="18" charset="0"/>
                <a:cs typeface="Times New Roman" panose="02020603050405020304" pitchFamily="18" charset="0"/>
              </a:rPr>
              <a:t>triệu</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03E62CD-EFCD-3860-DC92-CF8CBAAB3626}"/>
              </a:ext>
            </a:extLst>
          </p:cNvPr>
          <p:cNvSpPr txBox="1"/>
          <p:nvPr/>
        </p:nvSpPr>
        <p:spPr>
          <a:xfrm>
            <a:off x="7328150" y="79657"/>
            <a:ext cx="1165931"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Sinh</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từ</a:t>
            </a:r>
            <a:r>
              <a:rPr lang="en-US" sz="1000" dirty="0">
                <a:latin typeface="Times New Roman" panose="02020603050405020304" pitchFamily="18" charset="0"/>
                <a:cs typeface="Times New Roman" panose="02020603050405020304" pitchFamily="18" charset="0"/>
              </a:rPr>
              <a:t> 1981-1996</a:t>
            </a:r>
          </a:p>
        </p:txBody>
      </p:sp>
      <p:sp>
        <p:nvSpPr>
          <p:cNvPr id="18" name="TextBox 17">
            <a:extLst>
              <a:ext uri="{FF2B5EF4-FFF2-40B4-BE49-F238E27FC236}">
                <a16:creationId xmlns:a16="http://schemas.microsoft.com/office/drawing/2014/main" id="{17DEC002-CF65-4C8D-2E6C-54EF9F865720}"/>
              </a:ext>
            </a:extLst>
          </p:cNvPr>
          <p:cNvSpPr txBox="1"/>
          <p:nvPr/>
        </p:nvSpPr>
        <p:spPr>
          <a:xfrm>
            <a:off x="5513033" y="79657"/>
            <a:ext cx="1165931"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Sinh</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từ</a:t>
            </a:r>
            <a:r>
              <a:rPr lang="en-US" sz="1000" dirty="0">
                <a:solidFill>
                  <a:srgbClr val="FF0000"/>
                </a:solidFill>
                <a:latin typeface="Times New Roman" panose="02020603050405020304" pitchFamily="18" charset="0"/>
                <a:cs typeface="Times New Roman" panose="02020603050405020304" pitchFamily="18" charset="0"/>
              </a:rPr>
              <a:t> 1997-2012</a:t>
            </a:r>
          </a:p>
        </p:txBody>
      </p:sp>
      <p:cxnSp>
        <p:nvCxnSpPr>
          <p:cNvPr id="20" name="Straight Arrow Connector 19">
            <a:extLst>
              <a:ext uri="{FF2B5EF4-FFF2-40B4-BE49-F238E27FC236}">
                <a16:creationId xmlns:a16="http://schemas.microsoft.com/office/drawing/2014/main" id="{0F0F63AD-9E9C-0ACA-69E8-9D29459B847D}"/>
              </a:ext>
            </a:extLst>
          </p:cNvPr>
          <p:cNvCxnSpPr>
            <a:stCxn id="13" idx="2"/>
            <a:endCxn id="7" idx="1"/>
          </p:cNvCxnSpPr>
          <p:nvPr/>
        </p:nvCxnSpPr>
        <p:spPr>
          <a:xfrm>
            <a:off x="1253226" y="359012"/>
            <a:ext cx="670634" cy="377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F8AB226-311B-8731-59EF-F52CD88AAEC1}"/>
              </a:ext>
            </a:extLst>
          </p:cNvPr>
          <p:cNvCxnSpPr>
            <a:stCxn id="14" idx="2"/>
            <a:endCxn id="7" idx="3"/>
          </p:cNvCxnSpPr>
          <p:nvPr/>
        </p:nvCxnSpPr>
        <p:spPr>
          <a:xfrm flipH="1">
            <a:off x="3007675" y="334791"/>
            <a:ext cx="335317" cy="402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46B4FAA-EBA8-60A9-4630-184B10511896}"/>
              </a:ext>
            </a:extLst>
          </p:cNvPr>
          <p:cNvCxnSpPr>
            <a:stCxn id="15" idx="2"/>
            <a:endCxn id="9" idx="0"/>
          </p:cNvCxnSpPr>
          <p:nvPr/>
        </p:nvCxnSpPr>
        <p:spPr>
          <a:xfrm>
            <a:off x="4280884" y="334791"/>
            <a:ext cx="0" cy="231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CF4B037E-C01B-C946-F49B-76E5A416938D}"/>
              </a:ext>
            </a:extLst>
          </p:cNvPr>
          <p:cNvCxnSpPr>
            <a:stCxn id="18" idx="2"/>
            <a:endCxn id="10" idx="0"/>
          </p:cNvCxnSpPr>
          <p:nvPr/>
        </p:nvCxnSpPr>
        <p:spPr>
          <a:xfrm>
            <a:off x="6095999" y="334791"/>
            <a:ext cx="1"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2D36493-E300-F7D5-301F-E7F3A43411E1}"/>
              </a:ext>
            </a:extLst>
          </p:cNvPr>
          <p:cNvCxnSpPr>
            <a:stCxn id="17" idx="2"/>
            <a:endCxn id="11" idx="0"/>
          </p:cNvCxnSpPr>
          <p:nvPr/>
        </p:nvCxnSpPr>
        <p:spPr>
          <a:xfrm>
            <a:off x="7911116" y="334791"/>
            <a:ext cx="0"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88A9F41-5F86-72B9-D328-E1A7A230B27E}"/>
              </a:ext>
            </a:extLst>
          </p:cNvPr>
          <p:cNvCxnSpPr>
            <a:stCxn id="16" idx="2"/>
            <a:endCxn id="12" idx="0"/>
          </p:cNvCxnSpPr>
          <p:nvPr/>
        </p:nvCxnSpPr>
        <p:spPr>
          <a:xfrm>
            <a:off x="9823514" y="334791"/>
            <a:ext cx="1"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C9B6AA6D-3F30-B9D1-FA27-C05CBCEFE1C1}"/>
              </a:ext>
            </a:extLst>
          </p:cNvPr>
          <p:cNvSpPr/>
          <p:nvPr/>
        </p:nvSpPr>
        <p:spPr>
          <a:xfrm>
            <a:off x="1261541" y="2321499"/>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một</a:t>
            </a:r>
            <a:r>
              <a:rPr lang="en-US" sz="1000" dirty="0"/>
              <a:t> </a:t>
            </a:r>
            <a:r>
              <a:rPr lang="en-US" sz="1000" dirty="0" err="1"/>
              <a:t>phòng</a:t>
            </a:r>
            <a:r>
              <a:rPr lang="en-US" sz="1000" dirty="0"/>
              <a:t> </a:t>
            </a:r>
            <a:r>
              <a:rPr lang="en-US" sz="1000" dirty="0" err="1"/>
              <a:t>ngủ</a:t>
            </a:r>
            <a:endParaRPr lang="en-US" sz="1000" dirty="0"/>
          </a:p>
        </p:txBody>
      </p:sp>
      <p:sp>
        <p:nvSpPr>
          <p:cNvPr id="33" name="Rectangle 32">
            <a:extLst>
              <a:ext uri="{FF2B5EF4-FFF2-40B4-BE49-F238E27FC236}">
                <a16:creationId xmlns:a16="http://schemas.microsoft.com/office/drawing/2014/main" id="{639F193D-81BE-850B-8908-DE60255AFFF5}"/>
              </a:ext>
            </a:extLst>
          </p:cNvPr>
          <p:cNvSpPr/>
          <p:nvPr/>
        </p:nvSpPr>
        <p:spPr>
          <a:xfrm>
            <a:off x="3149894" y="2298558"/>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hai</a:t>
            </a:r>
            <a:r>
              <a:rPr lang="en-US" sz="1000" dirty="0"/>
              <a:t> </a:t>
            </a:r>
            <a:r>
              <a:rPr lang="en-US" sz="1000" dirty="0" err="1"/>
              <a:t>phòng</a:t>
            </a:r>
            <a:r>
              <a:rPr lang="en-US" sz="1000" dirty="0"/>
              <a:t> </a:t>
            </a:r>
            <a:r>
              <a:rPr lang="en-US" sz="1000" dirty="0" err="1"/>
              <a:t>ngủ</a:t>
            </a:r>
            <a:endParaRPr lang="en-US" sz="1000" dirty="0"/>
          </a:p>
        </p:txBody>
      </p:sp>
      <p:sp>
        <p:nvSpPr>
          <p:cNvPr id="34" name="Rectangle 33">
            <a:extLst>
              <a:ext uri="{FF2B5EF4-FFF2-40B4-BE49-F238E27FC236}">
                <a16:creationId xmlns:a16="http://schemas.microsoft.com/office/drawing/2014/main" id="{E943A6A7-C09D-D5BB-E63C-8CF346E4774D}"/>
              </a:ext>
            </a:extLst>
          </p:cNvPr>
          <p:cNvSpPr/>
          <p:nvPr/>
        </p:nvSpPr>
        <p:spPr>
          <a:xfrm>
            <a:off x="5002192" y="2298557"/>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thể</a:t>
            </a:r>
            <a:r>
              <a:rPr lang="en-US" sz="1000" dirty="0"/>
              <a:t> </a:t>
            </a:r>
            <a:r>
              <a:rPr lang="en-US" sz="1000" dirty="0" err="1"/>
              <a:t>chịu</a:t>
            </a:r>
            <a:r>
              <a:rPr lang="en-US" sz="1000" dirty="0"/>
              <a:t> </a:t>
            </a:r>
            <a:r>
              <a:rPr lang="en-US" sz="1000" dirty="0" err="1"/>
              <a:t>làm</a:t>
            </a:r>
            <a:r>
              <a:rPr lang="en-US" sz="1000" dirty="0"/>
              <a:t> </a:t>
            </a:r>
            <a:r>
              <a:rPr lang="en-US" sz="1000" dirty="0" err="1"/>
              <a:t>xa</a:t>
            </a:r>
            <a:endParaRPr lang="en-US" sz="1000" dirty="0"/>
          </a:p>
        </p:txBody>
      </p:sp>
      <p:sp>
        <p:nvSpPr>
          <p:cNvPr id="35" name="Rectangle 34">
            <a:extLst>
              <a:ext uri="{FF2B5EF4-FFF2-40B4-BE49-F238E27FC236}">
                <a16:creationId xmlns:a16="http://schemas.microsoft.com/office/drawing/2014/main" id="{6E160351-3CCD-798C-8C37-CB81A7051D2D}"/>
              </a:ext>
            </a:extLst>
          </p:cNvPr>
          <p:cNvSpPr/>
          <p:nvPr/>
        </p:nvSpPr>
        <p:spPr>
          <a:xfrm>
            <a:off x="6637907" y="2233820"/>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thể</a:t>
            </a:r>
            <a:r>
              <a:rPr lang="en-US" sz="1000" dirty="0"/>
              <a:t> </a:t>
            </a:r>
            <a:r>
              <a:rPr lang="en-US" sz="1000" dirty="0" err="1"/>
              <a:t>chọn</a:t>
            </a:r>
            <a:r>
              <a:rPr lang="en-US" sz="1000" dirty="0"/>
              <a:t> </a:t>
            </a:r>
            <a:r>
              <a:rPr lang="en-US" sz="1000" dirty="0" err="1"/>
              <a:t>ngoại</a:t>
            </a:r>
            <a:r>
              <a:rPr lang="en-US" sz="1000" dirty="0"/>
              <a:t> ô, </a:t>
            </a:r>
            <a:r>
              <a:rPr lang="en-US" sz="1000" dirty="0" err="1"/>
              <a:t>từ</a:t>
            </a:r>
            <a:r>
              <a:rPr lang="en-US" sz="1000" dirty="0"/>
              <a:t> 2 </a:t>
            </a:r>
            <a:r>
              <a:rPr lang="en-US" sz="1000" dirty="0" err="1"/>
              <a:t>phòng</a:t>
            </a:r>
            <a:r>
              <a:rPr lang="en-US" sz="1000" dirty="0"/>
              <a:t> </a:t>
            </a:r>
            <a:r>
              <a:rPr lang="en-US" sz="1000" dirty="0" err="1"/>
              <a:t>ngủ</a:t>
            </a:r>
            <a:endParaRPr lang="en-US" sz="1000" dirty="0"/>
          </a:p>
        </p:txBody>
      </p:sp>
      <p:sp>
        <p:nvSpPr>
          <p:cNvPr id="36" name="Rectangle 35">
            <a:extLst>
              <a:ext uri="{FF2B5EF4-FFF2-40B4-BE49-F238E27FC236}">
                <a16:creationId xmlns:a16="http://schemas.microsoft.com/office/drawing/2014/main" id="{D2C51A60-F611-01EA-085D-554B4BF8A5C4}"/>
              </a:ext>
            </a:extLst>
          </p:cNvPr>
          <p:cNvSpPr/>
          <p:nvPr/>
        </p:nvSpPr>
        <p:spPr>
          <a:xfrm>
            <a:off x="8490205" y="2233820"/>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Vay</a:t>
            </a:r>
            <a:r>
              <a:rPr lang="en-US" sz="1000" dirty="0"/>
              <a:t> 30% </a:t>
            </a:r>
            <a:r>
              <a:rPr lang="en-US" sz="1000" dirty="0" err="1"/>
              <a:t>giá</a:t>
            </a:r>
            <a:r>
              <a:rPr lang="en-US" sz="1000" dirty="0"/>
              <a:t> </a:t>
            </a:r>
            <a:r>
              <a:rPr lang="en-US" sz="1000" dirty="0" err="1"/>
              <a:t>trị</a:t>
            </a:r>
            <a:r>
              <a:rPr lang="en-US" sz="1000" dirty="0"/>
              <a:t> </a:t>
            </a:r>
            <a:r>
              <a:rPr lang="en-US" sz="1000" dirty="0" err="1"/>
              <a:t>căn</a:t>
            </a:r>
            <a:r>
              <a:rPr lang="en-US" sz="1000" dirty="0"/>
              <a:t> </a:t>
            </a:r>
            <a:r>
              <a:rPr lang="en-US" sz="1000" dirty="0" err="1"/>
              <a:t>nhà</a:t>
            </a:r>
            <a:r>
              <a:rPr lang="en-US" sz="1000" dirty="0"/>
              <a:t> </a:t>
            </a:r>
            <a:r>
              <a:rPr lang="en-US" sz="1000" dirty="0" err="1"/>
              <a:t>muốn</a:t>
            </a:r>
            <a:r>
              <a:rPr lang="en-US" sz="1000" dirty="0"/>
              <a:t> </a:t>
            </a:r>
            <a:r>
              <a:rPr lang="en-US" sz="1000" dirty="0" err="1"/>
              <a:t>mua</a:t>
            </a:r>
            <a:r>
              <a:rPr lang="en-US" sz="1000" dirty="0"/>
              <a:t> </a:t>
            </a:r>
            <a:r>
              <a:rPr lang="en-US" sz="1000" dirty="0" err="1"/>
              <a:t>kì</a:t>
            </a:r>
            <a:r>
              <a:rPr lang="en-US" sz="1000" dirty="0"/>
              <a:t> </a:t>
            </a:r>
            <a:r>
              <a:rPr lang="en-US" sz="1000" dirty="0" err="1"/>
              <a:t>hạn</a:t>
            </a:r>
            <a:r>
              <a:rPr lang="en-US" sz="1000" dirty="0"/>
              <a:t> </a:t>
            </a:r>
            <a:r>
              <a:rPr lang="en-US" sz="1000" dirty="0" err="1"/>
              <a:t>dài</a:t>
            </a:r>
            <a:endParaRPr lang="en-US" sz="1000" dirty="0"/>
          </a:p>
        </p:txBody>
      </p:sp>
      <p:sp>
        <p:nvSpPr>
          <p:cNvPr id="37" name="Rectangle 36">
            <a:extLst>
              <a:ext uri="{FF2B5EF4-FFF2-40B4-BE49-F238E27FC236}">
                <a16:creationId xmlns:a16="http://schemas.microsoft.com/office/drawing/2014/main" id="{8A19EEFC-76EA-15D2-CE80-129E24B2207F}"/>
              </a:ext>
            </a:extLst>
          </p:cNvPr>
          <p:cNvSpPr/>
          <p:nvPr/>
        </p:nvSpPr>
        <p:spPr>
          <a:xfrm>
            <a:off x="10125920" y="2256762"/>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Vay</a:t>
            </a:r>
            <a:r>
              <a:rPr lang="en-US" sz="1000" dirty="0"/>
              <a:t> 50% </a:t>
            </a:r>
            <a:r>
              <a:rPr lang="en-US" sz="1000" dirty="0" err="1"/>
              <a:t>giá</a:t>
            </a:r>
            <a:r>
              <a:rPr lang="en-US" sz="1000" dirty="0"/>
              <a:t> </a:t>
            </a:r>
            <a:r>
              <a:rPr lang="en-US" sz="1000" dirty="0" err="1"/>
              <a:t>trị</a:t>
            </a:r>
            <a:r>
              <a:rPr lang="en-US" sz="1000" dirty="0"/>
              <a:t> </a:t>
            </a:r>
            <a:r>
              <a:rPr lang="en-US" sz="1000" dirty="0" err="1"/>
              <a:t>căn</a:t>
            </a:r>
            <a:r>
              <a:rPr lang="en-US" sz="1000" dirty="0"/>
              <a:t> </a:t>
            </a:r>
            <a:r>
              <a:rPr lang="en-US" sz="1000" dirty="0" err="1"/>
              <a:t>nhà</a:t>
            </a:r>
            <a:r>
              <a:rPr lang="en-US" sz="1000" dirty="0"/>
              <a:t> </a:t>
            </a:r>
            <a:r>
              <a:rPr lang="en-US" sz="1000" dirty="0" err="1"/>
              <a:t>nhưng</a:t>
            </a:r>
            <a:r>
              <a:rPr lang="en-US" sz="1000" dirty="0"/>
              <a:t> </a:t>
            </a:r>
            <a:r>
              <a:rPr lang="en-US" sz="1000" dirty="0" err="1"/>
              <a:t>giá</a:t>
            </a:r>
            <a:r>
              <a:rPr lang="en-US" sz="1000" dirty="0"/>
              <a:t> </a:t>
            </a:r>
            <a:r>
              <a:rPr lang="en-US" sz="1000" dirty="0" err="1"/>
              <a:t>nhà</a:t>
            </a:r>
            <a:r>
              <a:rPr lang="en-US" sz="1000" dirty="0"/>
              <a:t> </a:t>
            </a:r>
            <a:r>
              <a:rPr lang="en-US" sz="1000" dirty="0" err="1"/>
              <a:t>cao</a:t>
            </a:r>
            <a:r>
              <a:rPr lang="en-US" sz="1000" dirty="0"/>
              <a:t> </a:t>
            </a:r>
          </a:p>
        </p:txBody>
      </p:sp>
      <p:sp>
        <p:nvSpPr>
          <p:cNvPr id="38" name="TextBox 37">
            <a:extLst>
              <a:ext uri="{FF2B5EF4-FFF2-40B4-BE49-F238E27FC236}">
                <a16:creationId xmlns:a16="http://schemas.microsoft.com/office/drawing/2014/main" id="{085C806B-AAAC-58E5-A90E-6F85EBE774AD}"/>
              </a:ext>
            </a:extLst>
          </p:cNvPr>
          <p:cNvSpPr txBox="1"/>
          <p:nvPr/>
        </p:nvSpPr>
        <p:spPr>
          <a:xfrm>
            <a:off x="1508269"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Độc</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thân</a:t>
            </a:r>
            <a:endParaRPr lang="en-US" sz="10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D9FCE3AF-FD85-6590-CCAB-3C9C9E064C6A}"/>
              </a:ext>
            </a:extLst>
          </p:cNvPr>
          <p:cNvSpPr txBox="1"/>
          <p:nvPr/>
        </p:nvSpPr>
        <p:spPr>
          <a:xfrm>
            <a:off x="3403659"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683CD90D-33F1-98AF-4A7D-B35C852D5024}"/>
              </a:ext>
            </a:extLst>
          </p:cNvPr>
          <p:cNvSpPr txBox="1"/>
          <p:nvPr/>
        </p:nvSpPr>
        <p:spPr>
          <a:xfrm>
            <a:off x="5248920"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Thế</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hệ</a:t>
            </a:r>
            <a:r>
              <a:rPr lang="en-US" sz="1000" dirty="0">
                <a:latin typeface="Times New Roman" panose="02020603050405020304" pitchFamily="18" charset="0"/>
                <a:cs typeface="Times New Roman" panose="02020603050405020304" pitchFamily="18" charset="0"/>
              </a:rPr>
              <a:t> Z</a:t>
            </a:r>
          </a:p>
        </p:txBody>
      </p:sp>
      <p:sp>
        <p:nvSpPr>
          <p:cNvPr id="41" name="TextBox 40">
            <a:extLst>
              <a:ext uri="{FF2B5EF4-FFF2-40B4-BE49-F238E27FC236}">
                <a16:creationId xmlns:a16="http://schemas.microsoft.com/office/drawing/2014/main" id="{24D1A818-69BC-973F-FC65-933BE81BF901}"/>
              </a:ext>
            </a:extLst>
          </p:cNvPr>
          <p:cNvSpPr txBox="1"/>
          <p:nvPr/>
        </p:nvSpPr>
        <p:spPr>
          <a:xfrm>
            <a:off x="6884635" y="1800182"/>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Thế</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hệ</a:t>
            </a:r>
            <a:r>
              <a:rPr lang="en-US" sz="1000" dirty="0">
                <a:latin typeface="Times New Roman" panose="02020603050405020304" pitchFamily="18" charset="0"/>
                <a:cs typeface="Times New Roman" panose="02020603050405020304" pitchFamily="18" charset="0"/>
              </a:rPr>
              <a:t> Y</a:t>
            </a:r>
          </a:p>
        </p:txBody>
      </p:sp>
      <p:sp>
        <p:nvSpPr>
          <p:cNvPr id="42" name="TextBox 41">
            <a:extLst>
              <a:ext uri="{FF2B5EF4-FFF2-40B4-BE49-F238E27FC236}">
                <a16:creationId xmlns:a16="http://schemas.microsoft.com/office/drawing/2014/main" id="{E7744755-8B32-603A-C689-4B3EEC77FEF6}"/>
              </a:ext>
            </a:extLst>
          </p:cNvPr>
          <p:cNvSpPr txBox="1"/>
          <p:nvPr/>
        </p:nvSpPr>
        <p:spPr>
          <a:xfrm>
            <a:off x="7801997" y="1787776"/>
            <a:ext cx="125284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không</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cao</a:t>
            </a:r>
            <a:endParaRPr lang="en-US" sz="10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95A3BBB4-EACB-FBAA-C726-664E59749FCF}"/>
              </a:ext>
            </a:extLst>
          </p:cNvPr>
          <p:cNvSpPr txBox="1"/>
          <p:nvPr/>
        </p:nvSpPr>
        <p:spPr>
          <a:xfrm>
            <a:off x="9027872" y="1797948"/>
            <a:ext cx="125284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ổn</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định</a:t>
            </a:r>
            <a:endParaRPr lang="en-US" sz="1000"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7F9EC110-EBB8-C868-88B5-B2F015B8D33F}"/>
              </a:ext>
            </a:extLst>
          </p:cNvPr>
          <p:cNvSpPr txBox="1"/>
          <p:nvPr/>
        </p:nvSpPr>
        <p:spPr>
          <a:xfrm>
            <a:off x="10249873" y="1797948"/>
            <a:ext cx="89660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cao</a:t>
            </a:r>
            <a:endParaRPr lang="en-US" sz="1000" dirty="0">
              <a:latin typeface="Times New Roman" panose="02020603050405020304" pitchFamily="18" charset="0"/>
              <a:cs typeface="Times New Roman" panose="02020603050405020304" pitchFamily="18" charset="0"/>
            </a:endParaRPr>
          </a:p>
        </p:txBody>
      </p:sp>
      <p:cxnSp>
        <p:nvCxnSpPr>
          <p:cNvPr id="46" name="Straight Arrow Connector 45">
            <a:extLst>
              <a:ext uri="{FF2B5EF4-FFF2-40B4-BE49-F238E27FC236}">
                <a16:creationId xmlns:a16="http://schemas.microsoft.com/office/drawing/2014/main" id="{1847ADA9-ACAF-6291-32FF-3F7BE4A38795}"/>
              </a:ext>
            </a:extLst>
          </p:cNvPr>
          <p:cNvCxnSpPr>
            <a:stCxn id="38" idx="2"/>
            <a:endCxn id="32" idx="0"/>
          </p:cNvCxnSpPr>
          <p:nvPr/>
        </p:nvCxnSpPr>
        <p:spPr>
          <a:xfrm>
            <a:off x="1843586" y="2071237"/>
            <a:ext cx="0" cy="250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2E1AABA-B030-85C5-6829-3D25EADF10EA}"/>
              </a:ext>
            </a:extLst>
          </p:cNvPr>
          <p:cNvCxnSpPr>
            <a:stCxn id="39" idx="2"/>
            <a:endCxn id="33" idx="0"/>
          </p:cNvCxnSpPr>
          <p:nvPr/>
        </p:nvCxnSpPr>
        <p:spPr>
          <a:xfrm flipH="1">
            <a:off x="3731939" y="2071237"/>
            <a:ext cx="7037" cy="227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059737E-3DE2-C269-FABB-E4C04E962C33}"/>
              </a:ext>
            </a:extLst>
          </p:cNvPr>
          <p:cNvCxnSpPr>
            <a:stCxn id="40" idx="2"/>
            <a:endCxn id="34" idx="0"/>
          </p:cNvCxnSpPr>
          <p:nvPr/>
        </p:nvCxnSpPr>
        <p:spPr>
          <a:xfrm>
            <a:off x="5584237" y="2071237"/>
            <a:ext cx="0" cy="227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5841BEBA-A234-DF65-DBB3-BF2D18246B9B}"/>
              </a:ext>
            </a:extLst>
          </p:cNvPr>
          <p:cNvCxnSpPr>
            <a:stCxn id="41" idx="2"/>
            <a:endCxn id="35" idx="0"/>
          </p:cNvCxnSpPr>
          <p:nvPr/>
        </p:nvCxnSpPr>
        <p:spPr>
          <a:xfrm>
            <a:off x="7219952" y="2055316"/>
            <a:ext cx="0" cy="178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7AC227B6-1BE8-A18E-81AE-0ECCFE3B4F07}"/>
              </a:ext>
            </a:extLst>
          </p:cNvPr>
          <p:cNvCxnSpPr>
            <a:stCxn id="42" idx="2"/>
            <a:endCxn id="36" idx="0"/>
          </p:cNvCxnSpPr>
          <p:nvPr/>
        </p:nvCxnSpPr>
        <p:spPr>
          <a:xfrm>
            <a:off x="8428420" y="2042910"/>
            <a:ext cx="643830" cy="190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E2896767-F4FF-9CFD-DED1-740731531EBF}"/>
              </a:ext>
            </a:extLst>
          </p:cNvPr>
          <p:cNvCxnSpPr>
            <a:stCxn id="43" idx="2"/>
            <a:endCxn id="36" idx="0"/>
          </p:cNvCxnSpPr>
          <p:nvPr/>
        </p:nvCxnSpPr>
        <p:spPr>
          <a:xfrm flipH="1">
            <a:off x="9072250" y="2053082"/>
            <a:ext cx="582045" cy="180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2DF40CD6-25EE-B11F-8140-D18F22C1B597}"/>
              </a:ext>
            </a:extLst>
          </p:cNvPr>
          <p:cNvCxnSpPr>
            <a:stCxn id="44" idx="2"/>
            <a:endCxn id="37" idx="0"/>
          </p:cNvCxnSpPr>
          <p:nvPr/>
        </p:nvCxnSpPr>
        <p:spPr>
          <a:xfrm>
            <a:off x="10698176" y="2053082"/>
            <a:ext cx="9789" cy="203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Rectangle 61">
            <a:extLst>
              <a:ext uri="{FF2B5EF4-FFF2-40B4-BE49-F238E27FC236}">
                <a16:creationId xmlns:a16="http://schemas.microsoft.com/office/drawing/2014/main" id="{CD485EB0-BC9A-504D-186A-A97610A7695C}"/>
              </a:ext>
            </a:extLst>
          </p:cNvPr>
          <p:cNvSpPr/>
          <p:nvPr/>
        </p:nvSpPr>
        <p:spPr>
          <a:xfrm>
            <a:off x="5337509" y="3689376"/>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ba</a:t>
            </a:r>
            <a:r>
              <a:rPr lang="en-US" sz="1000" dirty="0"/>
              <a:t> </a:t>
            </a:r>
            <a:r>
              <a:rPr lang="en-US" sz="1000" dirty="0" err="1"/>
              <a:t>phòng</a:t>
            </a:r>
            <a:r>
              <a:rPr lang="en-US" sz="1000" dirty="0"/>
              <a:t> </a:t>
            </a:r>
            <a:r>
              <a:rPr lang="en-US" sz="1000" dirty="0" err="1"/>
              <a:t>ngủ</a:t>
            </a:r>
            <a:endParaRPr lang="en-US" sz="1000" dirty="0"/>
          </a:p>
        </p:txBody>
      </p:sp>
      <p:sp>
        <p:nvSpPr>
          <p:cNvPr id="63" name="TextBox 62">
            <a:extLst>
              <a:ext uri="{FF2B5EF4-FFF2-40B4-BE49-F238E27FC236}">
                <a16:creationId xmlns:a16="http://schemas.microsoft.com/office/drawing/2014/main" id="{C545CE67-265A-1168-B719-7AD06BA0E693}"/>
              </a:ext>
            </a:extLst>
          </p:cNvPr>
          <p:cNvSpPr txBox="1"/>
          <p:nvPr/>
        </p:nvSpPr>
        <p:spPr>
          <a:xfrm>
            <a:off x="4666875" y="3255984"/>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8ADA4973-0C07-1DCC-46D1-D28DA5822177}"/>
              </a:ext>
            </a:extLst>
          </p:cNvPr>
          <p:cNvSpPr txBox="1"/>
          <p:nvPr/>
        </p:nvSpPr>
        <p:spPr>
          <a:xfrm>
            <a:off x="6427057" y="3253831"/>
            <a:ext cx="670634" cy="255134"/>
          </a:xfrm>
          <a:prstGeom prst="rect">
            <a:avLst/>
          </a:prstGeom>
          <a:noFill/>
        </p:spPr>
        <p:txBody>
          <a:bodyPr wrap="square">
            <a:spAutoFit/>
          </a:bodyPr>
          <a:lstStyle/>
          <a:p>
            <a:pPr marR="0">
              <a:lnSpc>
                <a:spcPct val="115000"/>
              </a:lnSpc>
              <a:spcBef>
                <a:spcPts val="0"/>
              </a:spcBef>
              <a:spcAft>
                <a:spcPts val="1000"/>
              </a:spcAft>
            </a:pPr>
            <a:r>
              <a:rPr lang="en-US" sz="1000" dirty="0">
                <a:solidFill>
                  <a:srgbClr val="FF0000"/>
                </a:solidFill>
                <a:latin typeface="Times New Roman" panose="02020603050405020304" pitchFamily="18" charset="0"/>
                <a:cs typeface="Times New Roman" panose="02020603050405020304" pitchFamily="18" charset="0"/>
              </a:rPr>
              <a:t>Gia </a:t>
            </a:r>
            <a:r>
              <a:rPr lang="en-US" sz="1000" dirty="0" err="1">
                <a:solidFill>
                  <a:srgbClr val="FF0000"/>
                </a:solidFill>
                <a:latin typeface="Times New Roman" panose="02020603050405020304" pitchFamily="18" charset="0"/>
                <a:cs typeface="Times New Roman" panose="02020603050405020304" pitchFamily="18" charset="0"/>
              </a:rPr>
              <a:t>đình</a:t>
            </a:r>
            <a:endParaRPr lang="en-US" sz="1000" dirty="0">
              <a:solidFill>
                <a:srgbClr val="FF0000"/>
              </a:solidFill>
              <a:latin typeface="Times New Roman" panose="02020603050405020304" pitchFamily="18" charset="0"/>
              <a:cs typeface="Times New Roman" panose="02020603050405020304" pitchFamily="18" charset="0"/>
            </a:endParaRPr>
          </a:p>
        </p:txBody>
      </p:sp>
      <p:cxnSp>
        <p:nvCxnSpPr>
          <p:cNvPr id="66" name="Straight Arrow Connector 65">
            <a:extLst>
              <a:ext uri="{FF2B5EF4-FFF2-40B4-BE49-F238E27FC236}">
                <a16:creationId xmlns:a16="http://schemas.microsoft.com/office/drawing/2014/main" id="{54480135-DC03-AAB3-4F3E-CAEB3A793576}"/>
              </a:ext>
            </a:extLst>
          </p:cNvPr>
          <p:cNvCxnSpPr>
            <a:stCxn id="63" idx="2"/>
            <a:endCxn id="62" idx="0"/>
          </p:cNvCxnSpPr>
          <p:nvPr/>
        </p:nvCxnSpPr>
        <p:spPr>
          <a:xfrm>
            <a:off x="5002192" y="3511118"/>
            <a:ext cx="917362" cy="178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B089EE8F-1B4C-9F89-6639-CB4DB30B598C}"/>
              </a:ext>
            </a:extLst>
          </p:cNvPr>
          <p:cNvCxnSpPr>
            <a:stCxn id="64" idx="2"/>
            <a:endCxn id="62" idx="0"/>
          </p:cNvCxnSpPr>
          <p:nvPr/>
        </p:nvCxnSpPr>
        <p:spPr>
          <a:xfrm flipH="1">
            <a:off x="5919554" y="3508965"/>
            <a:ext cx="842820" cy="180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Rectangle 68">
            <a:extLst>
              <a:ext uri="{FF2B5EF4-FFF2-40B4-BE49-F238E27FC236}">
                <a16:creationId xmlns:a16="http://schemas.microsoft.com/office/drawing/2014/main" id="{F8D5A76B-AFB2-A10E-54A7-0764A9E2C74F}"/>
              </a:ext>
            </a:extLst>
          </p:cNvPr>
          <p:cNvSpPr/>
          <p:nvPr/>
        </p:nvSpPr>
        <p:spPr>
          <a:xfrm>
            <a:off x="5213042" y="4644650"/>
            <a:ext cx="1424865" cy="60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Số</a:t>
            </a:r>
            <a:r>
              <a:rPr lang="en-US" sz="1000" dirty="0"/>
              <a:t> </a:t>
            </a:r>
            <a:r>
              <a:rPr lang="en-US" sz="1000" dirty="0" err="1"/>
              <a:t>phòng</a:t>
            </a:r>
            <a:r>
              <a:rPr lang="en-US" sz="1000" dirty="0"/>
              <a:t> </a:t>
            </a:r>
            <a:r>
              <a:rPr lang="en-US" sz="1000" dirty="0" err="1"/>
              <a:t>ngủ</a:t>
            </a:r>
            <a:r>
              <a:rPr lang="en-US" sz="1000" dirty="0"/>
              <a:t> </a:t>
            </a:r>
            <a:r>
              <a:rPr lang="en-US" sz="1000" dirty="0" err="1"/>
              <a:t>bằng</a:t>
            </a:r>
            <a:r>
              <a:rPr lang="en-US" sz="1000" dirty="0"/>
              <a:t> </a:t>
            </a:r>
            <a:r>
              <a:rPr lang="en-US" sz="1000" dirty="0" err="1"/>
              <a:t>số</a:t>
            </a:r>
            <a:r>
              <a:rPr lang="en-US" sz="1000" dirty="0"/>
              <a:t> </a:t>
            </a:r>
            <a:r>
              <a:rPr lang="en-US" sz="1000" dirty="0" err="1"/>
              <a:t>thành</a:t>
            </a:r>
            <a:r>
              <a:rPr lang="en-US" sz="1000" dirty="0"/>
              <a:t> </a:t>
            </a:r>
            <a:r>
              <a:rPr lang="en-US" sz="1000" dirty="0" err="1"/>
              <a:t>viên</a:t>
            </a:r>
            <a:r>
              <a:rPr lang="en-US" sz="1000" dirty="0"/>
              <a:t> </a:t>
            </a:r>
            <a:r>
              <a:rPr lang="en-US" sz="1000" dirty="0" err="1"/>
              <a:t>gia</a:t>
            </a:r>
            <a:r>
              <a:rPr lang="en-US" sz="1000" dirty="0"/>
              <a:t> </a:t>
            </a:r>
            <a:r>
              <a:rPr lang="en-US" sz="1000" dirty="0" err="1"/>
              <a:t>đình</a:t>
            </a:r>
            <a:r>
              <a:rPr lang="en-US" sz="1000" dirty="0"/>
              <a:t> +1 * </a:t>
            </a:r>
            <a:r>
              <a:rPr lang="en-US" sz="1000" dirty="0" err="1"/>
              <a:t>trẻ</a:t>
            </a:r>
            <a:r>
              <a:rPr lang="en-US" sz="1000" dirty="0"/>
              <a:t> </a:t>
            </a:r>
            <a:r>
              <a:rPr lang="en-US" sz="1000" dirty="0" err="1"/>
              <a:t>em</a:t>
            </a:r>
            <a:r>
              <a:rPr lang="en-US" sz="1000" dirty="0"/>
              <a:t> </a:t>
            </a:r>
            <a:r>
              <a:rPr lang="en-US" sz="1000" dirty="0" err="1"/>
              <a:t>và</a:t>
            </a:r>
            <a:r>
              <a:rPr lang="en-US" sz="1000" dirty="0"/>
              <a:t> </a:t>
            </a:r>
            <a:r>
              <a:rPr lang="en-US" sz="1000" dirty="0" err="1"/>
              <a:t>phải</a:t>
            </a:r>
            <a:r>
              <a:rPr lang="en-US" sz="1000" dirty="0"/>
              <a:t> ở </a:t>
            </a:r>
            <a:r>
              <a:rPr lang="en-US" sz="1000" dirty="0" err="1"/>
              <a:t>trung</a:t>
            </a:r>
            <a:r>
              <a:rPr lang="en-US" sz="1000" dirty="0"/>
              <a:t> </a:t>
            </a:r>
            <a:r>
              <a:rPr lang="en-US" sz="1000" dirty="0" err="1"/>
              <a:t>tâm</a:t>
            </a:r>
            <a:r>
              <a:rPr lang="en-US" sz="1000" dirty="0"/>
              <a:t> </a:t>
            </a:r>
            <a:r>
              <a:rPr lang="en-US" sz="1000" dirty="0" err="1"/>
              <a:t>và</a:t>
            </a:r>
            <a:r>
              <a:rPr lang="en-US" sz="1000" dirty="0"/>
              <a:t> </a:t>
            </a:r>
            <a:r>
              <a:rPr lang="en-US" sz="1000" dirty="0" err="1"/>
              <a:t>rộng</a:t>
            </a:r>
            <a:r>
              <a:rPr lang="en-US" sz="1000" dirty="0"/>
              <a:t> </a:t>
            </a:r>
            <a:r>
              <a:rPr lang="en-US" sz="1000" dirty="0" err="1"/>
              <a:t>rãi</a:t>
            </a:r>
            <a:endParaRPr lang="en-US" sz="1000" dirty="0"/>
          </a:p>
        </p:txBody>
      </p:sp>
      <p:sp>
        <p:nvSpPr>
          <p:cNvPr id="70" name="TextBox 69">
            <a:extLst>
              <a:ext uri="{FF2B5EF4-FFF2-40B4-BE49-F238E27FC236}">
                <a16:creationId xmlns:a16="http://schemas.microsoft.com/office/drawing/2014/main" id="{8A18A426-56D7-D810-4DC2-B966A4725E13}"/>
              </a:ext>
            </a:extLst>
          </p:cNvPr>
          <p:cNvSpPr txBox="1"/>
          <p:nvPr/>
        </p:nvSpPr>
        <p:spPr>
          <a:xfrm>
            <a:off x="4666875" y="4211258"/>
            <a:ext cx="670634" cy="255134"/>
          </a:xfrm>
          <a:prstGeom prst="rect">
            <a:avLst/>
          </a:prstGeom>
          <a:noFill/>
        </p:spPr>
        <p:txBody>
          <a:bodyPr wrap="square">
            <a:spAutoFit/>
          </a:bodyPr>
          <a:lstStyle/>
          <a:p>
            <a:pPr marR="0">
              <a:lnSpc>
                <a:spcPct val="115000"/>
              </a:lnSpc>
              <a:spcBef>
                <a:spcPts val="0"/>
              </a:spcBef>
              <a:spcAft>
                <a:spcPts val="1000"/>
              </a:spcAft>
            </a:pPr>
            <a:r>
              <a:rPr lang="en-US" sz="1000" dirty="0">
                <a:solidFill>
                  <a:srgbClr val="FF0000"/>
                </a:solidFill>
                <a:latin typeface="Times New Roman" panose="02020603050405020304" pitchFamily="18" charset="0"/>
                <a:cs typeface="Times New Roman" panose="02020603050405020304" pitchFamily="18" charset="0"/>
              </a:rPr>
              <a:t>Gia </a:t>
            </a:r>
            <a:r>
              <a:rPr lang="en-US" sz="1000" dirty="0" err="1">
                <a:solidFill>
                  <a:srgbClr val="FF0000"/>
                </a:solidFill>
                <a:latin typeface="Times New Roman" panose="02020603050405020304" pitchFamily="18" charset="0"/>
                <a:cs typeface="Times New Roman" panose="02020603050405020304" pitchFamily="18" charset="0"/>
              </a:rPr>
              <a:t>đình</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54255923-0D40-3E86-EC4F-1B2A29913158}"/>
              </a:ext>
            </a:extLst>
          </p:cNvPr>
          <p:cNvSpPr txBox="1"/>
          <p:nvPr/>
        </p:nvSpPr>
        <p:spPr>
          <a:xfrm>
            <a:off x="6435000" y="4209105"/>
            <a:ext cx="103018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Con </a:t>
            </a:r>
            <a:r>
              <a:rPr lang="en-US" sz="1000" dirty="0" err="1">
                <a:latin typeface="Times New Roman" panose="02020603050405020304" pitchFamily="18" charset="0"/>
                <a:cs typeface="Times New Roman" panose="02020603050405020304" pitchFamily="18" charset="0"/>
              </a:rPr>
              <a:t>cái</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còn</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nhỏ</a:t>
            </a:r>
            <a:endParaRPr lang="en-US" sz="1000" dirty="0">
              <a:latin typeface="Times New Roman" panose="02020603050405020304" pitchFamily="18" charset="0"/>
              <a:cs typeface="Times New Roman" panose="02020603050405020304" pitchFamily="18" charset="0"/>
            </a:endParaRPr>
          </a:p>
        </p:txBody>
      </p:sp>
      <p:cxnSp>
        <p:nvCxnSpPr>
          <p:cNvPr id="73" name="Straight Arrow Connector 72">
            <a:extLst>
              <a:ext uri="{FF2B5EF4-FFF2-40B4-BE49-F238E27FC236}">
                <a16:creationId xmlns:a16="http://schemas.microsoft.com/office/drawing/2014/main" id="{9BBE6037-210E-BF0B-55AD-73542514AFCE}"/>
              </a:ext>
            </a:extLst>
          </p:cNvPr>
          <p:cNvCxnSpPr>
            <a:stCxn id="70" idx="2"/>
            <a:endCxn id="69" idx="0"/>
          </p:cNvCxnSpPr>
          <p:nvPr/>
        </p:nvCxnSpPr>
        <p:spPr>
          <a:xfrm>
            <a:off x="5002192" y="4466392"/>
            <a:ext cx="923283" cy="178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B274FD3C-CB1B-1928-3EDB-02CB751F9B0E}"/>
              </a:ext>
            </a:extLst>
          </p:cNvPr>
          <p:cNvCxnSpPr>
            <a:stCxn id="71" idx="2"/>
            <a:endCxn id="69" idx="0"/>
          </p:cNvCxnSpPr>
          <p:nvPr/>
        </p:nvCxnSpPr>
        <p:spPr>
          <a:xfrm flipH="1">
            <a:off x="5925475" y="4464239"/>
            <a:ext cx="1024618" cy="180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57327ABE-8C65-9E69-C764-41B09D1F1079}"/>
              </a:ext>
            </a:extLst>
          </p:cNvPr>
          <p:cNvCxnSpPr/>
          <p:nvPr/>
        </p:nvCxnSpPr>
        <p:spPr>
          <a:xfrm flipV="1">
            <a:off x="582592" y="1242874"/>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Connector 77">
            <a:extLst>
              <a:ext uri="{FF2B5EF4-FFF2-40B4-BE49-F238E27FC236}">
                <a16:creationId xmlns:a16="http://schemas.microsoft.com/office/drawing/2014/main" id="{4E06E90E-3763-2C0C-1433-F7C58541C370}"/>
              </a:ext>
            </a:extLst>
          </p:cNvPr>
          <p:cNvCxnSpPr/>
          <p:nvPr/>
        </p:nvCxnSpPr>
        <p:spPr>
          <a:xfrm flipV="1">
            <a:off x="559103" y="3178887"/>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9" name="Straight Connector 78">
            <a:extLst>
              <a:ext uri="{FF2B5EF4-FFF2-40B4-BE49-F238E27FC236}">
                <a16:creationId xmlns:a16="http://schemas.microsoft.com/office/drawing/2014/main" id="{F021278A-6AEE-EA57-E2E5-8E5B2C3F6D3A}"/>
              </a:ext>
            </a:extLst>
          </p:cNvPr>
          <p:cNvCxnSpPr/>
          <p:nvPr/>
        </p:nvCxnSpPr>
        <p:spPr>
          <a:xfrm flipV="1">
            <a:off x="559102" y="4138084"/>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0" name="Straight Connector 79">
            <a:extLst>
              <a:ext uri="{FF2B5EF4-FFF2-40B4-BE49-F238E27FC236}">
                <a16:creationId xmlns:a16="http://schemas.microsoft.com/office/drawing/2014/main" id="{671A39BA-395E-1344-D88B-A4F0F3DD7DB4}"/>
              </a:ext>
            </a:extLst>
          </p:cNvPr>
          <p:cNvCxnSpPr/>
          <p:nvPr/>
        </p:nvCxnSpPr>
        <p:spPr>
          <a:xfrm flipV="1">
            <a:off x="582592" y="5615511"/>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1" name="TextBox 80">
            <a:extLst>
              <a:ext uri="{FF2B5EF4-FFF2-40B4-BE49-F238E27FC236}">
                <a16:creationId xmlns:a16="http://schemas.microsoft.com/office/drawing/2014/main" id="{75868F6D-6FC8-DE8B-A4CF-6AD60930D89A}"/>
              </a:ext>
            </a:extLst>
          </p:cNvPr>
          <p:cNvSpPr txBox="1"/>
          <p:nvPr/>
        </p:nvSpPr>
        <p:spPr>
          <a:xfrm>
            <a:off x="11075081" y="2882690"/>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2</a:t>
            </a:r>
          </a:p>
        </p:txBody>
      </p:sp>
      <p:sp>
        <p:nvSpPr>
          <p:cNvPr id="82" name="TextBox 81">
            <a:extLst>
              <a:ext uri="{FF2B5EF4-FFF2-40B4-BE49-F238E27FC236}">
                <a16:creationId xmlns:a16="http://schemas.microsoft.com/office/drawing/2014/main" id="{450ADDE1-D5F0-5D3D-5AE4-7ECDACC4E870}"/>
              </a:ext>
            </a:extLst>
          </p:cNvPr>
          <p:cNvSpPr txBox="1"/>
          <p:nvPr/>
        </p:nvSpPr>
        <p:spPr>
          <a:xfrm>
            <a:off x="11075081" y="959407"/>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1</a:t>
            </a:r>
          </a:p>
        </p:txBody>
      </p:sp>
      <p:sp>
        <p:nvSpPr>
          <p:cNvPr id="83" name="TextBox 82">
            <a:extLst>
              <a:ext uri="{FF2B5EF4-FFF2-40B4-BE49-F238E27FC236}">
                <a16:creationId xmlns:a16="http://schemas.microsoft.com/office/drawing/2014/main" id="{E93009F3-C9D6-F645-63B7-69241026E26D}"/>
              </a:ext>
            </a:extLst>
          </p:cNvPr>
          <p:cNvSpPr txBox="1"/>
          <p:nvPr/>
        </p:nvSpPr>
        <p:spPr>
          <a:xfrm>
            <a:off x="11075081" y="3878636"/>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3</a:t>
            </a:r>
          </a:p>
        </p:txBody>
      </p:sp>
      <p:sp>
        <p:nvSpPr>
          <p:cNvPr id="84" name="TextBox 83">
            <a:extLst>
              <a:ext uri="{FF2B5EF4-FFF2-40B4-BE49-F238E27FC236}">
                <a16:creationId xmlns:a16="http://schemas.microsoft.com/office/drawing/2014/main" id="{D69C5AA7-AB08-9F64-9130-8077617C86EE}"/>
              </a:ext>
            </a:extLst>
          </p:cNvPr>
          <p:cNvSpPr txBox="1"/>
          <p:nvPr/>
        </p:nvSpPr>
        <p:spPr>
          <a:xfrm>
            <a:off x="11075081" y="5282889"/>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4</a:t>
            </a:r>
          </a:p>
        </p:txBody>
      </p:sp>
      <p:graphicFrame>
        <p:nvGraphicFramePr>
          <p:cNvPr id="4" name="Table 4">
            <a:extLst>
              <a:ext uri="{FF2B5EF4-FFF2-40B4-BE49-F238E27FC236}">
                <a16:creationId xmlns:a16="http://schemas.microsoft.com/office/drawing/2014/main" id="{B024411C-A8EA-E67D-7204-3CC3AB7B9D60}"/>
              </a:ext>
            </a:extLst>
          </p:cNvPr>
          <p:cNvGraphicFramePr>
            <a:graphicFrameLocks noGrp="1"/>
          </p:cNvGraphicFramePr>
          <p:nvPr/>
        </p:nvGraphicFramePr>
        <p:xfrm>
          <a:off x="131674" y="3078840"/>
          <a:ext cx="4394820" cy="2737225"/>
        </p:xfrm>
        <a:graphic>
          <a:graphicData uri="http://schemas.openxmlformats.org/drawingml/2006/table">
            <a:tbl>
              <a:tblPr firstRow="1" bandRow="1">
                <a:tableStyleId>{D113A9D2-9D6B-4929-AA2D-F23B5EE8CBE7}</a:tableStyleId>
              </a:tblPr>
              <a:tblGrid>
                <a:gridCol w="1464940">
                  <a:extLst>
                    <a:ext uri="{9D8B030D-6E8A-4147-A177-3AD203B41FA5}">
                      <a16:colId xmlns:a16="http://schemas.microsoft.com/office/drawing/2014/main" val="3860930260"/>
                    </a:ext>
                  </a:extLst>
                </a:gridCol>
                <a:gridCol w="1464940">
                  <a:extLst>
                    <a:ext uri="{9D8B030D-6E8A-4147-A177-3AD203B41FA5}">
                      <a16:colId xmlns:a16="http://schemas.microsoft.com/office/drawing/2014/main" val="4216124605"/>
                    </a:ext>
                  </a:extLst>
                </a:gridCol>
                <a:gridCol w="1464940">
                  <a:extLst>
                    <a:ext uri="{9D8B030D-6E8A-4147-A177-3AD203B41FA5}">
                      <a16:colId xmlns:a16="http://schemas.microsoft.com/office/drawing/2014/main" val="4160362547"/>
                    </a:ext>
                  </a:extLst>
                </a:gridCol>
              </a:tblGrid>
              <a:tr h="456005">
                <a:tc>
                  <a:txBody>
                    <a:bodyPr/>
                    <a:lstStyle/>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trị</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Ưu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tiên</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3489966"/>
                  </a:ext>
                </a:extLst>
              </a:tr>
              <a:tr h="456005">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tiền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4,000,000,000</a:t>
                      </a:r>
                    </a:p>
                  </a:txBody>
                  <a:tcPr/>
                </a:tc>
                <a:tc>
                  <a:txBody>
                    <a:bodyPr/>
                    <a:lstStyle/>
                    <a:p>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137405715"/>
                  </a:ext>
                </a:extLst>
              </a:tr>
              <a:tr h="456005">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tiền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trên</a:t>
                      </a:r>
                      <a:r>
                        <a:rPr lang="en-US" sz="1200" dirty="0">
                          <a:latin typeface="Times New Roman" panose="02020603050405020304" pitchFamily="18" charset="0"/>
                          <a:cs typeface="Times New Roman" panose="02020603050405020304" pitchFamily="18" charset="0"/>
                        </a:rPr>
                        <a:t> m2 </a:t>
                      </a:r>
                      <a:r>
                        <a:rPr lang="en-US" sz="1200" dirty="0" err="1">
                          <a:latin typeface="Times New Roman" panose="02020603050405020304" pitchFamily="18" charset="0"/>
                          <a:cs typeface="Times New Roman" panose="02020603050405020304" pitchFamily="18" charset="0"/>
                        </a:rPr>
                        <a:t>ít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nhất</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NONE</a:t>
                      </a:r>
                    </a:p>
                  </a:txBody>
                  <a:tcPr/>
                </a:tc>
                <a:tc>
                  <a:txBody>
                    <a:bodyPr/>
                    <a:lstStyle/>
                    <a:p>
                      <a:r>
                        <a:rPr lang="en-US" sz="1200" dirty="0">
                          <a:latin typeface="Times New Roman" panose="02020603050405020304" pitchFamily="18" charset="0"/>
                          <a:cs typeface="Times New Roman" panose="02020603050405020304" pitchFamily="18" charset="0"/>
                        </a:rPr>
                        <a:t>99999999</a:t>
                      </a:r>
                    </a:p>
                  </a:txBody>
                  <a:tcPr/>
                </a:tc>
                <a:extLst>
                  <a:ext uri="{0D108BD9-81ED-4DB2-BD59-A6C34878D82A}">
                    <a16:rowId xmlns:a16="http://schemas.microsoft.com/office/drawing/2014/main" val="717095462"/>
                  </a:ext>
                </a:extLst>
              </a:tr>
              <a:tr h="456005">
                <a:tc>
                  <a:txBody>
                    <a:bodyPr/>
                    <a:lstStyle/>
                    <a:p>
                      <a:r>
                        <a:rPr lang="en-US" sz="1200" dirty="0" err="1">
                          <a:latin typeface="Times New Roman" panose="02020603050405020304" pitchFamily="18" charset="0"/>
                          <a:cs typeface="Times New Roman" panose="02020603050405020304" pitchFamily="18" charset="0"/>
                        </a:rPr>
                        <a:t>Khu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vực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quận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2, 3, </a:t>
                      </a:r>
                      <a:r>
                        <a:rPr lang="en-US" sz="1200" dirty="0" err="1">
                          <a:latin typeface="Times New Roman" panose="02020603050405020304" pitchFamily="18" charset="0"/>
                          <a:cs typeface="Times New Roman" panose="02020603050405020304" pitchFamily="18" charset="0"/>
                        </a:rPr>
                        <a:t>Phú</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nhuận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025573314"/>
                  </a:ext>
                </a:extLst>
              </a:tr>
              <a:tr h="456005">
                <a:tc>
                  <a:txBody>
                    <a:bodyPr/>
                    <a:lstStyle/>
                    <a:p>
                      <a:r>
                        <a:rPr lang="en-US" sz="1200" dirty="0" err="1">
                          <a:latin typeface="Times New Roman" panose="02020603050405020304" pitchFamily="18" charset="0"/>
                          <a:cs typeface="Times New Roman" panose="02020603050405020304" pitchFamily="18" charset="0"/>
                        </a:rPr>
                        <a:t>Số</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phòng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ngủ</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6</a:t>
                      </a:r>
                    </a:p>
                  </a:txBody>
                  <a:tcPr/>
                </a:tc>
                <a:tc>
                  <a:txBody>
                    <a:bodyPr/>
                    <a:lstStyle/>
                    <a:p>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626503463"/>
                  </a:ext>
                </a:extLst>
              </a:tr>
              <a:tr h="456005">
                <a:tc>
                  <a:txBody>
                    <a:bodyPr/>
                    <a:lstStyle/>
                    <a:p>
                      <a:r>
                        <a:rPr lang="en-US" sz="1200" dirty="0" err="1">
                          <a:latin typeface="Times New Roman" panose="02020603050405020304" pitchFamily="18" charset="0"/>
                          <a:cs typeface="Times New Roman" panose="02020603050405020304" pitchFamily="18" charset="0"/>
                        </a:rPr>
                        <a:t>Diện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tích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căn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hộ</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NONE</a:t>
                      </a:r>
                    </a:p>
                  </a:txBody>
                  <a:tcPr/>
                </a:tc>
                <a:tc>
                  <a:txBody>
                    <a:bodyPr/>
                    <a:lstStyle/>
                    <a:p>
                      <a:r>
                        <a:rPr lang="en-US" sz="1200" dirty="0">
                          <a:latin typeface="Times New Roman" panose="02020603050405020304" pitchFamily="18" charset="0"/>
                          <a:cs typeface="Times New Roman" panose="02020603050405020304" pitchFamily="18" charset="0"/>
                        </a:rPr>
                        <a:t>99999999</a:t>
                      </a:r>
                    </a:p>
                  </a:txBody>
                  <a:tcPr/>
                </a:tc>
                <a:extLst>
                  <a:ext uri="{0D108BD9-81ED-4DB2-BD59-A6C34878D82A}">
                    <a16:rowId xmlns:a16="http://schemas.microsoft.com/office/drawing/2014/main" val="2328498163"/>
                  </a:ext>
                </a:extLst>
              </a:tr>
            </a:tbl>
          </a:graphicData>
        </a:graphic>
      </p:graphicFrame>
      <p:sp>
        <p:nvSpPr>
          <p:cNvPr id="2" name="Slide Number Placeholder 1">
            <a:extLst>
              <a:ext uri="{FF2B5EF4-FFF2-40B4-BE49-F238E27FC236}">
                <a16:creationId xmlns:a16="http://schemas.microsoft.com/office/drawing/2014/main" id="{CD9B146D-F526-ADA2-C92A-6E1237357618}"/>
              </a:ext>
            </a:extLst>
          </p:cNvPr>
          <p:cNvSpPr>
            <a:spLocks noGrp="1"/>
          </p:cNvSpPr>
          <p:nvPr>
            <p:ph type="sldNum" sz="quarter" idx="12"/>
          </p:nvPr>
        </p:nvSpPr>
        <p:spPr/>
        <p:txBody>
          <a:bodyPr/>
          <a:lstStyle/>
          <a:p>
            <a:fld id="{E31375A4-56A4-47D6-9801-1991572033F7}" type="slidenum">
              <a:rPr lang="en-US" smtClean="0"/>
              <a:t>16</a:t>
            </a:fld>
            <a:endParaRPr lang="en-US"/>
          </a:p>
        </p:txBody>
      </p:sp>
    </p:spTree>
    <p:extLst>
      <p:ext uri="{BB962C8B-B14F-4D97-AF65-F5344CB8AC3E}">
        <p14:creationId xmlns:p14="http://schemas.microsoft.com/office/powerpoint/2010/main" val="254981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0AD9E3-B4B3-0EF3-8819-C2ABE11862AC}"/>
              </a:ext>
            </a:extLst>
          </p:cNvPr>
          <p:cNvSpPr/>
          <p:nvPr/>
        </p:nvSpPr>
        <p:spPr>
          <a:xfrm>
            <a:off x="1923860" y="565945"/>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Là</a:t>
            </a:r>
            <a:r>
              <a:rPr lang="en-US" sz="1000" dirty="0"/>
              <a:t> </a:t>
            </a:r>
            <a:r>
              <a:rPr lang="en-US" sz="1000" dirty="0" err="1"/>
              <a:t>một</a:t>
            </a:r>
            <a:r>
              <a:rPr lang="en-US" sz="1000" dirty="0"/>
              <a:t> </a:t>
            </a:r>
            <a:r>
              <a:rPr lang="en-US" sz="1000" dirty="0" err="1"/>
              <a:t>gia</a:t>
            </a:r>
            <a:r>
              <a:rPr lang="en-US" sz="1000" dirty="0"/>
              <a:t> </a:t>
            </a:r>
            <a:r>
              <a:rPr lang="en-US" sz="1000" dirty="0" err="1"/>
              <a:t>đình</a:t>
            </a:r>
            <a:endParaRPr lang="en-US" sz="1000" dirty="0"/>
          </a:p>
        </p:txBody>
      </p:sp>
      <p:sp>
        <p:nvSpPr>
          <p:cNvPr id="9" name="Rectangle 8">
            <a:extLst>
              <a:ext uri="{FF2B5EF4-FFF2-40B4-BE49-F238E27FC236}">
                <a16:creationId xmlns:a16="http://schemas.microsoft.com/office/drawing/2014/main" id="{876E3AB2-95A8-7B64-F620-E01481AF0D95}"/>
              </a:ext>
            </a:extLst>
          </p:cNvPr>
          <p:cNvSpPr/>
          <p:nvPr/>
        </p:nvSpPr>
        <p:spPr>
          <a:xfrm>
            <a:off x="3738976" y="565946"/>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thu</a:t>
            </a:r>
            <a:r>
              <a:rPr lang="en-US" sz="1000" dirty="0"/>
              <a:t> </a:t>
            </a:r>
            <a:r>
              <a:rPr lang="en-US" sz="1000" dirty="0" err="1"/>
              <a:t>nhập</a:t>
            </a:r>
            <a:r>
              <a:rPr lang="en-US" sz="1000" dirty="0"/>
              <a:t> </a:t>
            </a:r>
            <a:r>
              <a:rPr lang="en-US" sz="1000" dirty="0" err="1"/>
              <a:t>cao</a:t>
            </a:r>
            <a:endParaRPr lang="en-US" sz="1000" dirty="0"/>
          </a:p>
        </p:txBody>
      </p:sp>
      <p:sp>
        <p:nvSpPr>
          <p:cNvPr id="10" name="Rectangle 9">
            <a:extLst>
              <a:ext uri="{FF2B5EF4-FFF2-40B4-BE49-F238E27FC236}">
                <a16:creationId xmlns:a16="http://schemas.microsoft.com/office/drawing/2014/main" id="{86F70F87-A75D-AA5F-56D7-B80B5DB2E042}"/>
              </a:ext>
            </a:extLst>
          </p:cNvPr>
          <p:cNvSpPr/>
          <p:nvPr/>
        </p:nvSpPr>
        <p:spPr>
          <a:xfrm>
            <a:off x="5554092" y="565947"/>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Thế</a:t>
            </a:r>
            <a:r>
              <a:rPr lang="en-US" sz="1000" dirty="0"/>
              <a:t> </a:t>
            </a:r>
            <a:r>
              <a:rPr lang="en-US" sz="1000" dirty="0" err="1"/>
              <a:t>hệ</a:t>
            </a:r>
            <a:r>
              <a:rPr lang="en-US" sz="1000" dirty="0"/>
              <a:t> Z</a:t>
            </a:r>
          </a:p>
        </p:txBody>
      </p:sp>
      <p:sp>
        <p:nvSpPr>
          <p:cNvPr id="11" name="Rectangle 10">
            <a:extLst>
              <a:ext uri="{FF2B5EF4-FFF2-40B4-BE49-F238E27FC236}">
                <a16:creationId xmlns:a16="http://schemas.microsoft.com/office/drawing/2014/main" id="{0EAB45A9-249A-A7D4-7900-C3F353EDE3FC}"/>
              </a:ext>
            </a:extLst>
          </p:cNvPr>
          <p:cNvSpPr/>
          <p:nvPr/>
        </p:nvSpPr>
        <p:spPr>
          <a:xfrm>
            <a:off x="7369208" y="565947"/>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Thế</a:t>
            </a:r>
            <a:r>
              <a:rPr lang="en-US" sz="1000" dirty="0"/>
              <a:t> </a:t>
            </a:r>
            <a:r>
              <a:rPr lang="en-US" sz="1000" dirty="0" err="1"/>
              <a:t>hệ</a:t>
            </a:r>
            <a:r>
              <a:rPr lang="en-US" sz="1000" dirty="0"/>
              <a:t> Y</a:t>
            </a:r>
          </a:p>
        </p:txBody>
      </p:sp>
      <p:sp>
        <p:nvSpPr>
          <p:cNvPr id="12" name="Rectangle 11">
            <a:extLst>
              <a:ext uri="{FF2B5EF4-FFF2-40B4-BE49-F238E27FC236}">
                <a16:creationId xmlns:a16="http://schemas.microsoft.com/office/drawing/2014/main" id="{D6F3CD9C-E4E3-F123-400B-2C0C9B9D81D7}"/>
              </a:ext>
            </a:extLst>
          </p:cNvPr>
          <p:cNvSpPr/>
          <p:nvPr/>
        </p:nvSpPr>
        <p:spPr>
          <a:xfrm>
            <a:off x="9184324" y="565947"/>
            <a:ext cx="1278381"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thu</a:t>
            </a:r>
            <a:r>
              <a:rPr lang="en-US" sz="1000" dirty="0"/>
              <a:t> </a:t>
            </a:r>
            <a:r>
              <a:rPr lang="en-US" sz="1000" dirty="0" err="1"/>
              <a:t>nhập</a:t>
            </a:r>
            <a:r>
              <a:rPr lang="en-US" sz="1000" dirty="0"/>
              <a:t> </a:t>
            </a:r>
            <a:r>
              <a:rPr lang="en-US" sz="1000" dirty="0" err="1"/>
              <a:t>không</a:t>
            </a:r>
            <a:r>
              <a:rPr lang="en-US" sz="1000" dirty="0"/>
              <a:t> </a:t>
            </a:r>
            <a:r>
              <a:rPr lang="en-US" sz="1000" dirty="0" err="1"/>
              <a:t>cao</a:t>
            </a:r>
            <a:endParaRPr lang="en-US" sz="1000" dirty="0"/>
          </a:p>
        </p:txBody>
      </p:sp>
      <p:sp>
        <p:nvSpPr>
          <p:cNvPr id="13" name="TextBox 12">
            <a:extLst>
              <a:ext uri="{FF2B5EF4-FFF2-40B4-BE49-F238E27FC236}">
                <a16:creationId xmlns:a16="http://schemas.microsoft.com/office/drawing/2014/main" id="{F3221DD3-20F1-4A54-BBED-5739D1B6FE0C}"/>
              </a:ext>
            </a:extLst>
          </p:cNvPr>
          <p:cNvSpPr txBox="1"/>
          <p:nvPr/>
        </p:nvSpPr>
        <p:spPr>
          <a:xfrm>
            <a:off x="582592" y="103878"/>
            <a:ext cx="1341268"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đã</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cưới</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hoặc</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đính</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hốn</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66C2B7A-487B-68AE-B8C6-241570084CA8}"/>
              </a:ext>
            </a:extLst>
          </p:cNvPr>
          <p:cNvSpPr txBox="1"/>
          <p:nvPr/>
        </p:nvSpPr>
        <p:spPr>
          <a:xfrm>
            <a:off x="3007675" y="79657"/>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B2F5747-1127-1485-4639-B1845DAC84E5}"/>
              </a:ext>
            </a:extLst>
          </p:cNvPr>
          <p:cNvSpPr txBox="1"/>
          <p:nvPr/>
        </p:nvSpPr>
        <p:spPr>
          <a:xfrm>
            <a:off x="3738977" y="79657"/>
            <a:ext cx="108381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Lương</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từ</a:t>
            </a:r>
            <a:r>
              <a:rPr lang="en-US" sz="1000" dirty="0">
                <a:latin typeface="Times New Roman" panose="02020603050405020304" pitchFamily="18" charset="0"/>
                <a:cs typeface="Times New Roman" panose="02020603050405020304" pitchFamily="18" charset="0"/>
              </a:rPr>
              <a:t> 30 </a:t>
            </a:r>
            <a:r>
              <a:rPr lang="en-US" sz="1000" dirty="0" err="1">
                <a:latin typeface="Times New Roman" panose="02020603050405020304" pitchFamily="18" charset="0"/>
                <a:cs typeface="Times New Roman" panose="02020603050405020304" pitchFamily="18" charset="0"/>
              </a:rPr>
              <a:t>triệu</a:t>
            </a:r>
            <a:endParaRPr lang="en-US" sz="1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BED7763-F135-8A45-9B8E-D8D7AAE8C4D7}"/>
              </a:ext>
            </a:extLst>
          </p:cNvPr>
          <p:cNvSpPr txBox="1"/>
          <p:nvPr/>
        </p:nvSpPr>
        <p:spPr>
          <a:xfrm>
            <a:off x="9281607" y="79657"/>
            <a:ext cx="108381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Lương</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từ</a:t>
            </a:r>
            <a:r>
              <a:rPr lang="en-US" sz="1000" dirty="0">
                <a:solidFill>
                  <a:srgbClr val="FF0000"/>
                </a:solidFill>
                <a:latin typeface="Times New Roman" panose="02020603050405020304" pitchFamily="18" charset="0"/>
                <a:cs typeface="Times New Roman" panose="02020603050405020304" pitchFamily="18" charset="0"/>
              </a:rPr>
              <a:t> 15 </a:t>
            </a:r>
            <a:r>
              <a:rPr lang="en-US" sz="1000" dirty="0" err="1">
                <a:solidFill>
                  <a:srgbClr val="FF0000"/>
                </a:solidFill>
                <a:latin typeface="Times New Roman" panose="02020603050405020304" pitchFamily="18" charset="0"/>
                <a:cs typeface="Times New Roman" panose="02020603050405020304" pitchFamily="18" charset="0"/>
              </a:rPr>
              <a:t>triệu</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03E62CD-EFCD-3860-DC92-CF8CBAAB3626}"/>
              </a:ext>
            </a:extLst>
          </p:cNvPr>
          <p:cNvSpPr txBox="1"/>
          <p:nvPr/>
        </p:nvSpPr>
        <p:spPr>
          <a:xfrm>
            <a:off x="7328150" y="79657"/>
            <a:ext cx="1165931"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Sinh</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từ</a:t>
            </a:r>
            <a:r>
              <a:rPr lang="en-US" sz="1000" dirty="0">
                <a:latin typeface="Times New Roman" panose="02020603050405020304" pitchFamily="18" charset="0"/>
                <a:cs typeface="Times New Roman" panose="02020603050405020304" pitchFamily="18" charset="0"/>
              </a:rPr>
              <a:t> 1981-1996</a:t>
            </a:r>
          </a:p>
        </p:txBody>
      </p:sp>
      <p:sp>
        <p:nvSpPr>
          <p:cNvPr id="18" name="TextBox 17">
            <a:extLst>
              <a:ext uri="{FF2B5EF4-FFF2-40B4-BE49-F238E27FC236}">
                <a16:creationId xmlns:a16="http://schemas.microsoft.com/office/drawing/2014/main" id="{17DEC002-CF65-4C8D-2E6C-54EF9F865720}"/>
              </a:ext>
            </a:extLst>
          </p:cNvPr>
          <p:cNvSpPr txBox="1"/>
          <p:nvPr/>
        </p:nvSpPr>
        <p:spPr>
          <a:xfrm>
            <a:off x="5513033" y="79657"/>
            <a:ext cx="1165931"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Sinh</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từ</a:t>
            </a:r>
            <a:r>
              <a:rPr lang="en-US" sz="1000" dirty="0">
                <a:solidFill>
                  <a:srgbClr val="FF0000"/>
                </a:solidFill>
                <a:latin typeface="Times New Roman" panose="02020603050405020304" pitchFamily="18" charset="0"/>
                <a:cs typeface="Times New Roman" panose="02020603050405020304" pitchFamily="18" charset="0"/>
              </a:rPr>
              <a:t> 1997-2012</a:t>
            </a:r>
          </a:p>
        </p:txBody>
      </p:sp>
      <p:cxnSp>
        <p:nvCxnSpPr>
          <p:cNvPr id="20" name="Straight Arrow Connector 19">
            <a:extLst>
              <a:ext uri="{FF2B5EF4-FFF2-40B4-BE49-F238E27FC236}">
                <a16:creationId xmlns:a16="http://schemas.microsoft.com/office/drawing/2014/main" id="{0F0F63AD-9E9C-0ACA-69E8-9D29459B847D}"/>
              </a:ext>
            </a:extLst>
          </p:cNvPr>
          <p:cNvCxnSpPr>
            <a:stCxn id="13" idx="2"/>
            <a:endCxn id="7" idx="1"/>
          </p:cNvCxnSpPr>
          <p:nvPr/>
        </p:nvCxnSpPr>
        <p:spPr>
          <a:xfrm>
            <a:off x="1253226" y="359012"/>
            <a:ext cx="670634" cy="377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F8AB226-311B-8731-59EF-F52CD88AAEC1}"/>
              </a:ext>
            </a:extLst>
          </p:cNvPr>
          <p:cNvCxnSpPr>
            <a:stCxn id="14" idx="2"/>
            <a:endCxn id="7" idx="3"/>
          </p:cNvCxnSpPr>
          <p:nvPr/>
        </p:nvCxnSpPr>
        <p:spPr>
          <a:xfrm flipH="1">
            <a:off x="3007675" y="334791"/>
            <a:ext cx="335317" cy="402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46B4FAA-EBA8-60A9-4630-184B10511896}"/>
              </a:ext>
            </a:extLst>
          </p:cNvPr>
          <p:cNvCxnSpPr>
            <a:stCxn id="15" idx="2"/>
            <a:endCxn id="9" idx="0"/>
          </p:cNvCxnSpPr>
          <p:nvPr/>
        </p:nvCxnSpPr>
        <p:spPr>
          <a:xfrm>
            <a:off x="4280884" y="334791"/>
            <a:ext cx="0" cy="231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CF4B037E-C01B-C946-F49B-76E5A416938D}"/>
              </a:ext>
            </a:extLst>
          </p:cNvPr>
          <p:cNvCxnSpPr>
            <a:stCxn id="18" idx="2"/>
            <a:endCxn id="10" idx="0"/>
          </p:cNvCxnSpPr>
          <p:nvPr/>
        </p:nvCxnSpPr>
        <p:spPr>
          <a:xfrm>
            <a:off x="6095999" y="334791"/>
            <a:ext cx="1"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2D36493-E300-F7D5-301F-E7F3A43411E1}"/>
              </a:ext>
            </a:extLst>
          </p:cNvPr>
          <p:cNvCxnSpPr>
            <a:stCxn id="17" idx="2"/>
            <a:endCxn id="11" idx="0"/>
          </p:cNvCxnSpPr>
          <p:nvPr/>
        </p:nvCxnSpPr>
        <p:spPr>
          <a:xfrm>
            <a:off x="7911116" y="334791"/>
            <a:ext cx="0"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88A9F41-5F86-72B9-D328-E1A7A230B27E}"/>
              </a:ext>
            </a:extLst>
          </p:cNvPr>
          <p:cNvCxnSpPr>
            <a:stCxn id="16" idx="2"/>
            <a:endCxn id="12" idx="0"/>
          </p:cNvCxnSpPr>
          <p:nvPr/>
        </p:nvCxnSpPr>
        <p:spPr>
          <a:xfrm>
            <a:off x="9823514" y="334791"/>
            <a:ext cx="1"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C9B6AA6D-3F30-B9D1-FA27-C05CBCEFE1C1}"/>
              </a:ext>
            </a:extLst>
          </p:cNvPr>
          <p:cNvSpPr/>
          <p:nvPr/>
        </p:nvSpPr>
        <p:spPr>
          <a:xfrm>
            <a:off x="1261541" y="2321499"/>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một</a:t>
            </a:r>
            <a:r>
              <a:rPr lang="en-US" sz="1000" dirty="0"/>
              <a:t> </a:t>
            </a:r>
            <a:r>
              <a:rPr lang="en-US" sz="1000" dirty="0" err="1"/>
              <a:t>phòng</a:t>
            </a:r>
            <a:r>
              <a:rPr lang="en-US" sz="1000" dirty="0"/>
              <a:t> </a:t>
            </a:r>
            <a:r>
              <a:rPr lang="en-US" sz="1000" dirty="0" err="1"/>
              <a:t>ngủ</a:t>
            </a:r>
            <a:endParaRPr lang="en-US" sz="1000" dirty="0"/>
          </a:p>
        </p:txBody>
      </p:sp>
      <p:sp>
        <p:nvSpPr>
          <p:cNvPr id="33" name="Rectangle 32">
            <a:extLst>
              <a:ext uri="{FF2B5EF4-FFF2-40B4-BE49-F238E27FC236}">
                <a16:creationId xmlns:a16="http://schemas.microsoft.com/office/drawing/2014/main" id="{639F193D-81BE-850B-8908-DE60255AFFF5}"/>
              </a:ext>
            </a:extLst>
          </p:cNvPr>
          <p:cNvSpPr/>
          <p:nvPr/>
        </p:nvSpPr>
        <p:spPr>
          <a:xfrm>
            <a:off x="3149894" y="2298558"/>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hai</a:t>
            </a:r>
            <a:r>
              <a:rPr lang="en-US" sz="1000" dirty="0"/>
              <a:t> </a:t>
            </a:r>
            <a:r>
              <a:rPr lang="en-US" sz="1000" dirty="0" err="1"/>
              <a:t>phòng</a:t>
            </a:r>
            <a:r>
              <a:rPr lang="en-US" sz="1000" dirty="0"/>
              <a:t> </a:t>
            </a:r>
            <a:r>
              <a:rPr lang="en-US" sz="1000" dirty="0" err="1"/>
              <a:t>ngủ</a:t>
            </a:r>
            <a:endParaRPr lang="en-US" sz="1000" dirty="0"/>
          </a:p>
        </p:txBody>
      </p:sp>
      <p:sp>
        <p:nvSpPr>
          <p:cNvPr id="34" name="Rectangle 33">
            <a:extLst>
              <a:ext uri="{FF2B5EF4-FFF2-40B4-BE49-F238E27FC236}">
                <a16:creationId xmlns:a16="http://schemas.microsoft.com/office/drawing/2014/main" id="{E943A6A7-C09D-D5BB-E63C-8CF346E4774D}"/>
              </a:ext>
            </a:extLst>
          </p:cNvPr>
          <p:cNvSpPr/>
          <p:nvPr/>
        </p:nvSpPr>
        <p:spPr>
          <a:xfrm>
            <a:off x="5002192" y="2298557"/>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thể</a:t>
            </a:r>
            <a:r>
              <a:rPr lang="en-US" sz="1000" dirty="0"/>
              <a:t> </a:t>
            </a:r>
            <a:r>
              <a:rPr lang="en-US" sz="1000" dirty="0" err="1"/>
              <a:t>chịu</a:t>
            </a:r>
            <a:r>
              <a:rPr lang="en-US" sz="1000" dirty="0"/>
              <a:t> </a:t>
            </a:r>
            <a:r>
              <a:rPr lang="en-US" sz="1000" dirty="0" err="1"/>
              <a:t>làm</a:t>
            </a:r>
            <a:r>
              <a:rPr lang="en-US" sz="1000" dirty="0"/>
              <a:t> </a:t>
            </a:r>
            <a:r>
              <a:rPr lang="en-US" sz="1000" dirty="0" err="1"/>
              <a:t>xa</a:t>
            </a:r>
            <a:endParaRPr lang="en-US" sz="1000" dirty="0"/>
          </a:p>
        </p:txBody>
      </p:sp>
      <p:sp>
        <p:nvSpPr>
          <p:cNvPr id="35" name="Rectangle 34">
            <a:extLst>
              <a:ext uri="{FF2B5EF4-FFF2-40B4-BE49-F238E27FC236}">
                <a16:creationId xmlns:a16="http://schemas.microsoft.com/office/drawing/2014/main" id="{6E160351-3CCD-798C-8C37-CB81A7051D2D}"/>
              </a:ext>
            </a:extLst>
          </p:cNvPr>
          <p:cNvSpPr/>
          <p:nvPr/>
        </p:nvSpPr>
        <p:spPr>
          <a:xfrm>
            <a:off x="6637907" y="2233820"/>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thể</a:t>
            </a:r>
            <a:r>
              <a:rPr lang="en-US" sz="1000" dirty="0"/>
              <a:t> </a:t>
            </a:r>
            <a:r>
              <a:rPr lang="en-US" sz="1000" dirty="0" err="1"/>
              <a:t>chọn</a:t>
            </a:r>
            <a:r>
              <a:rPr lang="en-US" sz="1000" dirty="0"/>
              <a:t> </a:t>
            </a:r>
            <a:r>
              <a:rPr lang="en-US" sz="1000" dirty="0" err="1"/>
              <a:t>ngoại</a:t>
            </a:r>
            <a:r>
              <a:rPr lang="en-US" sz="1000" dirty="0"/>
              <a:t> ô, </a:t>
            </a:r>
            <a:r>
              <a:rPr lang="en-US" sz="1000" dirty="0" err="1"/>
              <a:t>từ</a:t>
            </a:r>
            <a:r>
              <a:rPr lang="en-US" sz="1000" dirty="0"/>
              <a:t> 2 </a:t>
            </a:r>
            <a:r>
              <a:rPr lang="en-US" sz="1000" dirty="0" err="1"/>
              <a:t>phòng</a:t>
            </a:r>
            <a:r>
              <a:rPr lang="en-US" sz="1000" dirty="0"/>
              <a:t> </a:t>
            </a:r>
            <a:r>
              <a:rPr lang="en-US" sz="1000" dirty="0" err="1"/>
              <a:t>ngủ</a:t>
            </a:r>
            <a:endParaRPr lang="en-US" sz="1000" dirty="0"/>
          </a:p>
        </p:txBody>
      </p:sp>
      <p:sp>
        <p:nvSpPr>
          <p:cNvPr id="36" name="Rectangle 35">
            <a:extLst>
              <a:ext uri="{FF2B5EF4-FFF2-40B4-BE49-F238E27FC236}">
                <a16:creationId xmlns:a16="http://schemas.microsoft.com/office/drawing/2014/main" id="{D2C51A60-F611-01EA-085D-554B4BF8A5C4}"/>
              </a:ext>
            </a:extLst>
          </p:cNvPr>
          <p:cNvSpPr/>
          <p:nvPr/>
        </p:nvSpPr>
        <p:spPr>
          <a:xfrm>
            <a:off x="8490205" y="2233820"/>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Vay</a:t>
            </a:r>
            <a:r>
              <a:rPr lang="en-US" sz="1000" dirty="0"/>
              <a:t> 30% </a:t>
            </a:r>
            <a:r>
              <a:rPr lang="en-US" sz="1000" dirty="0" err="1"/>
              <a:t>giá</a:t>
            </a:r>
            <a:r>
              <a:rPr lang="en-US" sz="1000" dirty="0"/>
              <a:t> </a:t>
            </a:r>
            <a:r>
              <a:rPr lang="en-US" sz="1000" dirty="0" err="1"/>
              <a:t>trị</a:t>
            </a:r>
            <a:r>
              <a:rPr lang="en-US" sz="1000" dirty="0"/>
              <a:t> </a:t>
            </a:r>
            <a:r>
              <a:rPr lang="en-US" sz="1000" dirty="0" err="1"/>
              <a:t>căn</a:t>
            </a:r>
            <a:r>
              <a:rPr lang="en-US" sz="1000" dirty="0"/>
              <a:t> </a:t>
            </a:r>
            <a:r>
              <a:rPr lang="en-US" sz="1000" dirty="0" err="1"/>
              <a:t>nhà</a:t>
            </a:r>
            <a:r>
              <a:rPr lang="en-US" sz="1000" dirty="0"/>
              <a:t> </a:t>
            </a:r>
            <a:r>
              <a:rPr lang="en-US" sz="1000" dirty="0" err="1"/>
              <a:t>muốn</a:t>
            </a:r>
            <a:r>
              <a:rPr lang="en-US" sz="1000" dirty="0"/>
              <a:t> </a:t>
            </a:r>
            <a:r>
              <a:rPr lang="en-US" sz="1000" dirty="0" err="1"/>
              <a:t>mua</a:t>
            </a:r>
            <a:r>
              <a:rPr lang="en-US" sz="1000" dirty="0"/>
              <a:t> </a:t>
            </a:r>
            <a:r>
              <a:rPr lang="en-US" sz="1000" dirty="0" err="1"/>
              <a:t>kì</a:t>
            </a:r>
            <a:r>
              <a:rPr lang="en-US" sz="1000" dirty="0"/>
              <a:t> </a:t>
            </a:r>
            <a:r>
              <a:rPr lang="en-US" sz="1000" dirty="0" err="1"/>
              <a:t>hạn</a:t>
            </a:r>
            <a:r>
              <a:rPr lang="en-US" sz="1000" dirty="0"/>
              <a:t> </a:t>
            </a:r>
            <a:r>
              <a:rPr lang="en-US" sz="1000" dirty="0" err="1"/>
              <a:t>dài</a:t>
            </a:r>
            <a:endParaRPr lang="en-US" sz="1000" dirty="0"/>
          </a:p>
        </p:txBody>
      </p:sp>
      <p:sp>
        <p:nvSpPr>
          <p:cNvPr id="37" name="Rectangle 36">
            <a:extLst>
              <a:ext uri="{FF2B5EF4-FFF2-40B4-BE49-F238E27FC236}">
                <a16:creationId xmlns:a16="http://schemas.microsoft.com/office/drawing/2014/main" id="{8A19EEFC-76EA-15D2-CE80-129E24B2207F}"/>
              </a:ext>
            </a:extLst>
          </p:cNvPr>
          <p:cNvSpPr/>
          <p:nvPr/>
        </p:nvSpPr>
        <p:spPr>
          <a:xfrm>
            <a:off x="10125920" y="2256762"/>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Vay</a:t>
            </a:r>
            <a:r>
              <a:rPr lang="en-US" sz="1000" dirty="0"/>
              <a:t> 50% </a:t>
            </a:r>
            <a:r>
              <a:rPr lang="en-US" sz="1000" dirty="0" err="1"/>
              <a:t>giá</a:t>
            </a:r>
            <a:r>
              <a:rPr lang="en-US" sz="1000" dirty="0"/>
              <a:t> </a:t>
            </a:r>
            <a:r>
              <a:rPr lang="en-US" sz="1000" dirty="0" err="1"/>
              <a:t>trị</a:t>
            </a:r>
            <a:r>
              <a:rPr lang="en-US" sz="1000" dirty="0"/>
              <a:t> </a:t>
            </a:r>
            <a:r>
              <a:rPr lang="en-US" sz="1000" dirty="0" err="1"/>
              <a:t>căn</a:t>
            </a:r>
            <a:r>
              <a:rPr lang="en-US" sz="1000" dirty="0"/>
              <a:t> </a:t>
            </a:r>
            <a:r>
              <a:rPr lang="en-US" sz="1000" dirty="0" err="1"/>
              <a:t>nhà</a:t>
            </a:r>
            <a:r>
              <a:rPr lang="en-US" sz="1000" dirty="0"/>
              <a:t> </a:t>
            </a:r>
            <a:r>
              <a:rPr lang="en-US" sz="1000" dirty="0" err="1"/>
              <a:t>nhưng</a:t>
            </a:r>
            <a:r>
              <a:rPr lang="en-US" sz="1000" dirty="0"/>
              <a:t> </a:t>
            </a:r>
            <a:r>
              <a:rPr lang="en-US" sz="1000" dirty="0" err="1"/>
              <a:t>giá</a:t>
            </a:r>
            <a:r>
              <a:rPr lang="en-US" sz="1000" dirty="0"/>
              <a:t> </a:t>
            </a:r>
            <a:r>
              <a:rPr lang="en-US" sz="1000" dirty="0" err="1"/>
              <a:t>nhà</a:t>
            </a:r>
            <a:r>
              <a:rPr lang="en-US" sz="1000" dirty="0"/>
              <a:t> </a:t>
            </a:r>
            <a:r>
              <a:rPr lang="en-US" sz="1000" dirty="0" err="1"/>
              <a:t>cao</a:t>
            </a:r>
            <a:r>
              <a:rPr lang="en-US" sz="1000" dirty="0"/>
              <a:t> </a:t>
            </a:r>
          </a:p>
        </p:txBody>
      </p:sp>
      <p:sp>
        <p:nvSpPr>
          <p:cNvPr id="38" name="TextBox 37">
            <a:extLst>
              <a:ext uri="{FF2B5EF4-FFF2-40B4-BE49-F238E27FC236}">
                <a16:creationId xmlns:a16="http://schemas.microsoft.com/office/drawing/2014/main" id="{085C806B-AAAC-58E5-A90E-6F85EBE774AD}"/>
              </a:ext>
            </a:extLst>
          </p:cNvPr>
          <p:cNvSpPr txBox="1"/>
          <p:nvPr/>
        </p:nvSpPr>
        <p:spPr>
          <a:xfrm>
            <a:off x="1508269"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Độc</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thân</a:t>
            </a:r>
            <a:endParaRPr lang="en-US" sz="10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D9FCE3AF-FD85-6590-CCAB-3C9C9E064C6A}"/>
              </a:ext>
            </a:extLst>
          </p:cNvPr>
          <p:cNvSpPr txBox="1"/>
          <p:nvPr/>
        </p:nvSpPr>
        <p:spPr>
          <a:xfrm>
            <a:off x="3403659"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683CD90D-33F1-98AF-4A7D-B35C852D5024}"/>
              </a:ext>
            </a:extLst>
          </p:cNvPr>
          <p:cNvSpPr txBox="1"/>
          <p:nvPr/>
        </p:nvSpPr>
        <p:spPr>
          <a:xfrm>
            <a:off x="5248920"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Thế</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hệ</a:t>
            </a:r>
            <a:r>
              <a:rPr lang="en-US" sz="1000" dirty="0">
                <a:solidFill>
                  <a:srgbClr val="FF0000"/>
                </a:solidFill>
                <a:latin typeface="Times New Roman" panose="02020603050405020304" pitchFamily="18" charset="0"/>
                <a:cs typeface="Times New Roman" panose="02020603050405020304" pitchFamily="18" charset="0"/>
              </a:rPr>
              <a:t> Z</a:t>
            </a:r>
          </a:p>
        </p:txBody>
      </p:sp>
      <p:sp>
        <p:nvSpPr>
          <p:cNvPr id="41" name="TextBox 40">
            <a:extLst>
              <a:ext uri="{FF2B5EF4-FFF2-40B4-BE49-F238E27FC236}">
                <a16:creationId xmlns:a16="http://schemas.microsoft.com/office/drawing/2014/main" id="{24D1A818-69BC-973F-FC65-933BE81BF901}"/>
              </a:ext>
            </a:extLst>
          </p:cNvPr>
          <p:cNvSpPr txBox="1"/>
          <p:nvPr/>
        </p:nvSpPr>
        <p:spPr>
          <a:xfrm>
            <a:off x="6884635" y="1800182"/>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Thế</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hệ</a:t>
            </a:r>
            <a:r>
              <a:rPr lang="en-US" sz="1000" dirty="0">
                <a:latin typeface="Times New Roman" panose="02020603050405020304" pitchFamily="18" charset="0"/>
                <a:cs typeface="Times New Roman" panose="02020603050405020304" pitchFamily="18" charset="0"/>
              </a:rPr>
              <a:t> Y</a:t>
            </a:r>
          </a:p>
        </p:txBody>
      </p:sp>
      <p:sp>
        <p:nvSpPr>
          <p:cNvPr id="42" name="TextBox 41">
            <a:extLst>
              <a:ext uri="{FF2B5EF4-FFF2-40B4-BE49-F238E27FC236}">
                <a16:creationId xmlns:a16="http://schemas.microsoft.com/office/drawing/2014/main" id="{E7744755-8B32-603A-C689-4B3EEC77FEF6}"/>
              </a:ext>
            </a:extLst>
          </p:cNvPr>
          <p:cNvSpPr txBox="1"/>
          <p:nvPr/>
        </p:nvSpPr>
        <p:spPr>
          <a:xfrm>
            <a:off x="7801997" y="1787776"/>
            <a:ext cx="125284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không</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cao</a:t>
            </a:r>
            <a:endParaRPr lang="en-US" sz="10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95A3BBB4-EACB-FBAA-C726-664E59749FCF}"/>
              </a:ext>
            </a:extLst>
          </p:cNvPr>
          <p:cNvSpPr txBox="1"/>
          <p:nvPr/>
        </p:nvSpPr>
        <p:spPr>
          <a:xfrm>
            <a:off x="9027872" y="1797948"/>
            <a:ext cx="125284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ổn</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định</a:t>
            </a:r>
            <a:endParaRPr lang="en-US" sz="1000"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7F9EC110-EBB8-C868-88B5-B2F015B8D33F}"/>
              </a:ext>
            </a:extLst>
          </p:cNvPr>
          <p:cNvSpPr txBox="1"/>
          <p:nvPr/>
        </p:nvSpPr>
        <p:spPr>
          <a:xfrm>
            <a:off x="10249873" y="1797948"/>
            <a:ext cx="89660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cao</a:t>
            </a:r>
            <a:endParaRPr lang="en-US" sz="1000" dirty="0">
              <a:latin typeface="Times New Roman" panose="02020603050405020304" pitchFamily="18" charset="0"/>
              <a:cs typeface="Times New Roman" panose="02020603050405020304" pitchFamily="18" charset="0"/>
            </a:endParaRPr>
          </a:p>
        </p:txBody>
      </p:sp>
      <p:cxnSp>
        <p:nvCxnSpPr>
          <p:cNvPr id="46" name="Straight Arrow Connector 45">
            <a:extLst>
              <a:ext uri="{FF2B5EF4-FFF2-40B4-BE49-F238E27FC236}">
                <a16:creationId xmlns:a16="http://schemas.microsoft.com/office/drawing/2014/main" id="{1847ADA9-ACAF-6291-32FF-3F7BE4A38795}"/>
              </a:ext>
            </a:extLst>
          </p:cNvPr>
          <p:cNvCxnSpPr>
            <a:stCxn id="38" idx="2"/>
            <a:endCxn id="32" idx="0"/>
          </p:cNvCxnSpPr>
          <p:nvPr/>
        </p:nvCxnSpPr>
        <p:spPr>
          <a:xfrm>
            <a:off x="1843586" y="2071237"/>
            <a:ext cx="0" cy="250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2E1AABA-B030-85C5-6829-3D25EADF10EA}"/>
              </a:ext>
            </a:extLst>
          </p:cNvPr>
          <p:cNvCxnSpPr>
            <a:stCxn id="39" idx="2"/>
            <a:endCxn id="33" idx="0"/>
          </p:cNvCxnSpPr>
          <p:nvPr/>
        </p:nvCxnSpPr>
        <p:spPr>
          <a:xfrm flipH="1">
            <a:off x="3731939" y="2071237"/>
            <a:ext cx="7037" cy="227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059737E-3DE2-C269-FABB-E4C04E962C33}"/>
              </a:ext>
            </a:extLst>
          </p:cNvPr>
          <p:cNvCxnSpPr>
            <a:stCxn id="40" idx="2"/>
            <a:endCxn id="34" idx="0"/>
          </p:cNvCxnSpPr>
          <p:nvPr/>
        </p:nvCxnSpPr>
        <p:spPr>
          <a:xfrm>
            <a:off x="5584237" y="2071237"/>
            <a:ext cx="0" cy="227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5841BEBA-A234-DF65-DBB3-BF2D18246B9B}"/>
              </a:ext>
            </a:extLst>
          </p:cNvPr>
          <p:cNvCxnSpPr>
            <a:stCxn id="41" idx="2"/>
            <a:endCxn id="35" idx="0"/>
          </p:cNvCxnSpPr>
          <p:nvPr/>
        </p:nvCxnSpPr>
        <p:spPr>
          <a:xfrm>
            <a:off x="7219952" y="2055316"/>
            <a:ext cx="0" cy="178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7AC227B6-1BE8-A18E-81AE-0ECCFE3B4F07}"/>
              </a:ext>
            </a:extLst>
          </p:cNvPr>
          <p:cNvCxnSpPr>
            <a:stCxn id="42" idx="2"/>
            <a:endCxn id="36" idx="0"/>
          </p:cNvCxnSpPr>
          <p:nvPr/>
        </p:nvCxnSpPr>
        <p:spPr>
          <a:xfrm>
            <a:off x="8428420" y="2042910"/>
            <a:ext cx="643830" cy="190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E2896767-F4FF-9CFD-DED1-740731531EBF}"/>
              </a:ext>
            </a:extLst>
          </p:cNvPr>
          <p:cNvCxnSpPr>
            <a:stCxn id="43" idx="2"/>
            <a:endCxn id="36" idx="0"/>
          </p:cNvCxnSpPr>
          <p:nvPr/>
        </p:nvCxnSpPr>
        <p:spPr>
          <a:xfrm flipH="1">
            <a:off x="9072250" y="2053082"/>
            <a:ext cx="582045" cy="180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2DF40CD6-25EE-B11F-8140-D18F22C1B597}"/>
              </a:ext>
            </a:extLst>
          </p:cNvPr>
          <p:cNvCxnSpPr>
            <a:stCxn id="44" idx="2"/>
            <a:endCxn id="37" idx="0"/>
          </p:cNvCxnSpPr>
          <p:nvPr/>
        </p:nvCxnSpPr>
        <p:spPr>
          <a:xfrm>
            <a:off x="10698176" y="2053082"/>
            <a:ext cx="9789" cy="203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Rectangle 61">
            <a:extLst>
              <a:ext uri="{FF2B5EF4-FFF2-40B4-BE49-F238E27FC236}">
                <a16:creationId xmlns:a16="http://schemas.microsoft.com/office/drawing/2014/main" id="{CD485EB0-BC9A-504D-186A-A97610A7695C}"/>
              </a:ext>
            </a:extLst>
          </p:cNvPr>
          <p:cNvSpPr/>
          <p:nvPr/>
        </p:nvSpPr>
        <p:spPr>
          <a:xfrm>
            <a:off x="5337509" y="3689376"/>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ba</a:t>
            </a:r>
            <a:r>
              <a:rPr lang="en-US" sz="1000" dirty="0"/>
              <a:t> </a:t>
            </a:r>
            <a:r>
              <a:rPr lang="en-US" sz="1000" dirty="0" err="1"/>
              <a:t>phòng</a:t>
            </a:r>
            <a:r>
              <a:rPr lang="en-US" sz="1000" dirty="0"/>
              <a:t> </a:t>
            </a:r>
            <a:r>
              <a:rPr lang="en-US" sz="1000" dirty="0" err="1"/>
              <a:t>ngủ</a:t>
            </a:r>
            <a:endParaRPr lang="en-US" sz="1000" dirty="0"/>
          </a:p>
        </p:txBody>
      </p:sp>
      <p:sp>
        <p:nvSpPr>
          <p:cNvPr id="63" name="TextBox 62">
            <a:extLst>
              <a:ext uri="{FF2B5EF4-FFF2-40B4-BE49-F238E27FC236}">
                <a16:creationId xmlns:a16="http://schemas.microsoft.com/office/drawing/2014/main" id="{C545CE67-265A-1168-B719-7AD06BA0E693}"/>
              </a:ext>
            </a:extLst>
          </p:cNvPr>
          <p:cNvSpPr txBox="1"/>
          <p:nvPr/>
        </p:nvSpPr>
        <p:spPr>
          <a:xfrm>
            <a:off x="4666875" y="3255984"/>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8ADA4973-0C07-1DCC-46D1-D28DA5822177}"/>
              </a:ext>
            </a:extLst>
          </p:cNvPr>
          <p:cNvSpPr txBox="1"/>
          <p:nvPr/>
        </p:nvSpPr>
        <p:spPr>
          <a:xfrm>
            <a:off x="6427057" y="3253831"/>
            <a:ext cx="670634" cy="255134"/>
          </a:xfrm>
          <a:prstGeom prst="rect">
            <a:avLst/>
          </a:prstGeom>
          <a:noFill/>
        </p:spPr>
        <p:txBody>
          <a:bodyPr wrap="square">
            <a:spAutoFit/>
          </a:bodyPr>
          <a:lstStyle/>
          <a:p>
            <a:pPr marR="0">
              <a:lnSpc>
                <a:spcPct val="115000"/>
              </a:lnSpc>
              <a:spcBef>
                <a:spcPts val="0"/>
              </a:spcBef>
              <a:spcAft>
                <a:spcPts val="1000"/>
              </a:spcAft>
            </a:pPr>
            <a:r>
              <a:rPr lang="en-US" sz="1000" dirty="0">
                <a:solidFill>
                  <a:srgbClr val="FF0000"/>
                </a:solidFill>
                <a:latin typeface="Times New Roman" panose="02020603050405020304" pitchFamily="18" charset="0"/>
                <a:cs typeface="Times New Roman" panose="02020603050405020304" pitchFamily="18" charset="0"/>
              </a:rPr>
              <a:t>Gia </a:t>
            </a:r>
            <a:r>
              <a:rPr lang="en-US" sz="1000" dirty="0" err="1">
                <a:solidFill>
                  <a:srgbClr val="FF0000"/>
                </a:solidFill>
                <a:latin typeface="Times New Roman" panose="02020603050405020304" pitchFamily="18" charset="0"/>
                <a:cs typeface="Times New Roman" panose="02020603050405020304" pitchFamily="18" charset="0"/>
              </a:rPr>
              <a:t>đình</a:t>
            </a:r>
            <a:endParaRPr lang="en-US" sz="1000" dirty="0">
              <a:solidFill>
                <a:srgbClr val="FF0000"/>
              </a:solidFill>
              <a:latin typeface="Times New Roman" panose="02020603050405020304" pitchFamily="18" charset="0"/>
              <a:cs typeface="Times New Roman" panose="02020603050405020304" pitchFamily="18" charset="0"/>
            </a:endParaRPr>
          </a:p>
        </p:txBody>
      </p:sp>
      <p:cxnSp>
        <p:nvCxnSpPr>
          <p:cNvPr id="66" name="Straight Arrow Connector 65">
            <a:extLst>
              <a:ext uri="{FF2B5EF4-FFF2-40B4-BE49-F238E27FC236}">
                <a16:creationId xmlns:a16="http://schemas.microsoft.com/office/drawing/2014/main" id="{54480135-DC03-AAB3-4F3E-CAEB3A793576}"/>
              </a:ext>
            </a:extLst>
          </p:cNvPr>
          <p:cNvCxnSpPr>
            <a:stCxn id="63" idx="2"/>
            <a:endCxn id="62" idx="0"/>
          </p:cNvCxnSpPr>
          <p:nvPr/>
        </p:nvCxnSpPr>
        <p:spPr>
          <a:xfrm>
            <a:off x="5002192" y="3511118"/>
            <a:ext cx="917362" cy="178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B089EE8F-1B4C-9F89-6639-CB4DB30B598C}"/>
              </a:ext>
            </a:extLst>
          </p:cNvPr>
          <p:cNvCxnSpPr>
            <a:stCxn id="64" idx="2"/>
            <a:endCxn id="62" idx="0"/>
          </p:cNvCxnSpPr>
          <p:nvPr/>
        </p:nvCxnSpPr>
        <p:spPr>
          <a:xfrm flipH="1">
            <a:off x="5919554" y="3508965"/>
            <a:ext cx="842820" cy="180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Rectangle 68">
            <a:extLst>
              <a:ext uri="{FF2B5EF4-FFF2-40B4-BE49-F238E27FC236}">
                <a16:creationId xmlns:a16="http://schemas.microsoft.com/office/drawing/2014/main" id="{F8D5A76B-AFB2-A10E-54A7-0764A9E2C74F}"/>
              </a:ext>
            </a:extLst>
          </p:cNvPr>
          <p:cNvSpPr/>
          <p:nvPr/>
        </p:nvSpPr>
        <p:spPr>
          <a:xfrm>
            <a:off x="5213042" y="4644650"/>
            <a:ext cx="1424865" cy="60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Số</a:t>
            </a:r>
            <a:r>
              <a:rPr lang="en-US" sz="1000" dirty="0"/>
              <a:t> </a:t>
            </a:r>
            <a:r>
              <a:rPr lang="en-US" sz="1000" dirty="0" err="1"/>
              <a:t>phòng</a:t>
            </a:r>
            <a:r>
              <a:rPr lang="en-US" sz="1000" dirty="0"/>
              <a:t> </a:t>
            </a:r>
            <a:r>
              <a:rPr lang="en-US" sz="1000" dirty="0" err="1"/>
              <a:t>ngủ</a:t>
            </a:r>
            <a:r>
              <a:rPr lang="en-US" sz="1000" dirty="0"/>
              <a:t> </a:t>
            </a:r>
            <a:r>
              <a:rPr lang="en-US" sz="1000" dirty="0" err="1"/>
              <a:t>bằng</a:t>
            </a:r>
            <a:r>
              <a:rPr lang="en-US" sz="1000" dirty="0"/>
              <a:t> </a:t>
            </a:r>
            <a:r>
              <a:rPr lang="en-US" sz="1000" dirty="0" err="1"/>
              <a:t>số</a:t>
            </a:r>
            <a:r>
              <a:rPr lang="en-US" sz="1000" dirty="0"/>
              <a:t> </a:t>
            </a:r>
            <a:r>
              <a:rPr lang="en-US" sz="1000" dirty="0" err="1"/>
              <a:t>thành</a:t>
            </a:r>
            <a:r>
              <a:rPr lang="en-US" sz="1000" dirty="0"/>
              <a:t> </a:t>
            </a:r>
            <a:r>
              <a:rPr lang="en-US" sz="1000" dirty="0" err="1"/>
              <a:t>viên</a:t>
            </a:r>
            <a:r>
              <a:rPr lang="en-US" sz="1000" dirty="0"/>
              <a:t> </a:t>
            </a:r>
            <a:r>
              <a:rPr lang="en-US" sz="1000" dirty="0" err="1"/>
              <a:t>gia</a:t>
            </a:r>
            <a:r>
              <a:rPr lang="en-US" sz="1000" dirty="0"/>
              <a:t> </a:t>
            </a:r>
            <a:r>
              <a:rPr lang="en-US" sz="1000" dirty="0" err="1"/>
              <a:t>đình</a:t>
            </a:r>
            <a:r>
              <a:rPr lang="en-US" sz="1000" dirty="0"/>
              <a:t> +1 * </a:t>
            </a:r>
            <a:r>
              <a:rPr lang="en-US" sz="1000" dirty="0" err="1"/>
              <a:t>trẻ</a:t>
            </a:r>
            <a:r>
              <a:rPr lang="en-US" sz="1000" dirty="0"/>
              <a:t> </a:t>
            </a:r>
            <a:r>
              <a:rPr lang="en-US" sz="1000" dirty="0" err="1"/>
              <a:t>em</a:t>
            </a:r>
            <a:r>
              <a:rPr lang="en-US" sz="1000" dirty="0"/>
              <a:t> </a:t>
            </a:r>
            <a:r>
              <a:rPr lang="en-US" sz="1000" dirty="0" err="1"/>
              <a:t>và</a:t>
            </a:r>
            <a:r>
              <a:rPr lang="en-US" sz="1000" dirty="0"/>
              <a:t> </a:t>
            </a:r>
            <a:r>
              <a:rPr lang="en-US" sz="1000" dirty="0" err="1"/>
              <a:t>phải</a:t>
            </a:r>
            <a:r>
              <a:rPr lang="en-US" sz="1000" dirty="0"/>
              <a:t> ở </a:t>
            </a:r>
            <a:r>
              <a:rPr lang="en-US" sz="1000" dirty="0" err="1"/>
              <a:t>trung</a:t>
            </a:r>
            <a:r>
              <a:rPr lang="en-US" sz="1000" dirty="0"/>
              <a:t> </a:t>
            </a:r>
            <a:r>
              <a:rPr lang="en-US" sz="1000" dirty="0" err="1"/>
              <a:t>tâm</a:t>
            </a:r>
            <a:r>
              <a:rPr lang="en-US" sz="1000" dirty="0"/>
              <a:t> </a:t>
            </a:r>
            <a:r>
              <a:rPr lang="en-US" sz="1000" dirty="0" err="1"/>
              <a:t>và</a:t>
            </a:r>
            <a:r>
              <a:rPr lang="en-US" sz="1000" dirty="0"/>
              <a:t> </a:t>
            </a:r>
            <a:r>
              <a:rPr lang="en-US" sz="1000" dirty="0" err="1"/>
              <a:t>rộng</a:t>
            </a:r>
            <a:r>
              <a:rPr lang="en-US" sz="1000" dirty="0"/>
              <a:t> </a:t>
            </a:r>
            <a:r>
              <a:rPr lang="en-US" sz="1000" dirty="0" err="1"/>
              <a:t>rãi</a:t>
            </a:r>
            <a:endParaRPr lang="en-US" sz="1000" dirty="0"/>
          </a:p>
        </p:txBody>
      </p:sp>
      <p:sp>
        <p:nvSpPr>
          <p:cNvPr id="70" name="TextBox 69">
            <a:extLst>
              <a:ext uri="{FF2B5EF4-FFF2-40B4-BE49-F238E27FC236}">
                <a16:creationId xmlns:a16="http://schemas.microsoft.com/office/drawing/2014/main" id="{8A18A426-56D7-D810-4DC2-B966A4725E13}"/>
              </a:ext>
            </a:extLst>
          </p:cNvPr>
          <p:cNvSpPr txBox="1"/>
          <p:nvPr/>
        </p:nvSpPr>
        <p:spPr>
          <a:xfrm>
            <a:off x="4666875" y="4211258"/>
            <a:ext cx="670634" cy="255134"/>
          </a:xfrm>
          <a:prstGeom prst="rect">
            <a:avLst/>
          </a:prstGeom>
          <a:noFill/>
        </p:spPr>
        <p:txBody>
          <a:bodyPr wrap="square">
            <a:spAutoFit/>
          </a:bodyPr>
          <a:lstStyle/>
          <a:p>
            <a:pPr marR="0">
              <a:lnSpc>
                <a:spcPct val="115000"/>
              </a:lnSpc>
              <a:spcBef>
                <a:spcPts val="0"/>
              </a:spcBef>
              <a:spcAft>
                <a:spcPts val="1000"/>
              </a:spcAft>
            </a:pPr>
            <a:r>
              <a:rPr lang="en-US" sz="1000" dirty="0">
                <a:solidFill>
                  <a:srgbClr val="FF0000"/>
                </a:solidFill>
                <a:latin typeface="Times New Roman" panose="02020603050405020304" pitchFamily="18" charset="0"/>
                <a:cs typeface="Times New Roman" panose="02020603050405020304" pitchFamily="18" charset="0"/>
              </a:rPr>
              <a:t>Gia </a:t>
            </a:r>
            <a:r>
              <a:rPr lang="en-US" sz="1000" dirty="0" err="1">
                <a:solidFill>
                  <a:srgbClr val="FF0000"/>
                </a:solidFill>
                <a:latin typeface="Times New Roman" panose="02020603050405020304" pitchFamily="18" charset="0"/>
                <a:cs typeface="Times New Roman" panose="02020603050405020304" pitchFamily="18" charset="0"/>
              </a:rPr>
              <a:t>đình</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54255923-0D40-3E86-EC4F-1B2A29913158}"/>
              </a:ext>
            </a:extLst>
          </p:cNvPr>
          <p:cNvSpPr txBox="1"/>
          <p:nvPr/>
        </p:nvSpPr>
        <p:spPr>
          <a:xfrm>
            <a:off x="6435000" y="4209105"/>
            <a:ext cx="103018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Con </a:t>
            </a:r>
            <a:r>
              <a:rPr lang="en-US" sz="1000" dirty="0" err="1">
                <a:latin typeface="Times New Roman" panose="02020603050405020304" pitchFamily="18" charset="0"/>
                <a:cs typeface="Times New Roman" panose="02020603050405020304" pitchFamily="18" charset="0"/>
              </a:rPr>
              <a:t>cái</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còn</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nhỏ</a:t>
            </a:r>
            <a:endParaRPr lang="en-US" sz="1000" dirty="0">
              <a:latin typeface="Times New Roman" panose="02020603050405020304" pitchFamily="18" charset="0"/>
              <a:cs typeface="Times New Roman" panose="02020603050405020304" pitchFamily="18" charset="0"/>
            </a:endParaRPr>
          </a:p>
        </p:txBody>
      </p:sp>
      <p:cxnSp>
        <p:nvCxnSpPr>
          <p:cNvPr id="73" name="Straight Arrow Connector 72">
            <a:extLst>
              <a:ext uri="{FF2B5EF4-FFF2-40B4-BE49-F238E27FC236}">
                <a16:creationId xmlns:a16="http://schemas.microsoft.com/office/drawing/2014/main" id="{9BBE6037-210E-BF0B-55AD-73542514AFCE}"/>
              </a:ext>
            </a:extLst>
          </p:cNvPr>
          <p:cNvCxnSpPr>
            <a:stCxn id="70" idx="2"/>
            <a:endCxn id="69" idx="0"/>
          </p:cNvCxnSpPr>
          <p:nvPr/>
        </p:nvCxnSpPr>
        <p:spPr>
          <a:xfrm>
            <a:off x="5002192" y="4466392"/>
            <a:ext cx="923283" cy="178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B274FD3C-CB1B-1928-3EDB-02CB751F9B0E}"/>
              </a:ext>
            </a:extLst>
          </p:cNvPr>
          <p:cNvCxnSpPr>
            <a:stCxn id="71" idx="2"/>
            <a:endCxn id="69" idx="0"/>
          </p:cNvCxnSpPr>
          <p:nvPr/>
        </p:nvCxnSpPr>
        <p:spPr>
          <a:xfrm flipH="1">
            <a:off x="5925475" y="4464239"/>
            <a:ext cx="1024618" cy="180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57327ABE-8C65-9E69-C764-41B09D1F1079}"/>
              </a:ext>
            </a:extLst>
          </p:cNvPr>
          <p:cNvCxnSpPr/>
          <p:nvPr/>
        </p:nvCxnSpPr>
        <p:spPr>
          <a:xfrm flipV="1">
            <a:off x="582592" y="1242874"/>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Connector 77">
            <a:extLst>
              <a:ext uri="{FF2B5EF4-FFF2-40B4-BE49-F238E27FC236}">
                <a16:creationId xmlns:a16="http://schemas.microsoft.com/office/drawing/2014/main" id="{4E06E90E-3763-2C0C-1433-F7C58541C370}"/>
              </a:ext>
            </a:extLst>
          </p:cNvPr>
          <p:cNvCxnSpPr/>
          <p:nvPr/>
        </p:nvCxnSpPr>
        <p:spPr>
          <a:xfrm flipV="1">
            <a:off x="559103" y="3178887"/>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9" name="Straight Connector 78">
            <a:extLst>
              <a:ext uri="{FF2B5EF4-FFF2-40B4-BE49-F238E27FC236}">
                <a16:creationId xmlns:a16="http://schemas.microsoft.com/office/drawing/2014/main" id="{F021278A-6AEE-EA57-E2E5-8E5B2C3F6D3A}"/>
              </a:ext>
            </a:extLst>
          </p:cNvPr>
          <p:cNvCxnSpPr/>
          <p:nvPr/>
        </p:nvCxnSpPr>
        <p:spPr>
          <a:xfrm flipV="1">
            <a:off x="559102" y="4138084"/>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0" name="Straight Connector 79">
            <a:extLst>
              <a:ext uri="{FF2B5EF4-FFF2-40B4-BE49-F238E27FC236}">
                <a16:creationId xmlns:a16="http://schemas.microsoft.com/office/drawing/2014/main" id="{671A39BA-395E-1344-D88B-A4F0F3DD7DB4}"/>
              </a:ext>
            </a:extLst>
          </p:cNvPr>
          <p:cNvCxnSpPr/>
          <p:nvPr/>
        </p:nvCxnSpPr>
        <p:spPr>
          <a:xfrm flipV="1">
            <a:off x="582592" y="5615511"/>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1" name="TextBox 80">
            <a:extLst>
              <a:ext uri="{FF2B5EF4-FFF2-40B4-BE49-F238E27FC236}">
                <a16:creationId xmlns:a16="http://schemas.microsoft.com/office/drawing/2014/main" id="{75868F6D-6FC8-DE8B-A4CF-6AD60930D89A}"/>
              </a:ext>
            </a:extLst>
          </p:cNvPr>
          <p:cNvSpPr txBox="1"/>
          <p:nvPr/>
        </p:nvSpPr>
        <p:spPr>
          <a:xfrm>
            <a:off x="11075081" y="2882690"/>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2</a:t>
            </a:r>
          </a:p>
        </p:txBody>
      </p:sp>
      <p:sp>
        <p:nvSpPr>
          <p:cNvPr id="82" name="TextBox 81">
            <a:extLst>
              <a:ext uri="{FF2B5EF4-FFF2-40B4-BE49-F238E27FC236}">
                <a16:creationId xmlns:a16="http://schemas.microsoft.com/office/drawing/2014/main" id="{450ADDE1-D5F0-5D3D-5AE4-7ECDACC4E870}"/>
              </a:ext>
            </a:extLst>
          </p:cNvPr>
          <p:cNvSpPr txBox="1"/>
          <p:nvPr/>
        </p:nvSpPr>
        <p:spPr>
          <a:xfrm>
            <a:off x="11075081" y="959407"/>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1</a:t>
            </a:r>
          </a:p>
        </p:txBody>
      </p:sp>
      <p:sp>
        <p:nvSpPr>
          <p:cNvPr id="83" name="TextBox 82">
            <a:extLst>
              <a:ext uri="{FF2B5EF4-FFF2-40B4-BE49-F238E27FC236}">
                <a16:creationId xmlns:a16="http://schemas.microsoft.com/office/drawing/2014/main" id="{E93009F3-C9D6-F645-63B7-69241026E26D}"/>
              </a:ext>
            </a:extLst>
          </p:cNvPr>
          <p:cNvSpPr txBox="1"/>
          <p:nvPr/>
        </p:nvSpPr>
        <p:spPr>
          <a:xfrm>
            <a:off x="11075081" y="3878636"/>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3</a:t>
            </a:r>
          </a:p>
        </p:txBody>
      </p:sp>
      <p:sp>
        <p:nvSpPr>
          <p:cNvPr id="84" name="TextBox 83">
            <a:extLst>
              <a:ext uri="{FF2B5EF4-FFF2-40B4-BE49-F238E27FC236}">
                <a16:creationId xmlns:a16="http://schemas.microsoft.com/office/drawing/2014/main" id="{D69C5AA7-AB08-9F64-9130-8077617C86EE}"/>
              </a:ext>
            </a:extLst>
          </p:cNvPr>
          <p:cNvSpPr txBox="1"/>
          <p:nvPr/>
        </p:nvSpPr>
        <p:spPr>
          <a:xfrm>
            <a:off x="11075081" y="5282889"/>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4</a:t>
            </a:r>
          </a:p>
        </p:txBody>
      </p:sp>
      <p:graphicFrame>
        <p:nvGraphicFramePr>
          <p:cNvPr id="4" name="Table 4">
            <a:extLst>
              <a:ext uri="{FF2B5EF4-FFF2-40B4-BE49-F238E27FC236}">
                <a16:creationId xmlns:a16="http://schemas.microsoft.com/office/drawing/2014/main" id="{B024411C-A8EA-E67D-7204-3CC3AB7B9D60}"/>
              </a:ext>
            </a:extLst>
          </p:cNvPr>
          <p:cNvGraphicFramePr>
            <a:graphicFrameLocks noGrp="1"/>
          </p:cNvGraphicFramePr>
          <p:nvPr/>
        </p:nvGraphicFramePr>
        <p:xfrm>
          <a:off x="131674" y="3078840"/>
          <a:ext cx="4394820" cy="2737225"/>
        </p:xfrm>
        <a:graphic>
          <a:graphicData uri="http://schemas.openxmlformats.org/drawingml/2006/table">
            <a:tbl>
              <a:tblPr firstRow="1" bandRow="1">
                <a:tableStyleId>{D113A9D2-9D6B-4929-AA2D-F23B5EE8CBE7}</a:tableStyleId>
              </a:tblPr>
              <a:tblGrid>
                <a:gridCol w="1464940">
                  <a:extLst>
                    <a:ext uri="{9D8B030D-6E8A-4147-A177-3AD203B41FA5}">
                      <a16:colId xmlns:a16="http://schemas.microsoft.com/office/drawing/2014/main" val="3860930260"/>
                    </a:ext>
                  </a:extLst>
                </a:gridCol>
                <a:gridCol w="1464940">
                  <a:extLst>
                    <a:ext uri="{9D8B030D-6E8A-4147-A177-3AD203B41FA5}">
                      <a16:colId xmlns:a16="http://schemas.microsoft.com/office/drawing/2014/main" val="4216124605"/>
                    </a:ext>
                  </a:extLst>
                </a:gridCol>
                <a:gridCol w="1464940">
                  <a:extLst>
                    <a:ext uri="{9D8B030D-6E8A-4147-A177-3AD203B41FA5}">
                      <a16:colId xmlns:a16="http://schemas.microsoft.com/office/drawing/2014/main" val="4160362547"/>
                    </a:ext>
                  </a:extLst>
                </a:gridCol>
              </a:tblGrid>
              <a:tr h="456005">
                <a:tc>
                  <a:txBody>
                    <a:bodyPr/>
                    <a:lstStyle/>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trị</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Ưu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tiên</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3489966"/>
                  </a:ext>
                </a:extLst>
              </a:tr>
              <a:tr h="456005">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tiền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4,000,000,000</a:t>
                      </a:r>
                    </a:p>
                  </a:txBody>
                  <a:tcPr/>
                </a:tc>
                <a:tc>
                  <a:txBody>
                    <a:bodyPr/>
                    <a:lstStyle/>
                    <a:p>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137405715"/>
                  </a:ext>
                </a:extLst>
              </a:tr>
              <a:tr h="456005">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tiền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trên</a:t>
                      </a:r>
                      <a:r>
                        <a:rPr lang="en-US" sz="1200" dirty="0">
                          <a:latin typeface="Times New Roman" panose="02020603050405020304" pitchFamily="18" charset="0"/>
                          <a:cs typeface="Times New Roman" panose="02020603050405020304" pitchFamily="18" charset="0"/>
                        </a:rPr>
                        <a:t> m2 </a:t>
                      </a:r>
                      <a:r>
                        <a:rPr lang="en-US" sz="1200" dirty="0" err="1">
                          <a:latin typeface="Times New Roman" panose="02020603050405020304" pitchFamily="18" charset="0"/>
                          <a:cs typeface="Times New Roman" panose="02020603050405020304" pitchFamily="18" charset="0"/>
                        </a:rPr>
                        <a:t>ít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nhất</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NONE</a:t>
                      </a:r>
                    </a:p>
                  </a:txBody>
                  <a:tcPr/>
                </a:tc>
                <a:tc>
                  <a:txBody>
                    <a:bodyPr/>
                    <a:lstStyle/>
                    <a:p>
                      <a:r>
                        <a:rPr lang="en-US" sz="1200" dirty="0">
                          <a:latin typeface="Times New Roman" panose="02020603050405020304" pitchFamily="18" charset="0"/>
                          <a:cs typeface="Times New Roman" panose="02020603050405020304" pitchFamily="18" charset="0"/>
                        </a:rPr>
                        <a:t>99999999</a:t>
                      </a:r>
                    </a:p>
                  </a:txBody>
                  <a:tcPr/>
                </a:tc>
                <a:extLst>
                  <a:ext uri="{0D108BD9-81ED-4DB2-BD59-A6C34878D82A}">
                    <a16:rowId xmlns:a16="http://schemas.microsoft.com/office/drawing/2014/main" val="717095462"/>
                  </a:ext>
                </a:extLst>
              </a:tr>
              <a:tr h="456005">
                <a:tc>
                  <a:txBody>
                    <a:bodyPr/>
                    <a:lstStyle/>
                    <a:p>
                      <a:r>
                        <a:rPr lang="en-US" sz="1200" dirty="0" err="1">
                          <a:latin typeface="Times New Roman" panose="02020603050405020304" pitchFamily="18" charset="0"/>
                          <a:cs typeface="Times New Roman" panose="02020603050405020304" pitchFamily="18" charset="0"/>
                        </a:rPr>
                        <a:t>Khu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vực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quận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2, 3, </a:t>
                      </a:r>
                      <a:r>
                        <a:rPr lang="en-US" sz="1200" dirty="0" err="1">
                          <a:latin typeface="Times New Roman" panose="02020603050405020304" pitchFamily="18" charset="0"/>
                          <a:cs typeface="Times New Roman" panose="02020603050405020304" pitchFamily="18" charset="0"/>
                        </a:rPr>
                        <a:t>Phú</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nhuận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025573314"/>
                  </a:ext>
                </a:extLst>
              </a:tr>
              <a:tr h="456005">
                <a:tc>
                  <a:txBody>
                    <a:bodyPr/>
                    <a:lstStyle/>
                    <a:p>
                      <a:r>
                        <a:rPr lang="en-US" sz="1200" dirty="0" err="1">
                          <a:latin typeface="Times New Roman" panose="02020603050405020304" pitchFamily="18" charset="0"/>
                          <a:cs typeface="Times New Roman" panose="02020603050405020304" pitchFamily="18" charset="0"/>
                        </a:rPr>
                        <a:t>Số</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phòng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ngủ</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6</a:t>
                      </a:r>
                    </a:p>
                  </a:txBody>
                  <a:tcPr/>
                </a:tc>
                <a:tc>
                  <a:txBody>
                    <a:bodyPr/>
                    <a:lstStyle/>
                    <a:p>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626503463"/>
                  </a:ext>
                </a:extLst>
              </a:tr>
              <a:tr h="456005">
                <a:tc>
                  <a:txBody>
                    <a:bodyPr/>
                    <a:lstStyle/>
                    <a:p>
                      <a:r>
                        <a:rPr lang="en-US" sz="1200" dirty="0" err="1">
                          <a:latin typeface="Times New Roman" panose="02020603050405020304" pitchFamily="18" charset="0"/>
                          <a:cs typeface="Times New Roman" panose="02020603050405020304" pitchFamily="18" charset="0"/>
                        </a:rPr>
                        <a:t>Diện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tích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căn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hộ</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NONE</a:t>
                      </a:r>
                    </a:p>
                  </a:txBody>
                  <a:tcPr/>
                </a:tc>
                <a:tc>
                  <a:txBody>
                    <a:bodyPr/>
                    <a:lstStyle/>
                    <a:p>
                      <a:r>
                        <a:rPr lang="en-US" sz="1200" dirty="0">
                          <a:latin typeface="Times New Roman" panose="02020603050405020304" pitchFamily="18" charset="0"/>
                          <a:cs typeface="Times New Roman" panose="02020603050405020304" pitchFamily="18" charset="0"/>
                        </a:rPr>
                        <a:t>99999999</a:t>
                      </a:r>
                    </a:p>
                  </a:txBody>
                  <a:tcPr/>
                </a:tc>
                <a:extLst>
                  <a:ext uri="{0D108BD9-81ED-4DB2-BD59-A6C34878D82A}">
                    <a16:rowId xmlns:a16="http://schemas.microsoft.com/office/drawing/2014/main" val="2328498163"/>
                  </a:ext>
                </a:extLst>
              </a:tr>
            </a:tbl>
          </a:graphicData>
        </a:graphic>
      </p:graphicFrame>
      <p:sp>
        <p:nvSpPr>
          <p:cNvPr id="3" name="Slide Number Placeholder 2">
            <a:extLst>
              <a:ext uri="{FF2B5EF4-FFF2-40B4-BE49-F238E27FC236}">
                <a16:creationId xmlns:a16="http://schemas.microsoft.com/office/drawing/2014/main" id="{C369D561-8599-9094-E3ED-A951F60857AD}"/>
              </a:ext>
            </a:extLst>
          </p:cNvPr>
          <p:cNvSpPr>
            <a:spLocks noGrp="1"/>
          </p:cNvSpPr>
          <p:nvPr>
            <p:ph type="sldNum" sz="quarter" idx="12"/>
          </p:nvPr>
        </p:nvSpPr>
        <p:spPr/>
        <p:txBody>
          <a:bodyPr/>
          <a:lstStyle/>
          <a:p>
            <a:fld id="{E31375A4-56A4-47D6-9801-1991572033F7}" type="slidenum">
              <a:rPr lang="en-US" smtClean="0"/>
              <a:t>17</a:t>
            </a:fld>
            <a:endParaRPr lang="en-US"/>
          </a:p>
        </p:txBody>
      </p:sp>
    </p:spTree>
    <p:extLst>
      <p:ext uri="{BB962C8B-B14F-4D97-AF65-F5344CB8AC3E}">
        <p14:creationId xmlns:p14="http://schemas.microsoft.com/office/powerpoint/2010/main" val="895658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0AD9E3-B4B3-0EF3-8819-C2ABE11862AC}"/>
              </a:ext>
            </a:extLst>
          </p:cNvPr>
          <p:cNvSpPr/>
          <p:nvPr/>
        </p:nvSpPr>
        <p:spPr>
          <a:xfrm>
            <a:off x="1923860" y="565945"/>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Là</a:t>
            </a:r>
            <a:r>
              <a:rPr lang="en-US" sz="1000" dirty="0"/>
              <a:t> </a:t>
            </a:r>
            <a:r>
              <a:rPr lang="en-US" sz="1000" dirty="0" err="1"/>
              <a:t>một</a:t>
            </a:r>
            <a:r>
              <a:rPr lang="en-US" sz="1000" dirty="0"/>
              <a:t> </a:t>
            </a:r>
            <a:r>
              <a:rPr lang="en-US" sz="1000" dirty="0" err="1"/>
              <a:t>gia</a:t>
            </a:r>
            <a:r>
              <a:rPr lang="en-US" sz="1000" dirty="0"/>
              <a:t> </a:t>
            </a:r>
            <a:r>
              <a:rPr lang="en-US" sz="1000" dirty="0" err="1"/>
              <a:t>đình</a:t>
            </a:r>
            <a:endParaRPr lang="en-US" sz="1000" dirty="0"/>
          </a:p>
        </p:txBody>
      </p:sp>
      <p:sp>
        <p:nvSpPr>
          <p:cNvPr id="9" name="Rectangle 8">
            <a:extLst>
              <a:ext uri="{FF2B5EF4-FFF2-40B4-BE49-F238E27FC236}">
                <a16:creationId xmlns:a16="http://schemas.microsoft.com/office/drawing/2014/main" id="{876E3AB2-95A8-7B64-F620-E01481AF0D95}"/>
              </a:ext>
            </a:extLst>
          </p:cNvPr>
          <p:cNvSpPr/>
          <p:nvPr/>
        </p:nvSpPr>
        <p:spPr>
          <a:xfrm>
            <a:off x="3738976" y="565946"/>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thu</a:t>
            </a:r>
            <a:r>
              <a:rPr lang="en-US" sz="1000" dirty="0"/>
              <a:t> </a:t>
            </a:r>
            <a:r>
              <a:rPr lang="en-US" sz="1000" dirty="0" err="1"/>
              <a:t>nhập</a:t>
            </a:r>
            <a:r>
              <a:rPr lang="en-US" sz="1000" dirty="0"/>
              <a:t> </a:t>
            </a:r>
            <a:r>
              <a:rPr lang="en-US" sz="1000" dirty="0" err="1"/>
              <a:t>cao</a:t>
            </a:r>
            <a:endParaRPr lang="en-US" sz="1000" dirty="0"/>
          </a:p>
        </p:txBody>
      </p:sp>
      <p:sp>
        <p:nvSpPr>
          <p:cNvPr id="10" name="Rectangle 9">
            <a:extLst>
              <a:ext uri="{FF2B5EF4-FFF2-40B4-BE49-F238E27FC236}">
                <a16:creationId xmlns:a16="http://schemas.microsoft.com/office/drawing/2014/main" id="{86F70F87-A75D-AA5F-56D7-B80B5DB2E042}"/>
              </a:ext>
            </a:extLst>
          </p:cNvPr>
          <p:cNvSpPr/>
          <p:nvPr/>
        </p:nvSpPr>
        <p:spPr>
          <a:xfrm>
            <a:off x="5554092" y="565947"/>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Thế</a:t>
            </a:r>
            <a:r>
              <a:rPr lang="en-US" sz="1000" dirty="0"/>
              <a:t> </a:t>
            </a:r>
            <a:r>
              <a:rPr lang="en-US" sz="1000" dirty="0" err="1"/>
              <a:t>hệ</a:t>
            </a:r>
            <a:r>
              <a:rPr lang="en-US" sz="1000" dirty="0"/>
              <a:t> Z</a:t>
            </a:r>
          </a:p>
        </p:txBody>
      </p:sp>
      <p:sp>
        <p:nvSpPr>
          <p:cNvPr id="11" name="Rectangle 10">
            <a:extLst>
              <a:ext uri="{FF2B5EF4-FFF2-40B4-BE49-F238E27FC236}">
                <a16:creationId xmlns:a16="http://schemas.microsoft.com/office/drawing/2014/main" id="{0EAB45A9-249A-A7D4-7900-C3F353EDE3FC}"/>
              </a:ext>
            </a:extLst>
          </p:cNvPr>
          <p:cNvSpPr/>
          <p:nvPr/>
        </p:nvSpPr>
        <p:spPr>
          <a:xfrm>
            <a:off x="7369208" y="565947"/>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Thế</a:t>
            </a:r>
            <a:r>
              <a:rPr lang="en-US" sz="1000" dirty="0"/>
              <a:t> </a:t>
            </a:r>
            <a:r>
              <a:rPr lang="en-US" sz="1000" dirty="0" err="1"/>
              <a:t>hệ</a:t>
            </a:r>
            <a:r>
              <a:rPr lang="en-US" sz="1000" dirty="0"/>
              <a:t> Y</a:t>
            </a:r>
          </a:p>
        </p:txBody>
      </p:sp>
      <p:sp>
        <p:nvSpPr>
          <p:cNvPr id="12" name="Rectangle 11">
            <a:extLst>
              <a:ext uri="{FF2B5EF4-FFF2-40B4-BE49-F238E27FC236}">
                <a16:creationId xmlns:a16="http://schemas.microsoft.com/office/drawing/2014/main" id="{D6F3CD9C-E4E3-F123-400B-2C0C9B9D81D7}"/>
              </a:ext>
            </a:extLst>
          </p:cNvPr>
          <p:cNvSpPr/>
          <p:nvPr/>
        </p:nvSpPr>
        <p:spPr>
          <a:xfrm>
            <a:off x="9184324" y="565947"/>
            <a:ext cx="1278381" cy="3417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dirty="0" err="1"/>
              <a:t>Có</a:t>
            </a:r>
            <a:r>
              <a:rPr lang="en-US" sz="1000" dirty="0"/>
              <a:t> </a:t>
            </a:r>
            <a:r>
              <a:rPr lang="en-US" sz="1000" dirty="0" err="1"/>
              <a:t>thu</a:t>
            </a:r>
            <a:r>
              <a:rPr lang="en-US" sz="1000" dirty="0"/>
              <a:t> </a:t>
            </a:r>
            <a:r>
              <a:rPr lang="en-US" sz="1000" dirty="0" err="1"/>
              <a:t>nhập</a:t>
            </a:r>
            <a:r>
              <a:rPr lang="en-US" sz="1000" dirty="0"/>
              <a:t> </a:t>
            </a:r>
            <a:r>
              <a:rPr lang="en-US" sz="1000" dirty="0" err="1"/>
              <a:t>không</a:t>
            </a:r>
            <a:r>
              <a:rPr lang="en-US" sz="1000" dirty="0"/>
              <a:t> </a:t>
            </a:r>
            <a:r>
              <a:rPr lang="en-US" sz="1000" dirty="0" err="1"/>
              <a:t>cao</a:t>
            </a:r>
            <a:endParaRPr lang="en-US" sz="1000" dirty="0"/>
          </a:p>
        </p:txBody>
      </p:sp>
      <p:sp>
        <p:nvSpPr>
          <p:cNvPr id="13" name="TextBox 12">
            <a:extLst>
              <a:ext uri="{FF2B5EF4-FFF2-40B4-BE49-F238E27FC236}">
                <a16:creationId xmlns:a16="http://schemas.microsoft.com/office/drawing/2014/main" id="{F3221DD3-20F1-4A54-BBED-5739D1B6FE0C}"/>
              </a:ext>
            </a:extLst>
          </p:cNvPr>
          <p:cNvSpPr txBox="1"/>
          <p:nvPr/>
        </p:nvSpPr>
        <p:spPr>
          <a:xfrm>
            <a:off x="582592" y="103878"/>
            <a:ext cx="1341268"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đã</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cưới</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hoặc</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đính</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hốn</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66C2B7A-487B-68AE-B8C6-241570084CA8}"/>
              </a:ext>
            </a:extLst>
          </p:cNvPr>
          <p:cNvSpPr txBox="1"/>
          <p:nvPr/>
        </p:nvSpPr>
        <p:spPr>
          <a:xfrm>
            <a:off x="3007675" y="79657"/>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B2F5747-1127-1485-4639-B1845DAC84E5}"/>
              </a:ext>
            </a:extLst>
          </p:cNvPr>
          <p:cNvSpPr txBox="1"/>
          <p:nvPr/>
        </p:nvSpPr>
        <p:spPr>
          <a:xfrm>
            <a:off x="3738977" y="79657"/>
            <a:ext cx="108381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Lương</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từ</a:t>
            </a:r>
            <a:r>
              <a:rPr lang="en-US" sz="1000" dirty="0">
                <a:latin typeface="Times New Roman" panose="02020603050405020304" pitchFamily="18" charset="0"/>
                <a:cs typeface="Times New Roman" panose="02020603050405020304" pitchFamily="18" charset="0"/>
              </a:rPr>
              <a:t> 30 </a:t>
            </a:r>
            <a:r>
              <a:rPr lang="en-US" sz="1000" dirty="0" err="1">
                <a:latin typeface="Times New Roman" panose="02020603050405020304" pitchFamily="18" charset="0"/>
                <a:cs typeface="Times New Roman" panose="02020603050405020304" pitchFamily="18" charset="0"/>
              </a:rPr>
              <a:t>triệu</a:t>
            </a:r>
            <a:endParaRPr lang="en-US" sz="1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BED7763-F135-8A45-9B8E-D8D7AAE8C4D7}"/>
              </a:ext>
            </a:extLst>
          </p:cNvPr>
          <p:cNvSpPr txBox="1"/>
          <p:nvPr/>
        </p:nvSpPr>
        <p:spPr>
          <a:xfrm>
            <a:off x="9281607" y="79657"/>
            <a:ext cx="108381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Lương</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từ</a:t>
            </a:r>
            <a:r>
              <a:rPr lang="en-US" sz="1000" dirty="0">
                <a:solidFill>
                  <a:srgbClr val="FF0000"/>
                </a:solidFill>
                <a:latin typeface="Times New Roman" panose="02020603050405020304" pitchFamily="18" charset="0"/>
                <a:cs typeface="Times New Roman" panose="02020603050405020304" pitchFamily="18" charset="0"/>
              </a:rPr>
              <a:t> 15 </a:t>
            </a:r>
            <a:r>
              <a:rPr lang="en-US" sz="1000" dirty="0" err="1">
                <a:solidFill>
                  <a:srgbClr val="FF0000"/>
                </a:solidFill>
                <a:latin typeface="Times New Roman" panose="02020603050405020304" pitchFamily="18" charset="0"/>
                <a:cs typeface="Times New Roman" panose="02020603050405020304" pitchFamily="18" charset="0"/>
              </a:rPr>
              <a:t>triệu</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03E62CD-EFCD-3860-DC92-CF8CBAAB3626}"/>
              </a:ext>
            </a:extLst>
          </p:cNvPr>
          <p:cNvSpPr txBox="1"/>
          <p:nvPr/>
        </p:nvSpPr>
        <p:spPr>
          <a:xfrm>
            <a:off x="7328150" y="79657"/>
            <a:ext cx="1165931"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Sinh</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từ</a:t>
            </a:r>
            <a:r>
              <a:rPr lang="en-US" sz="1000" dirty="0">
                <a:latin typeface="Times New Roman" panose="02020603050405020304" pitchFamily="18" charset="0"/>
                <a:cs typeface="Times New Roman" panose="02020603050405020304" pitchFamily="18" charset="0"/>
              </a:rPr>
              <a:t> 1981-1996</a:t>
            </a:r>
          </a:p>
        </p:txBody>
      </p:sp>
      <p:sp>
        <p:nvSpPr>
          <p:cNvPr id="18" name="TextBox 17">
            <a:extLst>
              <a:ext uri="{FF2B5EF4-FFF2-40B4-BE49-F238E27FC236}">
                <a16:creationId xmlns:a16="http://schemas.microsoft.com/office/drawing/2014/main" id="{17DEC002-CF65-4C8D-2E6C-54EF9F865720}"/>
              </a:ext>
            </a:extLst>
          </p:cNvPr>
          <p:cNvSpPr txBox="1"/>
          <p:nvPr/>
        </p:nvSpPr>
        <p:spPr>
          <a:xfrm>
            <a:off x="5513033" y="79657"/>
            <a:ext cx="1165931"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Sinh</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từ</a:t>
            </a:r>
            <a:r>
              <a:rPr lang="en-US" sz="1000" dirty="0">
                <a:solidFill>
                  <a:srgbClr val="FF0000"/>
                </a:solidFill>
                <a:latin typeface="Times New Roman" panose="02020603050405020304" pitchFamily="18" charset="0"/>
                <a:cs typeface="Times New Roman" panose="02020603050405020304" pitchFamily="18" charset="0"/>
              </a:rPr>
              <a:t> 1997-2012</a:t>
            </a:r>
          </a:p>
        </p:txBody>
      </p:sp>
      <p:cxnSp>
        <p:nvCxnSpPr>
          <p:cNvPr id="20" name="Straight Arrow Connector 19">
            <a:extLst>
              <a:ext uri="{FF2B5EF4-FFF2-40B4-BE49-F238E27FC236}">
                <a16:creationId xmlns:a16="http://schemas.microsoft.com/office/drawing/2014/main" id="{0F0F63AD-9E9C-0ACA-69E8-9D29459B847D}"/>
              </a:ext>
            </a:extLst>
          </p:cNvPr>
          <p:cNvCxnSpPr>
            <a:stCxn id="13" idx="2"/>
            <a:endCxn id="7" idx="1"/>
          </p:cNvCxnSpPr>
          <p:nvPr/>
        </p:nvCxnSpPr>
        <p:spPr>
          <a:xfrm>
            <a:off x="1253226" y="359012"/>
            <a:ext cx="670634" cy="377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F8AB226-311B-8731-59EF-F52CD88AAEC1}"/>
              </a:ext>
            </a:extLst>
          </p:cNvPr>
          <p:cNvCxnSpPr>
            <a:stCxn id="14" idx="2"/>
            <a:endCxn id="7" idx="3"/>
          </p:cNvCxnSpPr>
          <p:nvPr/>
        </p:nvCxnSpPr>
        <p:spPr>
          <a:xfrm flipH="1">
            <a:off x="3007675" y="334791"/>
            <a:ext cx="335317" cy="402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46B4FAA-EBA8-60A9-4630-184B10511896}"/>
              </a:ext>
            </a:extLst>
          </p:cNvPr>
          <p:cNvCxnSpPr>
            <a:stCxn id="15" idx="2"/>
            <a:endCxn id="9" idx="0"/>
          </p:cNvCxnSpPr>
          <p:nvPr/>
        </p:nvCxnSpPr>
        <p:spPr>
          <a:xfrm>
            <a:off x="4280884" y="334791"/>
            <a:ext cx="0" cy="231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CF4B037E-C01B-C946-F49B-76E5A416938D}"/>
              </a:ext>
            </a:extLst>
          </p:cNvPr>
          <p:cNvCxnSpPr>
            <a:stCxn id="18" idx="2"/>
            <a:endCxn id="10" idx="0"/>
          </p:cNvCxnSpPr>
          <p:nvPr/>
        </p:nvCxnSpPr>
        <p:spPr>
          <a:xfrm>
            <a:off x="6095999" y="334791"/>
            <a:ext cx="1"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2D36493-E300-F7D5-301F-E7F3A43411E1}"/>
              </a:ext>
            </a:extLst>
          </p:cNvPr>
          <p:cNvCxnSpPr>
            <a:stCxn id="17" idx="2"/>
            <a:endCxn id="11" idx="0"/>
          </p:cNvCxnSpPr>
          <p:nvPr/>
        </p:nvCxnSpPr>
        <p:spPr>
          <a:xfrm>
            <a:off x="7911116" y="334791"/>
            <a:ext cx="0"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88A9F41-5F86-72B9-D328-E1A7A230B27E}"/>
              </a:ext>
            </a:extLst>
          </p:cNvPr>
          <p:cNvCxnSpPr>
            <a:stCxn id="16" idx="2"/>
            <a:endCxn id="12" idx="0"/>
          </p:cNvCxnSpPr>
          <p:nvPr/>
        </p:nvCxnSpPr>
        <p:spPr>
          <a:xfrm>
            <a:off x="9823514" y="334791"/>
            <a:ext cx="1"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C9B6AA6D-3F30-B9D1-FA27-C05CBCEFE1C1}"/>
              </a:ext>
            </a:extLst>
          </p:cNvPr>
          <p:cNvSpPr/>
          <p:nvPr/>
        </p:nvSpPr>
        <p:spPr>
          <a:xfrm>
            <a:off x="1261541" y="2321499"/>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một</a:t>
            </a:r>
            <a:r>
              <a:rPr lang="en-US" sz="1000" dirty="0"/>
              <a:t> </a:t>
            </a:r>
            <a:r>
              <a:rPr lang="en-US" sz="1000" dirty="0" err="1"/>
              <a:t>phòng</a:t>
            </a:r>
            <a:r>
              <a:rPr lang="en-US" sz="1000" dirty="0"/>
              <a:t> </a:t>
            </a:r>
            <a:r>
              <a:rPr lang="en-US" sz="1000" dirty="0" err="1"/>
              <a:t>ngủ</a:t>
            </a:r>
            <a:endParaRPr lang="en-US" sz="1000" dirty="0"/>
          </a:p>
        </p:txBody>
      </p:sp>
      <p:sp>
        <p:nvSpPr>
          <p:cNvPr id="33" name="Rectangle 32">
            <a:extLst>
              <a:ext uri="{FF2B5EF4-FFF2-40B4-BE49-F238E27FC236}">
                <a16:creationId xmlns:a16="http://schemas.microsoft.com/office/drawing/2014/main" id="{639F193D-81BE-850B-8908-DE60255AFFF5}"/>
              </a:ext>
            </a:extLst>
          </p:cNvPr>
          <p:cNvSpPr/>
          <p:nvPr/>
        </p:nvSpPr>
        <p:spPr>
          <a:xfrm>
            <a:off x="3149894" y="2298558"/>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hai</a:t>
            </a:r>
            <a:r>
              <a:rPr lang="en-US" sz="1000" dirty="0"/>
              <a:t> </a:t>
            </a:r>
            <a:r>
              <a:rPr lang="en-US" sz="1000" dirty="0" err="1"/>
              <a:t>phòng</a:t>
            </a:r>
            <a:r>
              <a:rPr lang="en-US" sz="1000" dirty="0"/>
              <a:t> </a:t>
            </a:r>
            <a:r>
              <a:rPr lang="en-US" sz="1000" dirty="0" err="1"/>
              <a:t>ngủ</a:t>
            </a:r>
            <a:endParaRPr lang="en-US" sz="1000" dirty="0"/>
          </a:p>
        </p:txBody>
      </p:sp>
      <p:sp>
        <p:nvSpPr>
          <p:cNvPr id="34" name="Rectangle 33">
            <a:extLst>
              <a:ext uri="{FF2B5EF4-FFF2-40B4-BE49-F238E27FC236}">
                <a16:creationId xmlns:a16="http://schemas.microsoft.com/office/drawing/2014/main" id="{E943A6A7-C09D-D5BB-E63C-8CF346E4774D}"/>
              </a:ext>
            </a:extLst>
          </p:cNvPr>
          <p:cNvSpPr/>
          <p:nvPr/>
        </p:nvSpPr>
        <p:spPr>
          <a:xfrm>
            <a:off x="5002192" y="2298557"/>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thể</a:t>
            </a:r>
            <a:r>
              <a:rPr lang="en-US" sz="1000" dirty="0"/>
              <a:t> </a:t>
            </a:r>
            <a:r>
              <a:rPr lang="en-US" sz="1000" dirty="0" err="1"/>
              <a:t>chịu</a:t>
            </a:r>
            <a:r>
              <a:rPr lang="en-US" sz="1000" dirty="0"/>
              <a:t> </a:t>
            </a:r>
            <a:r>
              <a:rPr lang="en-US" sz="1000" dirty="0" err="1"/>
              <a:t>làm</a:t>
            </a:r>
            <a:r>
              <a:rPr lang="en-US" sz="1000" dirty="0"/>
              <a:t> </a:t>
            </a:r>
            <a:r>
              <a:rPr lang="en-US" sz="1000" dirty="0" err="1"/>
              <a:t>xa</a:t>
            </a:r>
            <a:endParaRPr lang="en-US" sz="1000" dirty="0"/>
          </a:p>
        </p:txBody>
      </p:sp>
      <p:sp>
        <p:nvSpPr>
          <p:cNvPr id="35" name="Rectangle 34">
            <a:extLst>
              <a:ext uri="{FF2B5EF4-FFF2-40B4-BE49-F238E27FC236}">
                <a16:creationId xmlns:a16="http://schemas.microsoft.com/office/drawing/2014/main" id="{6E160351-3CCD-798C-8C37-CB81A7051D2D}"/>
              </a:ext>
            </a:extLst>
          </p:cNvPr>
          <p:cNvSpPr/>
          <p:nvPr/>
        </p:nvSpPr>
        <p:spPr>
          <a:xfrm>
            <a:off x="6637907" y="2233820"/>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thể</a:t>
            </a:r>
            <a:r>
              <a:rPr lang="en-US" sz="1000" dirty="0"/>
              <a:t> </a:t>
            </a:r>
            <a:r>
              <a:rPr lang="en-US" sz="1000" dirty="0" err="1"/>
              <a:t>chọn</a:t>
            </a:r>
            <a:r>
              <a:rPr lang="en-US" sz="1000" dirty="0"/>
              <a:t> </a:t>
            </a:r>
            <a:r>
              <a:rPr lang="en-US" sz="1000" dirty="0" err="1"/>
              <a:t>ngoại</a:t>
            </a:r>
            <a:r>
              <a:rPr lang="en-US" sz="1000" dirty="0"/>
              <a:t> ô, </a:t>
            </a:r>
            <a:r>
              <a:rPr lang="en-US" sz="1000" dirty="0" err="1"/>
              <a:t>từ</a:t>
            </a:r>
            <a:r>
              <a:rPr lang="en-US" sz="1000" dirty="0"/>
              <a:t> 2 </a:t>
            </a:r>
            <a:r>
              <a:rPr lang="en-US" sz="1000" dirty="0" err="1"/>
              <a:t>phòng</a:t>
            </a:r>
            <a:r>
              <a:rPr lang="en-US" sz="1000" dirty="0"/>
              <a:t> </a:t>
            </a:r>
            <a:r>
              <a:rPr lang="en-US" sz="1000" dirty="0" err="1"/>
              <a:t>ngủ</a:t>
            </a:r>
            <a:endParaRPr lang="en-US" sz="1000" dirty="0"/>
          </a:p>
        </p:txBody>
      </p:sp>
      <p:sp>
        <p:nvSpPr>
          <p:cNvPr id="36" name="Rectangle 35">
            <a:extLst>
              <a:ext uri="{FF2B5EF4-FFF2-40B4-BE49-F238E27FC236}">
                <a16:creationId xmlns:a16="http://schemas.microsoft.com/office/drawing/2014/main" id="{D2C51A60-F611-01EA-085D-554B4BF8A5C4}"/>
              </a:ext>
            </a:extLst>
          </p:cNvPr>
          <p:cNvSpPr/>
          <p:nvPr/>
        </p:nvSpPr>
        <p:spPr>
          <a:xfrm>
            <a:off x="8490205" y="2233820"/>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Vay</a:t>
            </a:r>
            <a:r>
              <a:rPr lang="en-US" sz="1000" dirty="0"/>
              <a:t> 30% </a:t>
            </a:r>
            <a:r>
              <a:rPr lang="en-US" sz="1000" dirty="0" err="1"/>
              <a:t>giá</a:t>
            </a:r>
            <a:r>
              <a:rPr lang="en-US" sz="1000" dirty="0"/>
              <a:t> </a:t>
            </a:r>
            <a:r>
              <a:rPr lang="en-US" sz="1000" dirty="0" err="1"/>
              <a:t>trị</a:t>
            </a:r>
            <a:r>
              <a:rPr lang="en-US" sz="1000" dirty="0"/>
              <a:t> </a:t>
            </a:r>
            <a:r>
              <a:rPr lang="en-US" sz="1000" dirty="0" err="1"/>
              <a:t>căn</a:t>
            </a:r>
            <a:r>
              <a:rPr lang="en-US" sz="1000" dirty="0"/>
              <a:t> </a:t>
            </a:r>
            <a:r>
              <a:rPr lang="en-US" sz="1000" dirty="0" err="1"/>
              <a:t>nhà</a:t>
            </a:r>
            <a:r>
              <a:rPr lang="en-US" sz="1000" dirty="0"/>
              <a:t> </a:t>
            </a:r>
            <a:r>
              <a:rPr lang="en-US" sz="1000" dirty="0" err="1"/>
              <a:t>muốn</a:t>
            </a:r>
            <a:r>
              <a:rPr lang="en-US" sz="1000" dirty="0"/>
              <a:t> </a:t>
            </a:r>
            <a:r>
              <a:rPr lang="en-US" sz="1000" dirty="0" err="1"/>
              <a:t>mua</a:t>
            </a:r>
            <a:r>
              <a:rPr lang="en-US" sz="1000" dirty="0"/>
              <a:t> </a:t>
            </a:r>
            <a:r>
              <a:rPr lang="en-US" sz="1000" dirty="0" err="1"/>
              <a:t>kì</a:t>
            </a:r>
            <a:r>
              <a:rPr lang="en-US" sz="1000" dirty="0"/>
              <a:t> </a:t>
            </a:r>
            <a:r>
              <a:rPr lang="en-US" sz="1000" dirty="0" err="1"/>
              <a:t>hạn</a:t>
            </a:r>
            <a:r>
              <a:rPr lang="en-US" sz="1000" dirty="0"/>
              <a:t> </a:t>
            </a:r>
            <a:r>
              <a:rPr lang="en-US" sz="1000" dirty="0" err="1"/>
              <a:t>dài</a:t>
            </a:r>
            <a:endParaRPr lang="en-US" sz="1000" dirty="0"/>
          </a:p>
        </p:txBody>
      </p:sp>
      <p:sp>
        <p:nvSpPr>
          <p:cNvPr id="37" name="Rectangle 36">
            <a:extLst>
              <a:ext uri="{FF2B5EF4-FFF2-40B4-BE49-F238E27FC236}">
                <a16:creationId xmlns:a16="http://schemas.microsoft.com/office/drawing/2014/main" id="{8A19EEFC-76EA-15D2-CE80-129E24B2207F}"/>
              </a:ext>
            </a:extLst>
          </p:cNvPr>
          <p:cNvSpPr/>
          <p:nvPr/>
        </p:nvSpPr>
        <p:spPr>
          <a:xfrm>
            <a:off x="10125920" y="2256762"/>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Vay</a:t>
            </a:r>
            <a:r>
              <a:rPr lang="en-US" sz="1000" dirty="0"/>
              <a:t> 50% </a:t>
            </a:r>
            <a:r>
              <a:rPr lang="en-US" sz="1000" dirty="0" err="1"/>
              <a:t>giá</a:t>
            </a:r>
            <a:r>
              <a:rPr lang="en-US" sz="1000" dirty="0"/>
              <a:t> </a:t>
            </a:r>
            <a:r>
              <a:rPr lang="en-US" sz="1000" dirty="0" err="1"/>
              <a:t>trị</a:t>
            </a:r>
            <a:r>
              <a:rPr lang="en-US" sz="1000" dirty="0"/>
              <a:t> </a:t>
            </a:r>
            <a:r>
              <a:rPr lang="en-US" sz="1000" dirty="0" err="1"/>
              <a:t>căn</a:t>
            </a:r>
            <a:r>
              <a:rPr lang="en-US" sz="1000" dirty="0"/>
              <a:t> </a:t>
            </a:r>
            <a:r>
              <a:rPr lang="en-US" sz="1000" dirty="0" err="1"/>
              <a:t>nhà</a:t>
            </a:r>
            <a:r>
              <a:rPr lang="en-US" sz="1000" dirty="0"/>
              <a:t> </a:t>
            </a:r>
            <a:r>
              <a:rPr lang="en-US" sz="1000" dirty="0" err="1"/>
              <a:t>nhưng</a:t>
            </a:r>
            <a:r>
              <a:rPr lang="en-US" sz="1000" dirty="0"/>
              <a:t> </a:t>
            </a:r>
            <a:r>
              <a:rPr lang="en-US" sz="1000" dirty="0" err="1"/>
              <a:t>giá</a:t>
            </a:r>
            <a:r>
              <a:rPr lang="en-US" sz="1000" dirty="0"/>
              <a:t> </a:t>
            </a:r>
            <a:r>
              <a:rPr lang="en-US" sz="1000" dirty="0" err="1"/>
              <a:t>nhà</a:t>
            </a:r>
            <a:r>
              <a:rPr lang="en-US" sz="1000" dirty="0"/>
              <a:t> </a:t>
            </a:r>
            <a:r>
              <a:rPr lang="en-US" sz="1000" dirty="0" err="1"/>
              <a:t>cao</a:t>
            </a:r>
            <a:r>
              <a:rPr lang="en-US" sz="1000" dirty="0"/>
              <a:t> </a:t>
            </a:r>
          </a:p>
        </p:txBody>
      </p:sp>
      <p:sp>
        <p:nvSpPr>
          <p:cNvPr id="38" name="TextBox 37">
            <a:extLst>
              <a:ext uri="{FF2B5EF4-FFF2-40B4-BE49-F238E27FC236}">
                <a16:creationId xmlns:a16="http://schemas.microsoft.com/office/drawing/2014/main" id="{085C806B-AAAC-58E5-A90E-6F85EBE774AD}"/>
              </a:ext>
            </a:extLst>
          </p:cNvPr>
          <p:cNvSpPr txBox="1"/>
          <p:nvPr/>
        </p:nvSpPr>
        <p:spPr>
          <a:xfrm>
            <a:off x="1508269"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Độc</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thân</a:t>
            </a:r>
            <a:endParaRPr lang="en-US" sz="10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D9FCE3AF-FD85-6590-CCAB-3C9C9E064C6A}"/>
              </a:ext>
            </a:extLst>
          </p:cNvPr>
          <p:cNvSpPr txBox="1"/>
          <p:nvPr/>
        </p:nvSpPr>
        <p:spPr>
          <a:xfrm>
            <a:off x="3403659"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683CD90D-33F1-98AF-4A7D-B35C852D5024}"/>
              </a:ext>
            </a:extLst>
          </p:cNvPr>
          <p:cNvSpPr txBox="1"/>
          <p:nvPr/>
        </p:nvSpPr>
        <p:spPr>
          <a:xfrm>
            <a:off x="5248920"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Thế</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hệ</a:t>
            </a:r>
            <a:r>
              <a:rPr lang="en-US" sz="1000" dirty="0">
                <a:solidFill>
                  <a:srgbClr val="FF0000"/>
                </a:solidFill>
                <a:latin typeface="Times New Roman" panose="02020603050405020304" pitchFamily="18" charset="0"/>
                <a:cs typeface="Times New Roman" panose="02020603050405020304" pitchFamily="18" charset="0"/>
              </a:rPr>
              <a:t> Z</a:t>
            </a:r>
          </a:p>
        </p:txBody>
      </p:sp>
      <p:sp>
        <p:nvSpPr>
          <p:cNvPr id="41" name="TextBox 40">
            <a:extLst>
              <a:ext uri="{FF2B5EF4-FFF2-40B4-BE49-F238E27FC236}">
                <a16:creationId xmlns:a16="http://schemas.microsoft.com/office/drawing/2014/main" id="{24D1A818-69BC-973F-FC65-933BE81BF901}"/>
              </a:ext>
            </a:extLst>
          </p:cNvPr>
          <p:cNvSpPr txBox="1"/>
          <p:nvPr/>
        </p:nvSpPr>
        <p:spPr>
          <a:xfrm>
            <a:off x="6884635" y="1800182"/>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Thế</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hệ</a:t>
            </a:r>
            <a:r>
              <a:rPr lang="en-US" sz="1000" dirty="0">
                <a:latin typeface="Times New Roman" panose="02020603050405020304" pitchFamily="18" charset="0"/>
                <a:cs typeface="Times New Roman" panose="02020603050405020304" pitchFamily="18" charset="0"/>
              </a:rPr>
              <a:t> Y</a:t>
            </a:r>
          </a:p>
        </p:txBody>
      </p:sp>
      <p:sp>
        <p:nvSpPr>
          <p:cNvPr id="42" name="TextBox 41">
            <a:extLst>
              <a:ext uri="{FF2B5EF4-FFF2-40B4-BE49-F238E27FC236}">
                <a16:creationId xmlns:a16="http://schemas.microsoft.com/office/drawing/2014/main" id="{E7744755-8B32-603A-C689-4B3EEC77FEF6}"/>
              </a:ext>
            </a:extLst>
          </p:cNvPr>
          <p:cNvSpPr txBox="1"/>
          <p:nvPr/>
        </p:nvSpPr>
        <p:spPr>
          <a:xfrm>
            <a:off x="7801997" y="1787776"/>
            <a:ext cx="125284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không</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cao</a:t>
            </a:r>
            <a:endParaRPr lang="en-US" sz="10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95A3BBB4-EACB-FBAA-C726-664E59749FCF}"/>
              </a:ext>
            </a:extLst>
          </p:cNvPr>
          <p:cNvSpPr txBox="1"/>
          <p:nvPr/>
        </p:nvSpPr>
        <p:spPr>
          <a:xfrm>
            <a:off x="9027872" y="1797948"/>
            <a:ext cx="125284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ổn</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định</a:t>
            </a:r>
            <a:endParaRPr lang="en-US" sz="1000"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7F9EC110-EBB8-C868-88B5-B2F015B8D33F}"/>
              </a:ext>
            </a:extLst>
          </p:cNvPr>
          <p:cNvSpPr txBox="1"/>
          <p:nvPr/>
        </p:nvSpPr>
        <p:spPr>
          <a:xfrm>
            <a:off x="10249873" y="1797948"/>
            <a:ext cx="89660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cao</a:t>
            </a:r>
            <a:endParaRPr lang="en-US" sz="1000" dirty="0">
              <a:latin typeface="Times New Roman" panose="02020603050405020304" pitchFamily="18" charset="0"/>
              <a:cs typeface="Times New Roman" panose="02020603050405020304" pitchFamily="18" charset="0"/>
            </a:endParaRPr>
          </a:p>
        </p:txBody>
      </p:sp>
      <p:cxnSp>
        <p:nvCxnSpPr>
          <p:cNvPr id="46" name="Straight Arrow Connector 45">
            <a:extLst>
              <a:ext uri="{FF2B5EF4-FFF2-40B4-BE49-F238E27FC236}">
                <a16:creationId xmlns:a16="http://schemas.microsoft.com/office/drawing/2014/main" id="{1847ADA9-ACAF-6291-32FF-3F7BE4A38795}"/>
              </a:ext>
            </a:extLst>
          </p:cNvPr>
          <p:cNvCxnSpPr>
            <a:stCxn id="38" idx="2"/>
            <a:endCxn id="32" idx="0"/>
          </p:cNvCxnSpPr>
          <p:nvPr/>
        </p:nvCxnSpPr>
        <p:spPr>
          <a:xfrm>
            <a:off x="1843586" y="2071237"/>
            <a:ext cx="0" cy="250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2E1AABA-B030-85C5-6829-3D25EADF10EA}"/>
              </a:ext>
            </a:extLst>
          </p:cNvPr>
          <p:cNvCxnSpPr>
            <a:stCxn id="39" idx="2"/>
            <a:endCxn id="33" idx="0"/>
          </p:cNvCxnSpPr>
          <p:nvPr/>
        </p:nvCxnSpPr>
        <p:spPr>
          <a:xfrm flipH="1">
            <a:off x="3731939" y="2071237"/>
            <a:ext cx="7037" cy="227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059737E-3DE2-C269-FABB-E4C04E962C33}"/>
              </a:ext>
            </a:extLst>
          </p:cNvPr>
          <p:cNvCxnSpPr>
            <a:stCxn id="40" idx="2"/>
            <a:endCxn id="34" idx="0"/>
          </p:cNvCxnSpPr>
          <p:nvPr/>
        </p:nvCxnSpPr>
        <p:spPr>
          <a:xfrm>
            <a:off x="5584237" y="2071237"/>
            <a:ext cx="0" cy="227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5841BEBA-A234-DF65-DBB3-BF2D18246B9B}"/>
              </a:ext>
            </a:extLst>
          </p:cNvPr>
          <p:cNvCxnSpPr>
            <a:stCxn id="41" idx="2"/>
            <a:endCxn id="35" idx="0"/>
          </p:cNvCxnSpPr>
          <p:nvPr/>
        </p:nvCxnSpPr>
        <p:spPr>
          <a:xfrm>
            <a:off x="7219952" y="2055316"/>
            <a:ext cx="0" cy="178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7AC227B6-1BE8-A18E-81AE-0ECCFE3B4F07}"/>
              </a:ext>
            </a:extLst>
          </p:cNvPr>
          <p:cNvCxnSpPr>
            <a:stCxn id="42" idx="2"/>
            <a:endCxn id="36" idx="0"/>
          </p:cNvCxnSpPr>
          <p:nvPr/>
        </p:nvCxnSpPr>
        <p:spPr>
          <a:xfrm>
            <a:off x="8428420" y="2042910"/>
            <a:ext cx="643830" cy="190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E2896767-F4FF-9CFD-DED1-740731531EBF}"/>
              </a:ext>
            </a:extLst>
          </p:cNvPr>
          <p:cNvCxnSpPr>
            <a:stCxn id="43" idx="2"/>
            <a:endCxn id="36" idx="0"/>
          </p:cNvCxnSpPr>
          <p:nvPr/>
        </p:nvCxnSpPr>
        <p:spPr>
          <a:xfrm flipH="1">
            <a:off x="9072250" y="2053082"/>
            <a:ext cx="582045" cy="180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2DF40CD6-25EE-B11F-8140-D18F22C1B597}"/>
              </a:ext>
            </a:extLst>
          </p:cNvPr>
          <p:cNvCxnSpPr>
            <a:stCxn id="44" idx="2"/>
            <a:endCxn id="37" idx="0"/>
          </p:cNvCxnSpPr>
          <p:nvPr/>
        </p:nvCxnSpPr>
        <p:spPr>
          <a:xfrm>
            <a:off x="10698176" y="2053082"/>
            <a:ext cx="9789" cy="203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Rectangle 61">
            <a:extLst>
              <a:ext uri="{FF2B5EF4-FFF2-40B4-BE49-F238E27FC236}">
                <a16:creationId xmlns:a16="http://schemas.microsoft.com/office/drawing/2014/main" id="{CD485EB0-BC9A-504D-186A-A97610A7695C}"/>
              </a:ext>
            </a:extLst>
          </p:cNvPr>
          <p:cNvSpPr/>
          <p:nvPr/>
        </p:nvSpPr>
        <p:spPr>
          <a:xfrm>
            <a:off x="5337509" y="3689376"/>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ba</a:t>
            </a:r>
            <a:r>
              <a:rPr lang="en-US" sz="1000" dirty="0"/>
              <a:t> </a:t>
            </a:r>
            <a:r>
              <a:rPr lang="en-US" sz="1000" dirty="0" err="1"/>
              <a:t>phòng</a:t>
            </a:r>
            <a:r>
              <a:rPr lang="en-US" sz="1000" dirty="0"/>
              <a:t> </a:t>
            </a:r>
            <a:r>
              <a:rPr lang="en-US" sz="1000" dirty="0" err="1"/>
              <a:t>ngủ</a:t>
            </a:r>
            <a:endParaRPr lang="en-US" sz="1000" dirty="0"/>
          </a:p>
        </p:txBody>
      </p:sp>
      <p:sp>
        <p:nvSpPr>
          <p:cNvPr id="63" name="TextBox 62">
            <a:extLst>
              <a:ext uri="{FF2B5EF4-FFF2-40B4-BE49-F238E27FC236}">
                <a16:creationId xmlns:a16="http://schemas.microsoft.com/office/drawing/2014/main" id="{C545CE67-265A-1168-B719-7AD06BA0E693}"/>
              </a:ext>
            </a:extLst>
          </p:cNvPr>
          <p:cNvSpPr txBox="1"/>
          <p:nvPr/>
        </p:nvSpPr>
        <p:spPr>
          <a:xfrm>
            <a:off x="4666875" y="3255984"/>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8ADA4973-0C07-1DCC-46D1-D28DA5822177}"/>
              </a:ext>
            </a:extLst>
          </p:cNvPr>
          <p:cNvSpPr txBox="1"/>
          <p:nvPr/>
        </p:nvSpPr>
        <p:spPr>
          <a:xfrm>
            <a:off x="6427057" y="3253831"/>
            <a:ext cx="670634" cy="255134"/>
          </a:xfrm>
          <a:prstGeom prst="rect">
            <a:avLst/>
          </a:prstGeom>
          <a:noFill/>
        </p:spPr>
        <p:txBody>
          <a:bodyPr wrap="square">
            <a:spAutoFit/>
          </a:bodyPr>
          <a:lstStyle/>
          <a:p>
            <a:pPr marR="0">
              <a:lnSpc>
                <a:spcPct val="115000"/>
              </a:lnSpc>
              <a:spcBef>
                <a:spcPts val="0"/>
              </a:spcBef>
              <a:spcAft>
                <a:spcPts val="1000"/>
              </a:spcAft>
            </a:pPr>
            <a:r>
              <a:rPr lang="en-US" sz="1000" dirty="0">
                <a:solidFill>
                  <a:srgbClr val="FF0000"/>
                </a:solidFill>
                <a:latin typeface="Times New Roman" panose="02020603050405020304" pitchFamily="18" charset="0"/>
                <a:cs typeface="Times New Roman" panose="02020603050405020304" pitchFamily="18" charset="0"/>
              </a:rPr>
              <a:t>Gia </a:t>
            </a:r>
            <a:r>
              <a:rPr lang="en-US" sz="1000" dirty="0" err="1">
                <a:solidFill>
                  <a:srgbClr val="FF0000"/>
                </a:solidFill>
                <a:latin typeface="Times New Roman" panose="02020603050405020304" pitchFamily="18" charset="0"/>
                <a:cs typeface="Times New Roman" panose="02020603050405020304" pitchFamily="18" charset="0"/>
              </a:rPr>
              <a:t>đình</a:t>
            </a:r>
            <a:endParaRPr lang="en-US" sz="1000" dirty="0">
              <a:solidFill>
                <a:srgbClr val="FF0000"/>
              </a:solidFill>
              <a:latin typeface="Times New Roman" panose="02020603050405020304" pitchFamily="18" charset="0"/>
              <a:cs typeface="Times New Roman" panose="02020603050405020304" pitchFamily="18" charset="0"/>
            </a:endParaRPr>
          </a:p>
        </p:txBody>
      </p:sp>
      <p:cxnSp>
        <p:nvCxnSpPr>
          <p:cNvPr id="66" name="Straight Arrow Connector 65">
            <a:extLst>
              <a:ext uri="{FF2B5EF4-FFF2-40B4-BE49-F238E27FC236}">
                <a16:creationId xmlns:a16="http://schemas.microsoft.com/office/drawing/2014/main" id="{54480135-DC03-AAB3-4F3E-CAEB3A793576}"/>
              </a:ext>
            </a:extLst>
          </p:cNvPr>
          <p:cNvCxnSpPr>
            <a:stCxn id="63" idx="2"/>
            <a:endCxn id="62" idx="0"/>
          </p:cNvCxnSpPr>
          <p:nvPr/>
        </p:nvCxnSpPr>
        <p:spPr>
          <a:xfrm>
            <a:off x="5002192" y="3511118"/>
            <a:ext cx="917362" cy="178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B089EE8F-1B4C-9F89-6639-CB4DB30B598C}"/>
              </a:ext>
            </a:extLst>
          </p:cNvPr>
          <p:cNvCxnSpPr>
            <a:stCxn id="64" idx="2"/>
            <a:endCxn id="62" idx="0"/>
          </p:cNvCxnSpPr>
          <p:nvPr/>
        </p:nvCxnSpPr>
        <p:spPr>
          <a:xfrm flipH="1">
            <a:off x="5919554" y="3508965"/>
            <a:ext cx="842820" cy="180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Rectangle 68">
            <a:extLst>
              <a:ext uri="{FF2B5EF4-FFF2-40B4-BE49-F238E27FC236}">
                <a16:creationId xmlns:a16="http://schemas.microsoft.com/office/drawing/2014/main" id="{F8D5A76B-AFB2-A10E-54A7-0764A9E2C74F}"/>
              </a:ext>
            </a:extLst>
          </p:cNvPr>
          <p:cNvSpPr/>
          <p:nvPr/>
        </p:nvSpPr>
        <p:spPr>
          <a:xfrm>
            <a:off x="5213042" y="4644650"/>
            <a:ext cx="1424865" cy="60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Số</a:t>
            </a:r>
            <a:r>
              <a:rPr lang="en-US" sz="1000" dirty="0"/>
              <a:t> </a:t>
            </a:r>
            <a:r>
              <a:rPr lang="en-US" sz="1000" dirty="0" err="1"/>
              <a:t>phòng</a:t>
            </a:r>
            <a:r>
              <a:rPr lang="en-US" sz="1000" dirty="0"/>
              <a:t> </a:t>
            </a:r>
            <a:r>
              <a:rPr lang="en-US" sz="1000" dirty="0" err="1"/>
              <a:t>ngủ</a:t>
            </a:r>
            <a:r>
              <a:rPr lang="en-US" sz="1000" dirty="0"/>
              <a:t> </a:t>
            </a:r>
            <a:r>
              <a:rPr lang="en-US" sz="1000" dirty="0" err="1"/>
              <a:t>bằng</a:t>
            </a:r>
            <a:r>
              <a:rPr lang="en-US" sz="1000" dirty="0"/>
              <a:t> </a:t>
            </a:r>
            <a:r>
              <a:rPr lang="en-US" sz="1000" dirty="0" err="1"/>
              <a:t>số</a:t>
            </a:r>
            <a:r>
              <a:rPr lang="en-US" sz="1000" dirty="0"/>
              <a:t> </a:t>
            </a:r>
            <a:r>
              <a:rPr lang="en-US" sz="1000" dirty="0" err="1"/>
              <a:t>thành</a:t>
            </a:r>
            <a:r>
              <a:rPr lang="en-US" sz="1000" dirty="0"/>
              <a:t> </a:t>
            </a:r>
            <a:r>
              <a:rPr lang="en-US" sz="1000" dirty="0" err="1"/>
              <a:t>viên</a:t>
            </a:r>
            <a:r>
              <a:rPr lang="en-US" sz="1000" dirty="0"/>
              <a:t> </a:t>
            </a:r>
            <a:r>
              <a:rPr lang="en-US" sz="1000" dirty="0" err="1"/>
              <a:t>gia</a:t>
            </a:r>
            <a:r>
              <a:rPr lang="en-US" sz="1000" dirty="0"/>
              <a:t> </a:t>
            </a:r>
            <a:r>
              <a:rPr lang="en-US" sz="1000" dirty="0" err="1"/>
              <a:t>đình</a:t>
            </a:r>
            <a:r>
              <a:rPr lang="en-US" sz="1000" dirty="0"/>
              <a:t> +1 * </a:t>
            </a:r>
            <a:r>
              <a:rPr lang="en-US" sz="1000" dirty="0" err="1"/>
              <a:t>trẻ</a:t>
            </a:r>
            <a:r>
              <a:rPr lang="en-US" sz="1000" dirty="0"/>
              <a:t> </a:t>
            </a:r>
            <a:r>
              <a:rPr lang="en-US" sz="1000" dirty="0" err="1"/>
              <a:t>em</a:t>
            </a:r>
            <a:r>
              <a:rPr lang="en-US" sz="1000" dirty="0"/>
              <a:t> </a:t>
            </a:r>
            <a:r>
              <a:rPr lang="en-US" sz="1000" dirty="0" err="1"/>
              <a:t>và</a:t>
            </a:r>
            <a:r>
              <a:rPr lang="en-US" sz="1000" dirty="0"/>
              <a:t> </a:t>
            </a:r>
            <a:r>
              <a:rPr lang="en-US" sz="1000" dirty="0" err="1"/>
              <a:t>phải</a:t>
            </a:r>
            <a:r>
              <a:rPr lang="en-US" sz="1000" dirty="0"/>
              <a:t> ở </a:t>
            </a:r>
            <a:r>
              <a:rPr lang="en-US" sz="1000" dirty="0" err="1"/>
              <a:t>trung</a:t>
            </a:r>
            <a:r>
              <a:rPr lang="en-US" sz="1000" dirty="0"/>
              <a:t> </a:t>
            </a:r>
            <a:r>
              <a:rPr lang="en-US" sz="1000" dirty="0" err="1"/>
              <a:t>tâm</a:t>
            </a:r>
            <a:r>
              <a:rPr lang="en-US" sz="1000" dirty="0"/>
              <a:t> </a:t>
            </a:r>
            <a:r>
              <a:rPr lang="en-US" sz="1000" dirty="0" err="1"/>
              <a:t>và</a:t>
            </a:r>
            <a:r>
              <a:rPr lang="en-US" sz="1000" dirty="0"/>
              <a:t> </a:t>
            </a:r>
            <a:r>
              <a:rPr lang="en-US" sz="1000" dirty="0" err="1"/>
              <a:t>rộng</a:t>
            </a:r>
            <a:r>
              <a:rPr lang="en-US" sz="1000" dirty="0"/>
              <a:t> </a:t>
            </a:r>
            <a:r>
              <a:rPr lang="en-US" sz="1000" dirty="0" err="1"/>
              <a:t>rãi</a:t>
            </a:r>
            <a:endParaRPr lang="en-US" sz="1000" dirty="0"/>
          </a:p>
        </p:txBody>
      </p:sp>
      <p:sp>
        <p:nvSpPr>
          <p:cNvPr id="70" name="TextBox 69">
            <a:extLst>
              <a:ext uri="{FF2B5EF4-FFF2-40B4-BE49-F238E27FC236}">
                <a16:creationId xmlns:a16="http://schemas.microsoft.com/office/drawing/2014/main" id="{8A18A426-56D7-D810-4DC2-B966A4725E13}"/>
              </a:ext>
            </a:extLst>
          </p:cNvPr>
          <p:cNvSpPr txBox="1"/>
          <p:nvPr/>
        </p:nvSpPr>
        <p:spPr>
          <a:xfrm>
            <a:off x="4666875" y="4211258"/>
            <a:ext cx="670634" cy="255134"/>
          </a:xfrm>
          <a:prstGeom prst="rect">
            <a:avLst/>
          </a:prstGeom>
          <a:noFill/>
        </p:spPr>
        <p:txBody>
          <a:bodyPr wrap="square">
            <a:spAutoFit/>
          </a:bodyPr>
          <a:lstStyle/>
          <a:p>
            <a:pPr marR="0">
              <a:lnSpc>
                <a:spcPct val="115000"/>
              </a:lnSpc>
              <a:spcBef>
                <a:spcPts val="0"/>
              </a:spcBef>
              <a:spcAft>
                <a:spcPts val="1000"/>
              </a:spcAft>
            </a:pPr>
            <a:r>
              <a:rPr lang="en-US" sz="1000" dirty="0">
                <a:solidFill>
                  <a:srgbClr val="FF0000"/>
                </a:solidFill>
                <a:latin typeface="Times New Roman" panose="02020603050405020304" pitchFamily="18" charset="0"/>
                <a:cs typeface="Times New Roman" panose="02020603050405020304" pitchFamily="18" charset="0"/>
              </a:rPr>
              <a:t>Gia </a:t>
            </a:r>
            <a:r>
              <a:rPr lang="en-US" sz="1000" dirty="0" err="1">
                <a:solidFill>
                  <a:srgbClr val="FF0000"/>
                </a:solidFill>
                <a:latin typeface="Times New Roman" panose="02020603050405020304" pitchFamily="18" charset="0"/>
                <a:cs typeface="Times New Roman" panose="02020603050405020304" pitchFamily="18" charset="0"/>
              </a:rPr>
              <a:t>đình</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54255923-0D40-3E86-EC4F-1B2A29913158}"/>
              </a:ext>
            </a:extLst>
          </p:cNvPr>
          <p:cNvSpPr txBox="1"/>
          <p:nvPr/>
        </p:nvSpPr>
        <p:spPr>
          <a:xfrm>
            <a:off x="6435000" y="4209105"/>
            <a:ext cx="103018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Con </a:t>
            </a:r>
            <a:r>
              <a:rPr lang="en-US" sz="1000" dirty="0" err="1">
                <a:latin typeface="Times New Roman" panose="02020603050405020304" pitchFamily="18" charset="0"/>
                <a:cs typeface="Times New Roman" panose="02020603050405020304" pitchFamily="18" charset="0"/>
              </a:rPr>
              <a:t>cái</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còn</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nhỏ</a:t>
            </a:r>
            <a:endParaRPr lang="en-US" sz="1000" dirty="0">
              <a:latin typeface="Times New Roman" panose="02020603050405020304" pitchFamily="18" charset="0"/>
              <a:cs typeface="Times New Roman" panose="02020603050405020304" pitchFamily="18" charset="0"/>
            </a:endParaRPr>
          </a:p>
        </p:txBody>
      </p:sp>
      <p:cxnSp>
        <p:nvCxnSpPr>
          <p:cNvPr id="73" name="Straight Arrow Connector 72">
            <a:extLst>
              <a:ext uri="{FF2B5EF4-FFF2-40B4-BE49-F238E27FC236}">
                <a16:creationId xmlns:a16="http://schemas.microsoft.com/office/drawing/2014/main" id="{9BBE6037-210E-BF0B-55AD-73542514AFCE}"/>
              </a:ext>
            </a:extLst>
          </p:cNvPr>
          <p:cNvCxnSpPr>
            <a:stCxn id="70" idx="2"/>
            <a:endCxn id="69" idx="0"/>
          </p:cNvCxnSpPr>
          <p:nvPr/>
        </p:nvCxnSpPr>
        <p:spPr>
          <a:xfrm>
            <a:off x="5002192" y="4466392"/>
            <a:ext cx="923283" cy="178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B274FD3C-CB1B-1928-3EDB-02CB751F9B0E}"/>
              </a:ext>
            </a:extLst>
          </p:cNvPr>
          <p:cNvCxnSpPr>
            <a:stCxn id="71" idx="2"/>
            <a:endCxn id="69" idx="0"/>
          </p:cNvCxnSpPr>
          <p:nvPr/>
        </p:nvCxnSpPr>
        <p:spPr>
          <a:xfrm flipH="1">
            <a:off x="5925475" y="4464239"/>
            <a:ext cx="1024618" cy="180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57327ABE-8C65-9E69-C764-41B09D1F1079}"/>
              </a:ext>
            </a:extLst>
          </p:cNvPr>
          <p:cNvCxnSpPr/>
          <p:nvPr/>
        </p:nvCxnSpPr>
        <p:spPr>
          <a:xfrm flipV="1">
            <a:off x="582592" y="1242874"/>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Connector 77">
            <a:extLst>
              <a:ext uri="{FF2B5EF4-FFF2-40B4-BE49-F238E27FC236}">
                <a16:creationId xmlns:a16="http://schemas.microsoft.com/office/drawing/2014/main" id="{4E06E90E-3763-2C0C-1433-F7C58541C370}"/>
              </a:ext>
            </a:extLst>
          </p:cNvPr>
          <p:cNvCxnSpPr/>
          <p:nvPr/>
        </p:nvCxnSpPr>
        <p:spPr>
          <a:xfrm flipV="1">
            <a:off x="559103" y="3178887"/>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9" name="Straight Connector 78">
            <a:extLst>
              <a:ext uri="{FF2B5EF4-FFF2-40B4-BE49-F238E27FC236}">
                <a16:creationId xmlns:a16="http://schemas.microsoft.com/office/drawing/2014/main" id="{F021278A-6AEE-EA57-E2E5-8E5B2C3F6D3A}"/>
              </a:ext>
            </a:extLst>
          </p:cNvPr>
          <p:cNvCxnSpPr/>
          <p:nvPr/>
        </p:nvCxnSpPr>
        <p:spPr>
          <a:xfrm flipV="1">
            <a:off x="559102" y="4138084"/>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0" name="Straight Connector 79">
            <a:extLst>
              <a:ext uri="{FF2B5EF4-FFF2-40B4-BE49-F238E27FC236}">
                <a16:creationId xmlns:a16="http://schemas.microsoft.com/office/drawing/2014/main" id="{671A39BA-395E-1344-D88B-A4F0F3DD7DB4}"/>
              </a:ext>
            </a:extLst>
          </p:cNvPr>
          <p:cNvCxnSpPr/>
          <p:nvPr/>
        </p:nvCxnSpPr>
        <p:spPr>
          <a:xfrm flipV="1">
            <a:off x="582592" y="5615511"/>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1" name="TextBox 80">
            <a:extLst>
              <a:ext uri="{FF2B5EF4-FFF2-40B4-BE49-F238E27FC236}">
                <a16:creationId xmlns:a16="http://schemas.microsoft.com/office/drawing/2014/main" id="{75868F6D-6FC8-DE8B-A4CF-6AD60930D89A}"/>
              </a:ext>
            </a:extLst>
          </p:cNvPr>
          <p:cNvSpPr txBox="1"/>
          <p:nvPr/>
        </p:nvSpPr>
        <p:spPr>
          <a:xfrm>
            <a:off x="11075081" y="2882690"/>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2</a:t>
            </a:r>
          </a:p>
        </p:txBody>
      </p:sp>
      <p:sp>
        <p:nvSpPr>
          <p:cNvPr id="82" name="TextBox 81">
            <a:extLst>
              <a:ext uri="{FF2B5EF4-FFF2-40B4-BE49-F238E27FC236}">
                <a16:creationId xmlns:a16="http://schemas.microsoft.com/office/drawing/2014/main" id="{450ADDE1-D5F0-5D3D-5AE4-7ECDACC4E870}"/>
              </a:ext>
            </a:extLst>
          </p:cNvPr>
          <p:cNvSpPr txBox="1"/>
          <p:nvPr/>
        </p:nvSpPr>
        <p:spPr>
          <a:xfrm>
            <a:off x="11075081" y="959407"/>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1</a:t>
            </a:r>
          </a:p>
        </p:txBody>
      </p:sp>
      <p:sp>
        <p:nvSpPr>
          <p:cNvPr id="83" name="TextBox 82">
            <a:extLst>
              <a:ext uri="{FF2B5EF4-FFF2-40B4-BE49-F238E27FC236}">
                <a16:creationId xmlns:a16="http://schemas.microsoft.com/office/drawing/2014/main" id="{E93009F3-C9D6-F645-63B7-69241026E26D}"/>
              </a:ext>
            </a:extLst>
          </p:cNvPr>
          <p:cNvSpPr txBox="1"/>
          <p:nvPr/>
        </p:nvSpPr>
        <p:spPr>
          <a:xfrm>
            <a:off x="11075081" y="3878636"/>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3</a:t>
            </a:r>
          </a:p>
        </p:txBody>
      </p:sp>
      <p:sp>
        <p:nvSpPr>
          <p:cNvPr id="84" name="TextBox 83">
            <a:extLst>
              <a:ext uri="{FF2B5EF4-FFF2-40B4-BE49-F238E27FC236}">
                <a16:creationId xmlns:a16="http://schemas.microsoft.com/office/drawing/2014/main" id="{D69C5AA7-AB08-9F64-9130-8077617C86EE}"/>
              </a:ext>
            </a:extLst>
          </p:cNvPr>
          <p:cNvSpPr txBox="1"/>
          <p:nvPr/>
        </p:nvSpPr>
        <p:spPr>
          <a:xfrm>
            <a:off x="11075081" y="5282889"/>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4</a:t>
            </a:r>
          </a:p>
        </p:txBody>
      </p:sp>
      <p:graphicFrame>
        <p:nvGraphicFramePr>
          <p:cNvPr id="4" name="Table 4">
            <a:extLst>
              <a:ext uri="{FF2B5EF4-FFF2-40B4-BE49-F238E27FC236}">
                <a16:creationId xmlns:a16="http://schemas.microsoft.com/office/drawing/2014/main" id="{B024411C-A8EA-E67D-7204-3CC3AB7B9D60}"/>
              </a:ext>
            </a:extLst>
          </p:cNvPr>
          <p:cNvGraphicFramePr>
            <a:graphicFrameLocks noGrp="1"/>
          </p:cNvGraphicFramePr>
          <p:nvPr/>
        </p:nvGraphicFramePr>
        <p:xfrm>
          <a:off x="131674" y="3078840"/>
          <a:ext cx="4394820" cy="2737225"/>
        </p:xfrm>
        <a:graphic>
          <a:graphicData uri="http://schemas.openxmlformats.org/drawingml/2006/table">
            <a:tbl>
              <a:tblPr firstRow="1" bandRow="1">
                <a:tableStyleId>{D113A9D2-9D6B-4929-AA2D-F23B5EE8CBE7}</a:tableStyleId>
              </a:tblPr>
              <a:tblGrid>
                <a:gridCol w="1464940">
                  <a:extLst>
                    <a:ext uri="{9D8B030D-6E8A-4147-A177-3AD203B41FA5}">
                      <a16:colId xmlns:a16="http://schemas.microsoft.com/office/drawing/2014/main" val="3860930260"/>
                    </a:ext>
                  </a:extLst>
                </a:gridCol>
                <a:gridCol w="1464940">
                  <a:extLst>
                    <a:ext uri="{9D8B030D-6E8A-4147-A177-3AD203B41FA5}">
                      <a16:colId xmlns:a16="http://schemas.microsoft.com/office/drawing/2014/main" val="4216124605"/>
                    </a:ext>
                  </a:extLst>
                </a:gridCol>
                <a:gridCol w="1464940">
                  <a:extLst>
                    <a:ext uri="{9D8B030D-6E8A-4147-A177-3AD203B41FA5}">
                      <a16:colId xmlns:a16="http://schemas.microsoft.com/office/drawing/2014/main" val="4160362547"/>
                    </a:ext>
                  </a:extLst>
                </a:gridCol>
              </a:tblGrid>
              <a:tr h="456005">
                <a:tc>
                  <a:txBody>
                    <a:bodyPr/>
                    <a:lstStyle/>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trị</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Ưu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tiên</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3489966"/>
                  </a:ext>
                </a:extLst>
              </a:tr>
              <a:tr h="456005">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tiền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4,000,000,000</a:t>
                      </a:r>
                    </a:p>
                  </a:txBody>
                  <a:tcPr/>
                </a:tc>
                <a:tc>
                  <a:txBody>
                    <a:bodyPr/>
                    <a:lstStyle/>
                    <a:p>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137405715"/>
                  </a:ext>
                </a:extLst>
              </a:tr>
              <a:tr h="456005">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tiền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trên</a:t>
                      </a:r>
                      <a:r>
                        <a:rPr lang="en-US" sz="1200" dirty="0">
                          <a:latin typeface="Times New Roman" panose="02020603050405020304" pitchFamily="18" charset="0"/>
                          <a:cs typeface="Times New Roman" panose="02020603050405020304" pitchFamily="18" charset="0"/>
                        </a:rPr>
                        <a:t> m2 </a:t>
                      </a:r>
                      <a:r>
                        <a:rPr lang="en-US" sz="1200" dirty="0" err="1">
                          <a:latin typeface="Times New Roman" panose="02020603050405020304" pitchFamily="18" charset="0"/>
                          <a:cs typeface="Times New Roman" panose="02020603050405020304" pitchFamily="18" charset="0"/>
                        </a:rPr>
                        <a:t>ít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nhất</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NONE</a:t>
                      </a:r>
                    </a:p>
                  </a:txBody>
                  <a:tcPr/>
                </a:tc>
                <a:tc>
                  <a:txBody>
                    <a:bodyPr/>
                    <a:lstStyle/>
                    <a:p>
                      <a:r>
                        <a:rPr lang="en-US" sz="1200" dirty="0">
                          <a:latin typeface="Times New Roman" panose="02020603050405020304" pitchFamily="18" charset="0"/>
                          <a:cs typeface="Times New Roman" panose="02020603050405020304" pitchFamily="18" charset="0"/>
                        </a:rPr>
                        <a:t>99999999</a:t>
                      </a:r>
                    </a:p>
                  </a:txBody>
                  <a:tcPr/>
                </a:tc>
                <a:extLst>
                  <a:ext uri="{0D108BD9-81ED-4DB2-BD59-A6C34878D82A}">
                    <a16:rowId xmlns:a16="http://schemas.microsoft.com/office/drawing/2014/main" val="717095462"/>
                  </a:ext>
                </a:extLst>
              </a:tr>
              <a:tr h="456005">
                <a:tc>
                  <a:txBody>
                    <a:bodyPr/>
                    <a:lstStyle/>
                    <a:p>
                      <a:r>
                        <a:rPr lang="en-US" sz="1200" dirty="0" err="1">
                          <a:latin typeface="Times New Roman" panose="02020603050405020304" pitchFamily="18" charset="0"/>
                          <a:cs typeface="Times New Roman" panose="02020603050405020304" pitchFamily="18" charset="0"/>
                        </a:rPr>
                        <a:t>Khu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vực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quận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2, 3, </a:t>
                      </a:r>
                      <a:r>
                        <a:rPr lang="en-US" sz="1200" dirty="0" err="1">
                          <a:latin typeface="Times New Roman" panose="02020603050405020304" pitchFamily="18" charset="0"/>
                          <a:cs typeface="Times New Roman" panose="02020603050405020304" pitchFamily="18" charset="0"/>
                        </a:rPr>
                        <a:t>Phú</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nhuận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025573314"/>
                  </a:ext>
                </a:extLst>
              </a:tr>
              <a:tr h="456005">
                <a:tc>
                  <a:txBody>
                    <a:bodyPr/>
                    <a:lstStyle/>
                    <a:p>
                      <a:r>
                        <a:rPr lang="en-US" sz="1200" dirty="0" err="1">
                          <a:latin typeface="Times New Roman" panose="02020603050405020304" pitchFamily="18" charset="0"/>
                          <a:cs typeface="Times New Roman" panose="02020603050405020304" pitchFamily="18" charset="0"/>
                        </a:rPr>
                        <a:t>Số</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phòng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ngủ</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6</a:t>
                      </a:r>
                    </a:p>
                  </a:txBody>
                  <a:tcPr/>
                </a:tc>
                <a:tc>
                  <a:txBody>
                    <a:bodyPr/>
                    <a:lstStyle/>
                    <a:p>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626503463"/>
                  </a:ext>
                </a:extLst>
              </a:tr>
              <a:tr h="456005">
                <a:tc>
                  <a:txBody>
                    <a:bodyPr/>
                    <a:lstStyle/>
                    <a:p>
                      <a:r>
                        <a:rPr lang="en-US" sz="1200" dirty="0" err="1">
                          <a:latin typeface="Times New Roman" panose="02020603050405020304" pitchFamily="18" charset="0"/>
                          <a:cs typeface="Times New Roman" panose="02020603050405020304" pitchFamily="18" charset="0"/>
                        </a:rPr>
                        <a:t>Diện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tích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căn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hộ</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NONE</a:t>
                      </a:r>
                    </a:p>
                  </a:txBody>
                  <a:tcPr/>
                </a:tc>
                <a:tc>
                  <a:txBody>
                    <a:bodyPr/>
                    <a:lstStyle/>
                    <a:p>
                      <a:r>
                        <a:rPr lang="en-US" sz="1200" dirty="0">
                          <a:latin typeface="Times New Roman" panose="02020603050405020304" pitchFamily="18" charset="0"/>
                          <a:cs typeface="Times New Roman" panose="02020603050405020304" pitchFamily="18" charset="0"/>
                        </a:rPr>
                        <a:t>99999999</a:t>
                      </a:r>
                    </a:p>
                  </a:txBody>
                  <a:tcPr/>
                </a:tc>
                <a:extLst>
                  <a:ext uri="{0D108BD9-81ED-4DB2-BD59-A6C34878D82A}">
                    <a16:rowId xmlns:a16="http://schemas.microsoft.com/office/drawing/2014/main" val="2328498163"/>
                  </a:ext>
                </a:extLst>
              </a:tr>
            </a:tbl>
          </a:graphicData>
        </a:graphic>
      </p:graphicFrame>
      <p:sp>
        <p:nvSpPr>
          <p:cNvPr id="2" name="Slide Number Placeholder 1">
            <a:extLst>
              <a:ext uri="{FF2B5EF4-FFF2-40B4-BE49-F238E27FC236}">
                <a16:creationId xmlns:a16="http://schemas.microsoft.com/office/drawing/2014/main" id="{9771FC08-3CF3-FE61-D953-75E7B41EA9D7}"/>
              </a:ext>
            </a:extLst>
          </p:cNvPr>
          <p:cNvSpPr>
            <a:spLocks noGrp="1"/>
          </p:cNvSpPr>
          <p:nvPr>
            <p:ph type="sldNum" sz="quarter" idx="12"/>
          </p:nvPr>
        </p:nvSpPr>
        <p:spPr/>
        <p:txBody>
          <a:bodyPr/>
          <a:lstStyle/>
          <a:p>
            <a:fld id="{E31375A4-56A4-47D6-9801-1991572033F7}" type="slidenum">
              <a:rPr lang="en-US" smtClean="0"/>
              <a:t>18</a:t>
            </a:fld>
            <a:endParaRPr lang="en-US"/>
          </a:p>
        </p:txBody>
      </p:sp>
    </p:spTree>
    <p:extLst>
      <p:ext uri="{BB962C8B-B14F-4D97-AF65-F5344CB8AC3E}">
        <p14:creationId xmlns:p14="http://schemas.microsoft.com/office/powerpoint/2010/main" val="223544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0AD9E3-B4B3-0EF3-8819-C2ABE11862AC}"/>
              </a:ext>
            </a:extLst>
          </p:cNvPr>
          <p:cNvSpPr/>
          <p:nvPr/>
        </p:nvSpPr>
        <p:spPr>
          <a:xfrm>
            <a:off x="1923860" y="565945"/>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Là</a:t>
            </a:r>
            <a:r>
              <a:rPr lang="en-US" sz="1000" dirty="0"/>
              <a:t> </a:t>
            </a:r>
            <a:r>
              <a:rPr lang="en-US" sz="1000" dirty="0" err="1"/>
              <a:t>một</a:t>
            </a:r>
            <a:r>
              <a:rPr lang="en-US" sz="1000" dirty="0"/>
              <a:t> </a:t>
            </a:r>
            <a:r>
              <a:rPr lang="en-US" sz="1000" dirty="0" err="1"/>
              <a:t>gia</a:t>
            </a:r>
            <a:r>
              <a:rPr lang="en-US" sz="1000" dirty="0"/>
              <a:t> </a:t>
            </a:r>
            <a:r>
              <a:rPr lang="en-US" sz="1000" dirty="0" err="1"/>
              <a:t>đình</a:t>
            </a:r>
            <a:endParaRPr lang="en-US" sz="1000" dirty="0"/>
          </a:p>
        </p:txBody>
      </p:sp>
      <p:sp>
        <p:nvSpPr>
          <p:cNvPr id="9" name="Rectangle 8">
            <a:extLst>
              <a:ext uri="{FF2B5EF4-FFF2-40B4-BE49-F238E27FC236}">
                <a16:creationId xmlns:a16="http://schemas.microsoft.com/office/drawing/2014/main" id="{876E3AB2-95A8-7B64-F620-E01481AF0D95}"/>
              </a:ext>
            </a:extLst>
          </p:cNvPr>
          <p:cNvSpPr/>
          <p:nvPr/>
        </p:nvSpPr>
        <p:spPr>
          <a:xfrm>
            <a:off x="3738976" y="565946"/>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thu</a:t>
            </a:r>
            <a:r>
              <a:rPr lang="en-US" sz="1000" dirty="0"/>
              <a:t> </a:t>
            </a:r>
            <a:r>
              <a:rPr lang="en-US" sz="1000" dirty="0" err="1"/>
              <a:t>nhập</a:t>
            </a:r>
            <a:r>
              <a:rPr lang="en-US" sz="1000" dirty="0"/>
              <a:t> </a:t>
            </a:r>
            <a:r>
              <a:rPr lang="en-US" sz="1000" dirty="0" err="1"/>
              <a:t>cao</a:t>
            </a:r>
            <a:endParaRPr lang="en-US" sz="1000" dirty="0"/>
          </a:p>
        </p:txBody>
      </p:sp>
      <p:sp>
        <p:nvSpPr>
          <p:cNvPr id="10" name="Rectangle 9">
            <a:extLst>
              <a:ext uri="{FF2B5EF4-FFF2-40B4-BE49-F238E27FC236}">
                <a16:creationId xmlns:a16="http://schemas.microsoft.com/office/drawing/2014/main" id="{86F70F87-A75D-AA5F-56D7-B80B5DB2E042}"/>
              </a:ext>
            </a:extLst>
          </p:cNvPr>
          <p:cNvSpPr/>
          <p:nvPr/>
        </p:nvSpPr>
        <p:spPr>
          <a:xfrm>
            <a:off x="5554092" y="565947"/>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Thế</a:t>
            </a:r>
            <a:r>
              <a:rPr lang="en-US" sz="1000" dirty="0"/>
              <a:t> </a:t>
            </a:r>
            <a:r>
              <a:rPr lang="en-US" sz="1000" dirty="0" err="1"/>
              <a:t>hệ</a:t>
            </a:r>
            <a:r>
              <a:rPr lang="en-US" sz="1000" dirty="0"/>
              <a:t> Z</a:t>
            </a:r>
          </a:p>
        </p:txBody>
      </p:sp>
      <p:sp>
        <p:nvSpPr>
          <p:cNvPr id="11" name="Rectangle 10">
            <a:extLst>
              <a:ext uri="{FF2B5EF4-FFF2-40B4-BE49-F238E27FC236}">
                <a16:creationId xmlns:a16="http://schemas.microsoft.com/office/drawing/2014/main" id="{0EAB45A9-249A-A7D4-7900-C3F353EDE3FC}"/>
              </a:ext>
            </a:extLst>
          </p:cNvPr>
          <p:cNvSpPr/>
          <p:nvPr/>
        </p:nvSpPr>
        <p:spPr>
          <a:xfrm>
            <a:off x="7369208" y="565947"/>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Thế</a:t>
            </a:r>
            <a:r>
              <a:rPr lang="en-US" sz="1000" dirty="0"/>
              <a:t> </a:t>
            </a:r>
            <a:r>
              <a:rPr lang="en-US" sz="1000" dirty="0" err="1"/>
              <a:t>hệ</a:t>
            </a:r>
            <a:r>
              <a:rPr lang="en-US" sz="1000" dirty="0"/>
              <a:t> Y</a:t>
            </a:r>
          </a:p>
        </p:txBody>
      </p:sp>
      <p:sp>
        <p:nvSpPr>
          <p:cNvPr id="12" name="Rectangle 11">
            <a:extLst>
              <a:ext uri="{FF2B5EF4-FFF2-40B4-BE49-F238E27FC236}">
                <a16:creationId xmlns:a16="http://schemas.microsoft.com/office/drawing/2014/main" id="{D6F3CD9C-E4E3-F123-400B-2C0C9B9D81D7}"/>
              </a:ext>
            </a:extLst>
          </p:cNvPr>
          <p:cNvSpPr/>
          <p:nvPr/>
        </p:nvSpPr>
        <p:spPr>
          <a:xfrm>
            <a:off x="9184324" y="565947"/>
            <a:ext cx="1278381"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thu</a:t>
            </a:r>
            <a:r>
              <a:rPr lang="en-US" sz="1000" dirty="0"/>
              <a:t> </a:t>
            </a:r>
            <a:r>
              <a:rPr lang="en-US" sz="1000" dirty="0" err="1"/>
              <a:t>nhập</a:t>
            </a:r>
            <a:r>
              <a:rPr lang="en-US" sz="1000" dirty="0"/>
              <a:t> </a:t>
            </a:r>
            <a:r>
              <a:rPr lang="en-US" sz="1000" dirty="0" err="1"/>
              <a:t>không</a:t>
            </a:r>
            <a:r>
              <a:rPr lang="en-US" sz="1000" dirty="0"/>
              <a:t> </a:t>
            </a:r>
            <a:r>
              <a:rPr lang="en-US" sz="1000" dirty="0" err="1"/>
              <a:t>cao</a:t>
            </a:r>
            <a:endParaRPr lang="en-US" sz="1000" dirty="0"/>
          </a:p>
        </p:txBody>
      </p:sp>
      <p:sp>
        <p:nvSpPr>
          <p:cNvPr id="13" name="TextBox 12">
            <a:extLst>
              <a:ext uri="{FF2B5EF4-FFF2-40B4-BE49-F238E27FC236}">
                <a16:creationId xmlns:a16="http://schemas.microsoft.com/office/drawing/2014/main" id="{F3221DD3-20F1-4A54-BBED-5739D1B6FE0C}"/>
              </a:ext>
            </a:extLst>
          </p:cNvPr>
          <p:cNvSpPr txBox="1"/>
          <p:nvPr/>
        </p:nvSpPr>
        <p:spPr>
          <a:xfrm>
            <a:off x="582592" y="103878"/>
            <a:ext cx="1341268"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đã</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cưới</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hoặc</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đính</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hốn</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66C2B7A-487B-68AE-B8C6-241570084CA8}"/>
              </a:ext>
            </a:extLst>
          </p:cNvPr>
          <p:cNvSpPr txBox="1"/>
          <p:nvPr/>
        </p:nvSpPr>
        <p:spPr>
          <a:xfrm>
            <a:off x="3007675" y="79657"/>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B2F5747-1127-1485-4639-B1845DAC84E5}"/>
              </a:ext>
            </a:extLst>
          </p:cNvPr>
          <p:cNvSpPr txBox="1"/>
          <p:nvPr/>
        </p:nvSpPr>
        <p:spPr>
          <a:xfrm>
            <a:off x="3738977" y="79657"/>
            <a:ext cx="108381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Lương</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từ</a:t>
            </a:r>
            <a:r>
              <a:rPr lang="en-US" sz="1000" dirty="0">
                <a:latin typeface="Times New Roman" panose="02020603050405020304" pitchFamily="18" charset="0"/>
                <a:cs typeface="Times New Roman" panose="02020603050405020304" pitchFamily="18" charset="0"/>
              </a:rPr>
              <a:t> 30 </a:t>
            </a:r>
            <a:r>
              <a:rPr lang="en-US" sz="1000" dirty="0" err="1">
                <a:latin typeface="Times New Roman" panose="02020603050405020304" pitchFamily="18" charset="0"/>
                <a:cs typeface="Times New Roman" panose="02020603050405020304" pitchFamily="18" charset="0"/>
              </a:rPr>
              <a:t>triệu</a:t>
            </a:r>
            <a:endParaRPr lang="en-US" sz="1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BED7763-F135-8A45-9B8E-D8D7AAE8C4D7}"/>
              </a:ext>
            </a:extLst>
          </p:cNvPr>
          <p:cNvSpPr txBox="1"/>
          <p:nvPr/>
        </p:nvSpPr>
        <p:spPr>
          <a:xfrm>
            <a:off x="9281607" y="79657"/>
            <a:ext cx="108381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Lương</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từ</a:t>
            </a:r>
            <a:r>
              <a:rPr lang="en-US" sz="1000" dirty="0">
                <a:solidFill>
                  <a:srgbClr val="FF0000"/>
                </a:solidFill>
                <a:latin typeface="Times New Roman" panose="02020603050405020304" pitchFamily="18" charset="0"/>
                <a:cs typeface="Times New Roman" panose="02020603050405020304" pitchFamily="18" charset="0"/>
              </a:rPr>
              <a:t> 15 </a:t>
            </a:r>
            <a:r>
              <a:rPr lang="en-US" sz="1000" dirty="0" err="1">
                <a:solidFill>
                  <a:srgbClr val="FF0000"/>
                </a:solidFill>
                <a:latin typeface="Times New Roman" panose="02020603050405020304" pitchFamily="18" charset="0"/>
                <a:cs typeface="Times New Roman" panose="02020603050405020304" pitchFamily="18" charset="0"/>
              </a:rPr>
              <a:t>triệu</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03E62CD-EFCD-3860-DC92-CF8CBAAB3626}"/>
              </a:ext>
            </a:extLst>
          </p:cNvPr>
          <p:cNvSpPr txBox="1"/>
          <p:nvPr/>
        </p:nvSpPr>
        <p:spPr>
          <a:xfrm>
            <a:off x="7328150" y="79657"/>
            <a:ext cx="1165931"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Sinh</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từ</a:t>
            </a:r>
            <a:r>
              <a:rPr lang="en-US" sz="1000" dirty="0">
                <a:latin typeface="Times New Roman" panose="02020603050405020304" pitchFamily="18" charset="0"/>
                <a:cs typeface="Times New Roman" panose="02020603050405020304" pitchFamily="18" charset="0"/>
              </a:rPr>
              <a:t> 1981-1996</a:t>
            </a:r>
          </a:p>
        </p:txBody>
      </p:sp>
      <p:sp>
        <p:nvSpPr>
          <p:cNvPr id="18" name="TextBox 17">
            <a:extLst>
              <a:ext uri="{FF2B5EF4-FFF2-40B4-BE49-F238E27FC236}">
                <a16:creationId xmlns:a16="http://schemas.microsoft.com/office/drawing/2014/main" id="{17DEC002-CF65-4C8D-2E6C-54EF9F865720}"/>
              </a:ext>
            </a:extLst>
          </p:cNvPr>
          <p:cNvSpPr txBox="1"/>
          <p:nvPr/>
        </p:nvSpPr>
        <p:spPr>
          <a:xfrm>
            <a:off x="5513033" y="79657"/>
            <a:ext cx="1165931"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Sinh</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từ</a:t>
            </a:r>
            <a:r>
              <a:rPr lang="en-US" sz="1000" dirty="0">
                <a:solidFill>
                  <a:srgbClr val="FF0000"/>
                </a:solidFill>
                <a:latin typeface="Times New Roman" panose="02020603050405020304" pitchFamily="18" charset="0"/>
                <a:cs typeface="Times New Roman" panose="02020603050405020304" pitchFamily="18" charset="0"/>
              </a:rPr>
              <a:t> 1997-2012</a:t>
            </a:r>
          </a:p>
        </p:txBody>
      </p:sp>
      <p:cxnSp>
        <p:nvCxnSpPr>
          <p:cNvPr id="20" name="Straight Arrow Connector 19">
            <a:extLst>
              <a:ext uri="{FF2B5EF4-FFF2-40B4-BE49-F238E27FC236}">
                <a16:creationId xmlns:a16="http://schemas.microsoft.com/office/drawing/2014/main" id="{0F0F63AD-9E9C-0ACA-69E8-9D29459B847D}"/>
              </a:ext>
            </a:extLst>
          </p:cNvPr>
          <p:cNvCxnSpPr>
            <a:stCxn id="13" idx="2"/>
            <a:endCxn id="7" idx="1"/>
          </p:cNvCxnSpPr>
          <p:nvPr/>
        </p:nvCxnSpPr>
        <p:spPr>
          <a:xfrm>
            <a:off x="1253226" y="359012"/>
            <a:ext cx="670634" cy="377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F8AB226-311B-8731-59EF-F52CD88AAEC1}"/>
              </a:ext>
            </a:extLst>
          </p:cNvPr>
          <p:cNvCxnSpPr>
            <a:stCxn id="14" idx="2"/>
            <a:endCxn id="7" idx="3"/>
          </p:cNvCxnSpPr>
          <p:nvPr/>
        </p:nvCxnSpPr>
        <p:spPr>
          <a:xfrm flipH="1">
            <a:off x="3007675" y="334791"/>
            <a:ext cx="335317" cy="402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46B4FAA-EBA8-60A9-4630-184B10511896}"/>
              </a:ext>
            </a:extLst>
          </p:cNvPr>
          <p:cNvCxnSpPr>
            <a:stCxn id="15" idx="2"/>
            <a:endCxn id="9" idx="0"/>
          </p:cNvCxnSpPr>
          <p:nvPr/>
        </p:nvCxnSpPr>
        <p:spPr>
          <a:xfrm>
            <a:off x="4280884" y="334791"/>
            <a:ext cx="0" cy="231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CF4B037E-C01B-C946-F49B-76E5A416938D}"/>
              </a:ext>
            </a:extLst>
          </p:cNvPr>
          <p:cNvCxnSpPr>
            <a:stCxn id="18" idx="2"/>
            <a:endCxn id="10" idx="0"/>
          </p:cNvCxnSpPr>
          <p:nvPr/>
        </p:nvCxnSpPr>
        <p:spPr>
          <a:xfrm>
            <a:off x="6095999" y="334791"/>
            <a:ext cx="1"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2D36493-E300-F7D5-301F-E7F3A43411E1}"/>
              </a:ext>
            </a:extLst>
          </p:cNvPr>
          <p:cNvCxnSpPr>
            <a:stCxn id="17" idx="2"/>
            <a:endCxn id="11" idx="0"/>
          </p:cNvCxnSpPr>
          <p:nvPr/>
        </p:nvCxnSpPr>
        <p:spPr>
          <a:xfrm>
            <a:off x="7911116" y="334791"/>
            <a:ext cx="0"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88A9F41-5F86-72B9-D328-E1A7A230B27E}"/>
              </a:ext>
            </a:extLst>
          </p:cNvPr>
          <p:cNvCxnSpPr>
            <a:stCxn id="16" idx="2"/>
            <a:endCxn id="12" idx="0"/>
          </p:cNvCxnSpPr>
          <p:nvPr/>
        </p:nvCxnSpPr>
        <p:spPr>
          <a:xfrm>
            <a:off x="9823514" y="334791"/>
            <a:ext cx="1"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C9B6AA6D-3F30-B9D1-FA27-C05CBCEFE1C1}"/>
              </a:ext>
            </a:extLst>
          </p:cNvPr>
          <p:cNvSpPr/>
          <p:nvPr/>
        </p:nvSpPr>
        <p:spPr>
          <a:xfrm>
            <a:off x="1261541" y="2321499"/>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một</a:t>
            </a:r>
            <a:r>
              <a:rPr lang="en-US" sz="1000" dirty="0"/>
              <a:t> </a:t>
            </a:r>
            <a:r>
              <a:rPr lang="en-US" sz="1000" dirty="0" err="1"/>
              <a:t>phòng</a:t>
            </a:r>
            <a:r>
              <a:rPr lang="en-US" sz="1000" dirty="0"/>
              <a:t> </a:t>
            </a:r>
            <a:r>
              <a:rPr lang="en-US" sz="1000" dirty="0" err="1"/>
              <a:t>ngủ</a:t>
            </a:r>
            <a:endParaRPr lang="en-US" sz="1000" dirty="0"/>
          </a:p>
        </p:txBody>
      </p:sp>
      <p:sp>
        <p:nvSpPr>
          <p:cNvPr id="33" name="Rectangle 32">
            <a:extLst>
              <a:ext uri="{FF2B5EF4-FFF2-40B4-BE49-F238E27FC236}">
                <a16:creationId xmlns:a16="http://schemas.microsoft.com/office/drawing/2014/main" id="{639F193D-81BE-850B-8908-DE60255AFFF5}"/>
              </a:ext>
            </a:extLst>
          </p:cNvPr>
          <p:cNvSpPr/>
          <p:nvPr/>
        </p:nvSpPr>
        <p:spPr>
          <a:xfrm>
            <a:off x="3149894" y="2298558"/>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hai</a:t>
            </a:r>
            <a:r>
              <a:rPr lang="en-US" sz="1000" dirty="0"/>
              <a:t> </a:t>
            </a:r>
            <a:r>
              <a:rPr lang="en-US" sz="1000" dirty="0" err="1"/>
              <a:t>phòng</a:t>
            </a:r>
            <a:r>
              <a:rPr lang="en-US" sz="1000" dirty="0"/>
              <a:t> </a:t>
            </a:r>
            <a:r>
              <a:rPr lang="en-US" sz="1000" dirty="0" err="1"/>
              <a:t>ngủ</a:t>
            </a:r>
            <a:endParaRPr lang="en-US" sz="1000" dirty="0"/>
          </a:p>
        </p:txBody>
      </p:sp>
      <p:sp>
        <p:nvSpPr>
          <p:cNvPr id="34" name="Rectangle 33">
            <a:extLst>
              <a:ext uri="{FF2B5EF4-FFF2-40B4-BE49-F238E27FC236}">
                <a16:creationId xmlns:a16="http://schemas.microsoft.com/office/drawing/2014/main" id="{E943A6A7-C09D-D5BB-E63C-8CF346E4774D}"/>
              </a:ext>
            </a:extLst>
          </p:cNvPr>
          <p:cNvSpPr/>
          <p:nvPr/>
        </p:nvSpPr>
        <p:spPr>
          <a:xfrm>
            <a:off x="5002192" y="2298557"/>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thể</a:t>
            </a:r>
            <a:r>
              <a:rPr lang="en-US" sz="1000" dirty="0"/>
              <a:t> </a:t>
            </a:r>
            <a:r>
              <a:rPr lang="en-US" sz="1000" dirty="0" err="1"/>
              <a:t>chịu</a:t>
            </a:r>
            <a:r>
              <a:rPr lang="en-US" sz="1000" dirty="0"/>
              <a:t> </a:t>
            </a:r>
            <a:r>
              <a:rPr lang="en-US" sz="1000" dirty="0" err="1"/>
              <a:t>làm</a:t>
            </a:r>
            <a:r>
              <a:rPr lang="en-US" sz="1000" dirty="0"/>
              <a:t> </a:t>
            </a:r>
            <a:r>
              <a:rPr lang="en-US" sz="1000" dirty="0" err="1"/>
              <a:t>xa</a:t>
            </a:r>
            <a:endParaRPr lang="en-US" sz="1000" dirty="0"/>
          </a:p>
        </p:txBody>
      </p:sp>
      <p:sp>
        <p:nvSpPr>
          <p:cNvPr id="35" name="Rectangle 34">
            <a:extLst>
              <a:ext uri="{FF2B5EF4-FFF2-40B4-BE49-F238E27FC236}">
                <a16:creationId xmlns:a16="http://schemas.microsoft.com/office/drawing/2014/main" id="{6E160351-3CCD-798C-8C37-CB81A7051D2D}"/>
              </a:ext>
            </a:extLst>
          </p:cNvPr>
          <p:cNvSpPr/>
          <p:nvPr/>
        </p:nvSpPr>
        <p:spPr>
          <a:xfrm>
            <a:off x="6637907" y="2233820"/>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thể</a:t>
            </a:r>
            <a:r>
              <a:rPr lang="en-US" sz="1000" dirty="0"/>
              <a:t> </a:t>
            </a:r>
            <a:r>
              <a:rPr lang="en-US" sz="1000" dirty="0" err="1"/>
              <a:t>chọn</a:t>
            </a:r>
            <a:r>
              <a:rPr lang="en-US" sz="1000" dirty="0"/>
              <a:t> </a:t>
            </a:r>
            <a:r>
              <a:rPr lang="en-US" sz="1000" dirty="0" err="1"/>
              <a:t>ngoại</a:t>
            </a:r>
            <a:r>
              <a:rPr lang="en-US" sz="1000" dirty="0"/>
              <a:t> ô, </a:t>
            </a:r>
            <a:r>
              <a:rPr lang="en-US" sz="1000" dirty="0" err="1"/>
              <a:t>từ</a:t>
            </a:r>
            <a:r>
              <a:rPr lang="en-US" sz="1000" dirty="0"/>
              <a:t> 2 </a:t>
            </a:r>
            <a:r>
              <a:rPr lang="en-US" sz="1000" dirty="0" err="1"/>
              <a:t>phòng</a:t>
            </a:r>
            <a:r>
              <a:rPr lang="en-US" sz="1000" dirty="0"/>
              <a:t> </a:t>
            </a:r>
            <a:r>
              <a:rPr lang="en-US" sz="1000" dirty="0" err="1"/>
              <a:t>ngủ</a:t>
            </a:r>
            <a:endParaRPr lang="en-US" sz="1000" dirty="0"/>
          </a:p>
        </p:txBody>
      </p:sp>
      <p:sp>
        <p:nvSpPr>
          <p:cNvPr id="36" name="Rectangle 35">
            <a:extLst>
              <a:ext uri="{FF2B5EF4-FFF2-40B4-BE49-F238E27FC236}">
                <a16:creationId xmlns:a16="http://schemas.microsoft.com/office/drawing/2014/main" id="{D2C51A60-F611-01EA-085D-554B4BF8A5C4}"/>
              </a:ext>
            </a:extLst>
          </p:cNvPr>
          <p:cNvSpPr/>
          <p:nvPr/>
        </p:nvSpPr>
        <p:spPr>
          <a:xfrm>
            <a:off x="8490205" y="2233820"/>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Vay</a:t>
            </a:r>
            <a:r>
              <a:rPr lang="en-US" sz="1000" dirty="0"/>
              <a:t> 30% </a:t>
            </a:r>
            <a:r>
              <a:rPr lang="en-US" sz="1000" dirty="0" err="1"/>
              <a:t>giá</a:t>
            </a:r>
            <a:r>
              <a:rPr lang="en-US" sz="1000" dirty="0"/>
              <a:t> </a:t>
            </a:r>
            <a:r>
              <a:rPr lang="en-US" sz="1000" dirty="0" err="1"/>
              <a:t>trị</a:t>
            </a:r>
            <a:r>
              <a:rPr lang="en-US" sz="1000" dirty="0"/>
              <a:t> </a:t>
            </a:r>
            <a:r>
              <a:rPr lang="en-US" sz="1000" dirty="0" err="1"/>
              <a:t>căn</a:t>
            </a:r>
            <a:r>
              <a:rPr lang="en-US" sz="1000" dirty="0"/>
              <a:t> </a:t>
            </a:r>
            <a:r>
              <a:rPr lang="en-US" sz="1000" dirty="0" err="1"/>
              <a:t>nhà</a:t>
            </a:r>
            <a:r>
              <a:rPr lang="en-US" sz="1000" dirty="0"/>
              <a:t> </a:t>
            </a:r>
            <a:r>
              <a:rPr lang="en-US" sz="1000" dirty="0" err="1"/>
              <a:t>muốn</a:t>
            </a:r>
            <a:r>
              <a:rPr lang="en-US" sz="1000" dirty="0"/>
              <a:t> </a:t>
            </a:r>
            <a:r>
              <a:rPr lang="en-US" sz="1000" dirty="0" err="1"/>
              <a:t>mua</a:t>
            </a:r>
            <a:r>
              <a:rPr lang="en-US" sz="1000" dirty="0"/>
              <a:t> </a:t>
            </a:r>
            <a:r>
              <a:rPr lang="en-US" sz="1000" dirty="0" err="1"/>
              <a:t>kì</a:t>
            </a:r>
            <a:r>
              <a:rPr lang="en-US" sz="1000" dirty="0"/>
              <a:t> </a:t>
            </a:r>
            <a:r>
              <a:rPr lang="en-US" sz="1000" dirty="0" err="1"/>
              <a:t>hạn</a:t>
            </a:r>
            <a:r>
              <a:rPr lang="en-US" sz="1000" dirty="0"/>
              <a:t> </a:t>
            </a:r>
            <a:r>
              <a:rPr lang="en-US" sz="1000" dirty="0" err="1"/>
              <a:t>dài</a:t>
            </a:r>
            <a:endParaRPr lang="en-US" sz="1000" dirty="0"/>
          </a:p>
        </p:txBody>
      </p:sp>
      <p:sp>
        <p:nvSpPr>
          <p:cNvPr id="37" name="Rectangle 36">
            <a:extLst>
              <a:ext uri="{FF2B5EF4-FFF2-40B4-BE49-F238E27FC236}">
                <a16:creationId xmlns:a16="http://schemas.microsoft.com/office/drawing/2014/main" id="{8A19EEFC-76EA-15D2-CE80-129E24B2207F}"/>
              </a:ext>
            </a:extLst>
          </p:cNvPr>
          <p:cNvSpPr/>
          <p:nvPr/>
        </p:nvSpPr>
        <p:spPr>
          <a:xfrm>
            <a:off x="10125920" y="2256762"/>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Vay</a:t>
            </a:r>
            <a:r>
              <a:rPr lang="en-US" sz="1000" dirty="0"/>
              <a:t> 50% </a:t>
            </a:r>
            <a:r>
              <a:rPr lang="en-US" sz="1000" dirty="0" err="1"/>
              <a:t>giá</a:t>
            </a:r>
            <a:r>
              <a:rPr lang="en-US" sz="1000" dirty="0"/>
              <a:t> </a:t>
            </a:r>
            <a:r>
              <a:rPr lang="en-US" sz="1000" dirty="0" err="1"/>
              <a:t>trị</a:t>
            </a:r>
            <a:r>
              <a:rPr lang="en-US" sz="1000" dirty="0"/>
              <a:t> </a:t>
            </a:r>
            <a:r>
              <a:rPr lang="en-US" sz="1000" dirty="0" err="1"/>
              <a:t>căn</a:t>
            </a:r>
            <a:r>
              <a:rPr lang="en-US" sz="1000" dirty="0"/>
              <a:t> </a:t>
            </a:r>
            <a:r>
              <a:rPr lang="en-US" sz="1000" dirty="0" err="1"/>
              <a:t>nhà</a:t>
            </a:r>
            <a:r>
              <a:rPr lang="en-US" sz="1000" dirty="0"/>
              <a:t> </a:t>
            </a:r>
            <a:r>
              <a:rPr lang="en-US" sz="1000" dirty="0" err="1"/>
              <a:t>nhưng</a:t>
            </a:r>
            <a:r>
              <a:rPr lang="en-US" sz="1000" dirty="0"/>
              <a:t> </a:t>
            </a:r>
            <a:r>
              <a:rPr lang="en-US" sz="1000" dirty="0" err="1"/>
              <a:t>giá</a:t>
            </a:r>
            <a:r>
              <a:rPr lang="en-US" sz="1000" dirty="0"/>
              <a:t> </a:t>
            </a:r>
            <a:r>
              <a:rPr lang="en-US" sz="1000" dirty="0" err="1"/>
              <a:t>nhà</a:t>
            </a:r>
            <a:r>
              <a:rPr lang="en-US" sz="1000" dirty="0"/>
              <a:t> </a:t>
            </a:r>
            <a:r>
              <a:rPr lang="en-US" sz="1000" dirty="0" err="1"/>
              <a:t>cao</a:t>
            </a:r>
            <a:r>
              <a:rPr lang="en-US" sz="1000" dirty="0"/>
              <a:t> </a:t>
            </a:r>
          </a:p>
        </p:txBody>
      </p:sp>
      <p:sp>
        <p:nvSpPr>
          <p:cNvPr id="38" name="TextBox 37">
            <a:extLst>
              <a:ext uri="{FF2B5EF4-FFF2-40B4-BE49-F238E27FC236}">
                <a16:creationId xmlns:a16="http://schemas.microsoft.com/office/drawing/2014/main" id="{085C806B-AAAC-58E5-A90E-6F85EBE774AD}"/>
              </a:ext>
            </a:extLst>
          </p:cNvPr>
          <p:cNvSpPr txBox="1"/>
          <p:nvPr/>
        </p:nvSpPr>
        <p:spPr>
          <a:xfrm>
            <a:off x="1508269"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Độc</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thân</a:t>
            </a:r>
            <a:endParaRPr lang="en-US" sz="10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D9FCE3AF-FD85-6590-CCAB-3C9C9E064C6A}"/>
              </a:ext>
            </a:extLst>
          </p:cNvPr>
          <p:cNvSpPr txBox="1"/>
          <p:nvPr/>
        </p:nvSpPr>
        <p:spPr>
          <a:xfrm>
            <a:off x="3403659"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683CD90D-33F1-98AF-4A7D-B35C852D5024}"/>
              </a:ext>
            </a:extLst>
          </p:cNvPr>
          <p:cNvSpPr txBox="1"/>
          <p:nvPr/>
        </p:nvSpPr>
        <p:spPr>
          <a:xfrm>
            <a:off x="5248920"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Thế</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hệ</a:t>
            </a:r>
            <a:r>
              <a:rPr lang="en-US" sz="1000" dirty="0">
                <a:solidFill>
                  <a:srgbClr val="FF0000"/>
                </a:solidFill>
                <a:latin typeface="Times New Roman" panose="02020603050405020304" pitchFamily="18" charset="0"/>
                <a:cs typeface="Times New Roman" panose="02020603050405020304" pitchFamily="18" charset="0"/>
              </a:rPr>
              <a:t> Z</a:t>
            </a:r>
          </a:p>
        </p:txBody>
      </p:sp>
      <p:sp>
        <p:nvSpPr>
          <p:cNvPr id="41" name="TextBox 40">
            <a:extLst>
              <a:ext uri="{FF2B5EF4-FFF2-40B4-BE49-F238E27FC236}">
                <a16:creationId xmlns:a16="http://schemas.microsoft.com/office/drawing/2014/main" id="{24D1A818-69BC-973F-FC65-933BE81BF901}"/>
              </a:ext>
            </a:extLst>
          </p:cNvPr>
          <p:cNvSpPr txBox="1"/>
          <p:nvPr/>
        </p:nvSpPr>
        <p:spPr>
          <a:xfrm>
            <a:off x="6884635" y="1800182"/>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Thế</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hệ</a:t>
            </a:r>
            <a:r>
              <a:rPr lang="en-US" sz="1000" dirty="0">
                <a:latin typeface="Times New Roman" panose="02020603050405020304" pitchFamily="18" charset="0"/>
                <a:cs typeface="Times New Roman" panose="02020603050405020304" pitchFamily="18" charset="0"/>
              </a:rPr>
              <a:t> Y</a:t>
            </a:r>
          </a:p>
        </p:txBody>
      </p:sp>
      <p:sp>
        <p:nvSpPr>
          <p:cNvPr id="42" name="TextBox 41">
            <a:extLst>
              <a:ext uri="{FF2B5EF4-FFF2-40B4-BE49-F238E27FC236}">
                <a16:creationId xmlns:a16="http://schemas.microsoft.com/office/drawing/2014/main" id="{E7744755-8B32-603A-C689-4B3EEC77FEF6}"/>
              </a:ext>
            </a:extLst>
          </p:cNvPr>
          <p:cNvSpPr txBox="1"/>
          <p:nvPr/>
        </p:nvSpPr>
        <p:spPr>
          <a:xfrm>
            <a:off x="7801997" y="1787776"/>
            <a:ext cx="1252846" cy="255134"/>
          </a:xfrm>
          <a:prstGeom prst="rect">
            <a:avLst/>
          </a:prstGeom>
          <a:noFill/>
        </p:spPr>
        <p:txBody>
          <a:bodyPr wrap="square">
            <a:spAutoFit/>
          </a:bodyPr>
          <a:lstStyle/>
          <a:p>
            <a:pPr marR="0">
              <a:lnSpc>
                <a:spcPct val="115000"/>
              </a:lnSpc>
              <a:spcBef>
                <a:spcPts val="0"/>
              </a:spcBef>
              <a:spcAft>
                <a:spcPts val="1000"/>
              </a:spcAft>
            </a:pPr>
            <a:r>
              <a:rPr lang="en-US" sz="1000" dirty="0">
                <a:solidFill>
                  <a:srgbClr val="FF0000"/>
                </a:solidFill>
                <a:latin typeface="Times New Roman" panose="02020603050405020304" pitchFamily="18" charset="0"/>
                <a:cs typeface="Times New Roman" panose="02020603050405020304" pitchFamily="18" charset="0"/>
              </a:rPr>
              <a:t>Thu </a:t>
            </a:r>
            <a:r>
              <a:rPr lang="en-US" sz="1000" dirty="0" err="1">
                <a:solidFill>
                  <a:srgbClr val="FF0000"/>
                </a:solidFill>
                <a:latin typeface="Times New Roman" panose="02020603050405020304" pitchFamily="18" charset="0"/>
                <a:cs typeface="Times New Roman" panose="02020603050405020304" pitchFamily="18" charset="0"/>
              </a:rPr>
              <a:t>nhập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không</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cao</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95A3BBB4-EACB-FBAA-C726-664E59749FCF}"/>
              </a:ext>
            </a:extLst>
          </p:cNvPr>
          <p:cNvSpPr txBox="1"/>
          <p:nvPr/>
        </p:nvSpPr>
        <p:spPr>
          <a:xfrm>
            <a:off x="9027872" y="1797948"/>
            <a:ext cx="125284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ổn</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định</a:t>
            </a:r>
            <a:endParaRPr lang="en-US" sz="1000"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7F9EC110-EBB8-C868-88B5-B2F015B8D33F}"/>
              </a:ext>
            </a:extLst>
          </p:cNvPr>
          <p:cNvSpPr txBox="1"/>
          <p:nvPr/>
        </p:nvSpPr>
        <p:spPr>
          <a:xfrm>
            <a:off x="10249873" y="1797948"/>
            <a:ext cx="89660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cao</a:t>
            </a:r>
            <a:endParaRPr lang="en-US" sz="1000" dirty="0">
              <a:latin typeface="Times New Roman" panose="02020603050405020304" pitchFamily="18" charset="0"/>
              <a:cs typeface="Times New Roman" panose="02020603050405020304" pitchFamily="18" charset="0"/>
            </a:endParaRPr>
          </a:p>
        </p:txBody>
      </p:sp>
      <p:cxnSp>
        <p:nvCxnSpPr>
          <p:cNvPr id="46" name="Straight Arrow Connector 45">
            <a:extLst>
              <a:ext uri="{FF2B5EF4-FFF2-40B4-BE49-F238E27FC236}">
                <a16:creationId xmlns:a16="http://schemas.microsoft.com/office/drawing/2014/main" id="{1847ADA9-ACAF-6291-32FF-3F7BE4A38795}"/>
              </a:ext>
            </a:extLst>
          </p:cNvPr>
          <p:cNvCxnSpPr>
            <a:stCxn id="38" idx="2"/>
            <a:endCxn id="32" idx="0"/>
          </p:cNvCxnSpPr>
          <p:nvPr/>
        </p:nvCxnSpPr>
        <p:spPr>
          <a:xfrm>
            <a:off x="1843586" y="2071237"/>
            <a:ext cx="0" cy="250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2E1AABA-B030-85C5-6829-3D25EADF10EA}"/>
              </a:ext>
            </a:extLst>
          </p:cNvPr>
          <p:cNvCxnSpPr>
            <a:stCxn id="39" idx="2"/>
            <a:endCxn id="33" idx="0"/>
          </p:cNvCxnSpPr>
          <p:nvPr/>
        </p:nvCxnSpPr>
        <p:spPr>
          <a:xfrm flipH="1">
            <a:off x="3731939" y="2071237"/>
            <a:ext cx="7037" cy="227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059737E-3DE2-C269-FABB-E4C04E962C33}"/>
              </a:ext>
            </a:extLst>
          </p:cNvPr>
          <p:cNvCxnSpPr>
            <a:stCxn id="40" idx="2"/>
            <a:endCxn id="34" idx="0"/>
          </p:cNvCxnSpPr>
          <p:nvPr/>
        </p:nvCxnSpPr>
        <p:spPr>
          <a:xfrm>
            <a:off x="5584237" y="2071237"/>
            <a:ext cx="0" cy="227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5841BEBA-A234-DF65-DBB3-BF2D18246B9B}"/>
              </a:ext>
            </a:extLst>
          </p:cNvPr>
          <p:cNvCxnSpPr>
            <a:stCxn id="41" idx="2"/>
            <a:endCxn id="35" idx="0"/>
          </p:cNvCxnSpPr>
          <p:nvPr/>
        </p:nvCxnSpPr>
        <p:spPr>
          <a:xfrm>
            <a:off x="7219952" y="2055316"/>
            <a:ext cx="0" cy="178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7AC227B6-1BE8-A18E-81AE-0ECCFE3B4F07}"/>
              </a:ext>
            </a:extLst>
          </p:cNvPr>
          <p:cNvCxnSpPr>
            <a:stCxn id="42" idx="2"/>
            <a:endCxn id="36" idx="0"/>
          </p:cNvCxnSpPr>
          <p:nvPr/>
        </p:nvCxnSpPr>
        <p:spPr>
          <a:xfrm>
            <a:off x="8428420" y="2042910"/>
            <a:ext cx="643830" cy="190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E2896767-F4FF-9CFD-DED1-740731531EBF}"/>
              </a:ext>
            </a:extLst>
          </p:cNvPr>
          <p:cNvCxnSpPr>
            <a:stCxn id="43" idx="2"/>
            <a:endCxn id="36" idx="0"/>
          </p:cNvCxnSpPr>
          <p:nvPr/>
        </p:nvCxnSpPr>
        <p:spPr>
          <a:xfrm flipH="1">
            <a:off x="9072250" y="2053082"/>
            <a:ext cx="582045" cy="180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2DF40CD6-25EE-B11F-8140-D18F22C1B597}"/>
              </a:ext>
            </a:extLst>
          </p:cNvPr>
          <p:cNvCxnSpPr>
            <a:stCxn id="44" idx="2"/>
            <a:endCxn id="37" idx="0"/>
          </p:cNvCxnSpPr>
          <p:nvPr/>
        </p:nvCxnSpPr>
        <p:spPr>
          <a:xfrm>
            <a:off x="10698176" y="2053082"/>
            <a:ext cx="9789" cy="203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Rectangle 61">
            <a:extLst>
              <a:ext uri="{FF2B5EF4-FFF2-40B4-BE49-F238E27FC236}">
                <a16:creationId xmlns:a16="http://schemas.microsoft.com/office/drawing/2014/main" id="{CD485EB0-BC9A-504D-186A-A97610A7695C}"/>
              </a:ext>
            </a:extLst>
          </p:cNvPr>
          <p:cNvSpPr/>
          <p:nvPr/>
        </p:nvSpPr>
        <p:spPr>
          <a:xfrm>
            <a:off x="5337509" y="3689376"/>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ba</a:t>
            </a:r>
            <a:r>
              <a:rPr lang="en-US" sz="1000" dirty="0"/>
              <a:t> </a:t>
            </a:r>
            <a:r>
              <a:rPr lang="en-US" sz="1000" dirty="0" err="1"/>
              <a:t>phòng</a:t>
            </a:r>
            <a:r>
              <a:rPr lang="en-US" sz="1000" dirty="0"/>
              <a:t> </a:t>
            </a:r>
            <a:r>
              <a:rPr lang="en-US" sz="1000" dirty="0" err="1"/>
              <a:t>ngủ</a:t>
            </a:r>
            <a:endParaRPr lang="en-US" sz="1000" dirty="0"/>
          </a:p>
        </p:txBody>
      </p:sp>
      <p:sp>
        <p:nvSpPr>
          <p:cNvPr id="63" name="TextBox 62">
            <a:extLst>
              <a:ext uri="{FF2B5EF4-FFF2-40B4-BE49-F238E27FC236}">
                <a16:creationId xmlns:a16="http://schemas.microsoft.com/office/drawing/2014/main" id="{C545CE67-265A-1168-B719-7AD06BA0E693}"/>
              </a:ext>
            </a:extLst>
          </p:cNvPr>
          <p:cNvSpPr txBox="1"/>
          <p:nvPr/>
        </p:nvSpPr>
        <p:spPr>
          <a:xfrm>
            <a:off x="4666875" y="3255984"/>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8ADA4973-0C07-1DCC-46D1-D28DA5822177}"/>
              </a:ext>
            </a:extLst>
          </p:cNvPr>
          <p:cNvSpPr txBox="1"/>
          <p:nvPr/>
        </p:nvSpPr>
        <p:spPr>
          <a:xfrm>
            <a:off x="6427057" y="3253831"/>
            <a:ext cx="670634" cy="255134"/>
          </a:xfrm>
          <a:prstGeom prst="rect">
            <a:avLst/>
          </a:prstGeom>
          <a:noFill/>
        </p:spPr>
        <p:txBody>
          <a:bodyPr wrap="square">
            <a:spAutoFit/>
          </a:bodyPr>
          <a:lstStyle/>
          <a:p>
            <a:pPr marR="0">
              <a:lnSpc>
                <a:spcPct val="115000"/>
              </a:lnSpc>
              <a:spcBef>
                <a:spcPts val="0"/>
              </a:spcBef>
              <a:spcAft>
                <a:spcPts val="1000"/>
              </a:spcAft>
            </a:pPr>
            <a:r>
              <a:rPr lang="en-US" sz="1000" dirty="0">
                <a:solidFill>
                  <a:srgbClr val="FF0000"/>
                </a:solidFill>
                <a:latin typeface="Times New Roman" panose="02020603050405020304" pitchFamily="18" charset="0"/>
                <a:cs typeface="Times New Roman" panose="02020603050405020304" pitchFamily="18" charset="0"/>
              </a:rPr>
              <a:t>Gia </a:t>
            </a:r>
            <a:r>
              <a:rPr lang="en-US" sz="1000" dirty="0" err="1">
                <a:solidFill>
                  <a:srgbClr val="FF0000"/>
                </a:solidFill>
                <a:latin typeface="Times New Roman" panose="02020603050405020304" pitchFamily="18" charset="0"/>
                <a:cs typeface="Times New Roman" panose="02020603050405020304" pitchFamily="18" charset="0"/>
              </a:rPr>
              <a:t>đình</a:t>
            </a:r>
            <a:endParaRPr lang="en-US" sz="1000" dirty="0">
              <a:solidFill>
                <a:srgbClr val="FF0000"/>
              </a:solidFill>
              <a:latin typeface="Times New Roman" panose="02020603050405020304" pitchFamily="18" charset="0"/>
              <a:cs typeface="Times New Roman" panose="02020603050405020304" pitchFamily="18" charset="0"/>
            </a:endParaRPr>
          </a:p>
        </p:txBody>
      </p:sp>
      <p:cxnSp>
        <p:nvCxnSpPr>
          <p:cNvPr id="66" name="Straight Arrow Connector 65">
            <a:extLst>
              <a:ext uri="{FF2B5EF4-FFF2-40B4-BE49-F238E27FC236}">
                <a16:creationId xmlns:a16="http://schemas.microsoft.com/office/drawing/2014/main" id="{54480135-DC03-AAB3-4F3E-CAEB3A793576}"/>
              </a:ext>
            </a:extLst>
          </p:cNvPr>
          <p:cNvCxnSpPr>
            <a:stCxn id="63" idx="2"/>
            <a:endCxn id="62" idx="0"/>
          </p:cNvCxnSpPr>
          <p:nvPr/>
        </p:nvCxnSpPr>
        <p:spPr>
          <a:xfrm>
            <a:off x="5002192" y="3511118"/>
            <a:ext cx="917362" cy="178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B089EE8F-1B4C-9F89-6639-CB4DB30B598C}"/>
              </a:ext>
            </a:extLst>
          </p:cNvPr>
          <p:cNvCxnSpPr>
            <a:stCxn id="64" idx="2"/>
            <a:endCxn id="62" idx="0"/>
          </p:cNvCxnSpPr>
          <p:nvPr/>
        </p:nvCxnSpPr>
        <p:spPr>
          <a:xfrm flipH="1">
            <a:off x="5919554" y="3508965"/>
            <a:ext cx="842820" cy="180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Rectangle 68">
            <a:extLst>
              <a:ext uri="{FF2B5EF4-FFF2-40B4-BE49-F238E27FC236}">
                <a16:creationId xmlns:a16="http://schemas.microsoft.com/office/drawing/2014/main" id="{F8D5A76B-AFB2-A10E-54A7-0764A9E2C74F}"/>
              </a:ext>
            </a:extLst>
          </p:cNvPr>
          <p:cNvSpPr/>
          <p:nvPr/>
        </p:nvSpPr>
        <p:spPr>
          <a:xfrm>
            <a:off x="5213042" y="4644650"/>
            <a:ext cx="1424865" cy="60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Số</a:t>
            </a:r>
            <a:r>
              <a:rPr lang="en-US" sz="1000" dirty="0"/>
              <a:t> </a:t>
            </a:r>
            <a:r>
              <a:rPr lang="en-US" sz="1000" dirty="0" err="1"/>
              <a:t>phòng</a:t>
            </a:r>
            <a:r>
              <a:rPr lang="en-US" sz="1000" dirty="0"/>
              <a:t> </a:t>
            </a:r>
            <a:r>
              <a:rPr lang="en-US" sz="1000" dirty="0" err="1"/>
              <a:t>ngủ</a:t>
            </a:r>
            <a:r>
              <a:rPr lang="en-US" sz="1000" dirty="0"/>
              <a:t> </a:t>
            </a:r>
            <a:r>
              <a:rPr lang="en-US" sz="1000" dirty="0" err="1"/>
              <a:t>bằng</a:t>
            </a:r>
            <a:r>
              <a:rPr lang="en-US" sz="1000" dirty="0"/>
              <a:t> </a:t>
            </a:r>
            <a:r>
              <a:rPr lang="en-US" sz="1000" dirty="0" err="1"/>
              <a:t>số</a:t>
            </a:r>
            <a:r>
              <a:rPr lang="en-US" sz="1000" dirty="0"/>
              <a:t> </a:t>
            </a:r>
            <a:r>
              <a:rPr lang="en-US" sz="1000" dirty="0" err="1"/>
              <a:t>thành</a:t>
            </a:r>
            <a:r>
              <a:rPr lang="en-US" sz="1000" dirty="0"/>
              <a:t> </a:t>
            </a:r>
            <a:r>
              <a:rPr lang="en-US" sz="1000" dirty="0" err="1"/>
              <a:t>viên</a:t>
            </a:r>
            <a:r>
              <a:rPr lang="en-US" sz="1000" dirty="0"/>
              <a:t> </a:t>
            </a:r>
            <a:r>
              <a:rPr lang="en-US" sz="1000" dirty="0" err="1"/>
              <a:t>gia</a:t>
            </a:r>
            <a:r>
              <a:rPr lang="en-US" sz="1000" dirty="0"/>
              <a:t> </a:t>
            </a:r>
            <a:r>
              <a:rPr lang="en-US" sz="1000" dirty="0" err="1"/>
              <a:t>đình</a:t>
            </a:r>
            <a:r>
              <a:rPr lang="en-US" sz="1000" dirty="0"/>
              <a:t> +1 * </a:t>
            </a:r>
            <a:r>
              <a:rPr lang="en-US" sz="1000" dirty="0" err="1"/>
              <a:t>trẻ</a:t>
            </a:r>
            <a:r>
              <a:rPr lang="en-US" sz="1000" dirty="0"/>
              <a:t> </a:t>
            </a:r>
            <a:r>
              <a:rPr lang="en-US" sz="1000" dirty="0" err="1"/>
              <a:t>em</a:t>
            </a:r>
            <a:r>
              <a:rPr lang="en-US" sz="1000" dirty="0"/>
              <a:t> </a:t>
            </a:r>
            <a:r>
              <a:rPr lang="en-US" sz="1000" dirty="0" err="1"/>
              <a:t>và</a:t>
            </a:r>
            <a:r>
              <a:rPr lang="en-US" sz="1000" dirty="0"/>
              <a:t> </a:t>
            </a:r>
            <a:r>
              <a:rPr lang="en-US" sz="1000" dirty="0" err="1"/>
              <a:t>phải</a:t>
            </a:r>
            <a:r>
              <a:rPr lang="en-US" sz="1000" dirty="0"/>
              <a:t> ở </a:t>
            </a:r>
            <a:r>
              <a:rPr lang="en-US" sz="1000" dirty="0" err="1"/>
              <a:t>trung</a:t>
            </a:r>
            <a:r>
              <a:rPr lang="en-US" sz="1000" dirty="0"/>
              <a:t> </a:t>
            </a:r>
            <a:r>
              <a:rPr lang="en-US" sz="1000" dirty="0" err="1"/>
              <a:t>tâm</a:t>
            </a:r>
            <a:r>
              <a:rPr lang="en-US" sz="1000" dirty="0"/>
              <a:t> </a:t>
            </a:r>
            <a:r>
              <a:rPr lang="en-US" sz="1000" dirty="0" err="1"/>
              <a:t>và</a:t>
            </a:r>
            <a:r>
              <a:rPr lang="en-US" sz="1000" dirty="0"/>
              <a:t> </a:t>
            </a:r>
            <a:r>
              <a:rPr lang="en-US" sz="1000" dirty="0" err="1"/>
              <a:t>rộng</a:t>
            </a:r>
            <a:r>
              <a:rPr lang="en-US" sz="1000" dirty="0"/>
              <a:t> </a:t>
            </a:r>
            <a:r>
              <a:rPr lang="en-US" sz="1000" dirty="0" err="1"/>
              <a:t>rãi</a:t>
            </a:r>
            <a:endParaRPr lang="en-US" sz="1000" dirty="0"/>
          </a:p>
        </p:txBody>
      </p:sp>
      <p:sp>
        <p:nvSpPr>
          <p:cNvPr id="70" name="TextBox 69">
            <a:extLst>
              <a:ext uri="{FF2B5EF4-FFF2-40B4-BE49-F238E27FC236}">
                <a16:creationId xmlns:a16="http://schemas.microsoft.com/office/drawing/2014/main" id="{8A18A426-56D7-D810-4DC2-B966A4725E13}"/>
              </a:ext>
            </a:extLst>
          </p:cNvPr>
          <p:cNvSpPr txBox="1"/>
          <p:nvPr/>
        </p:nvSpPr>
        <p:spPr>
          <a:xfrm>
            <a:off x="4666875" y="4211258"/>
            <a:ext cx="670634" cy="255134"/>
          </a:xfrm>
          <a:prstGeom prst="rect">
            <a:avLst/>
          </a:prstGeom>
          <a:noFill/>
        </p:spPr>
        <p:txBody>
          <a:bodyPr wrap="square">
            <a:spAutoFit/>
          </a:bodyPr>
          <a:lstStyle/>
          <a:p>
            <a:pPr marR="0">
              <a:lnSpc>
                <a:spcPct val="115000"/>
              </a:lnSpc>
              <a:spcBef>
                <a:spcPts val="0"/>
              </a:spcBef>
              <a:spcAft>
                <a:spcPts val="1000"/>
              </a:spcAft>
            </a:pPr>
            <a:r>
              <a:rPr lang="en-US" sz="1000" dirty="0">
                <a:solidFill>
                  <a:srgbClr val="FF0000"/>
                </a:solidFill>
                <a:latin typeface="Times New Roman" panose="02020603050405020304" pitchFamily="18" charset="0"/>
                <a:cs typeface="Times New Roman" panose="02020603050405020304" pitchFamily="18" charset="0"/>
              </a:rPr>
              <a:t>Gia </a:t>
            </a:r>
            <a:r>
              <a:rPr lang="en-US" sz="1000" dirty="0" err="1">
                <a:solidFill>
                  <a:srgbClr val="FF0000"/>
                </a:solidFill>
                <a:latin typeface="Times New Roman" panose="02020603050405020304" pitchFamily="18" charset="0"/>
                <a:cs typeface="Times New Roman" panose="02020603050405020304" pitchFamily="18" charset="0"/>
              </a:rPr>
              <a:t>đình</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54255923-0D40-3E86-EC4F-1B2A29913158}"/>
              </a:ext>
            </a:extLst>
          </p:cNvPr>
          <p:cNvSpPr txBox="1"/>
          <p:nvPr/>
        </p:nvSpPr>
        <p:spPr>
          <a:xfrm>
            <a:off x="6435000" y="4209105"/>
            <a:ext cx="103018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Con </a:t>
            </a:r>
            <a:r>
              <a:rPr lang="en-US" sz="1000" dirty="0" err="1">
                <a:latin typeface="Times New Roman" panose="02020603050405020304" pitchFamily="18" charset="0"/>
                <a:cs typeface="Times New Roman" panose="02020603050405020304" pitchFamily="18" charset="0"/>
              </a:rPr>
              <a:t>cái</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còn</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nhỏ</a:t>
            </a:r>
            <a:endParaRPr lang="en-US" sz="1000" dirty="0">
              <a:latin typeface="Times New Roman" panose="02020603050405020304" pitchFamily="18" charset="0"/>
              <a:cs typeface="Times New Roman" panose="02020603050405020304" pitchFamily="18" charset="0"/>
            </a:endParaRPr>
          </a:p>
        </p:txBody>
      </p:sp>
      <p:cxnSp>
        <p:nvCxnSpPr>
          <p:cNvPr id="73" name="Straight Arrow Connector 72">
            <a:extLst>
              <a:ext uri="{FF2B5EF4-FFF2-40B4-BE49-F238E27FC236}">
                <a16:creationId xmlns:a16="http://schemas.microsoft.com/office/drawing/2014/main" id="{9BBE6037-210E-BF0B-55AD-73542514AFCE}"/>
              </a:ext>
            </a:extLst>
          </p:cNvPr>
          <p:cNvCxnSpPr>
            <a:stCxn id="70" idx="2"/>
            <a:endCxn id="69" idx="0"/>
          </p:cNvCxnSpPr>
          <p:nvPr/>
        </p:nvCxnSpPr>
        <p:spPr>
          <a:xfrm>
            <a:off x="5002192" y="4466392"/>
            <a:ext cx="923283" cy="178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B274FD3C-CB1B-1928-3EDB-02CB751F9B0E}"/>
              </a:ext>
            </a:extLst>
          </p:cNvPr>
          <p:cNvCxnSpPr>
            <a:stCxn id="71" idx="2"/>
            <a:endCxn id="69" idx="0"/>
          </p:cNvCxnSpPr>
          <p:nvPr/>
        </p:nvCxnSpPr>
        <p:spPr>
          <a:xfrm flipH="1">
            <a:off x="5925475" y="4464239"/>
            <a:ext cx="1024618" cy="180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57327ABE-8C65-9E69-C764-41B09D1F1079}"/>
              </a:ext>
            </a:extLst>
          </p:cNvPr>
          <p:cNvCxnSpPr/>
          <p:nvPr/>
        </p:nvCxnSpPr>
        <p:spPr>
          <a:xfrm flipV="1">
            <a:off x="582592" y="1242874"/>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Connector 77">
            <a:extLst>
              <a:ext uri="{FF2B5EF4-FFF2-40B4-BE49-F238E27FC236}">
                <a16:creationId xmlns:a16="http://schemas.microsoft.com/office/drawing/2014/main" id="{4E06E90E-3763-2C0C-1433-F7C58541C370}"/>
              </a:ext>
            </a:extLst>
          </p:cNvPr>
          <p:cNvCxnSpPr/>
          <p:nvPr/>
        </p:nvCxnSpPr>
        <p:spPr>
          <a:xfrm flipV="1">
            <a:off x="559103" y="3178887"/>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9" name="Straight Connector 78">
            <a:extLst>
              <a:ext uri="{FF2B5EF4-FFF2-40B4-BE49-F238E27FC236}">
                <a16:creationId xmlns:a16="http://schemas.microsoft.com/office/drawing/2014/main" id="{F021278A-6AEE-EA57-E2E5-8E5B2C3F6D3A}"/>
              </a:ext>
            </a:extLst>
          </p:cNvPr>
          <p:cNvCxnSpPr/>
          <p:nvPr/>
        </p:nvCxnSpPr>
        <p:spPr>
          <a:xfrm flipV="1">
            <a:off x="559102" y="4138084"/>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0" name="Straight Connector 79">
            <a:extLst>
              <a:ext uri="{FF2B5EF4-FFF2-40B4-BE49-F238E27FC236}">
                <a16:creationId xmlns:a16="http://schemas.microsoft.com/office/drawing/2014/main" id="{671A39BA-395E-1344-D88B-A4F0F3DD7DB4}"/>
              </a:ext>
            </a:extLst>
          </p:cNvPr>
          <p:cNvCxnSpPr/>
          <p:nvPr/>
        </p:nvCxnSpPr>
        <p:spPr>
          <a:xfrm flipV="1">
            <a:off x="582592" y="5615511"/>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1" name="TextBox 80">
            <a:extLst>
              <a:ext uri="{FF2B5EF4-FFF2-40B4-BE49-F238E27FC236}">
                <a16:creationId xmlns:a16="http://schemas.microsoft.com/office/drawing/2014/main" id="{75868F6D-6FC8-DE8B-A4CF-6AD60930D89A}"/>
              </a:ext>
            </a:extLst>
          </p:cNvPr>
          <p:cNvSpPr txBox="1"/>
          <p:nvPr/>
        </p:nvSpPr>
        <p:spPr>
          <a:xfrm>
            <a:off x="11075081" y="2882690"/>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2</a:t>
            </a:r>
          </a:p>
        </p:txBody>
      </p:sp>
      <p:sp>
        <p:nvSpPr>
          <p:cNvPr id="82" name="TextBox 81">
            <a:extLst>
              <a:ext uri="{FF2B5EF4-FFF2-40B4-BE49-F238E27FC236}">
                <a16:creationId xmlns:a16="http://schemas.microsoft.com/office/drawing/2014/main" id="{450ADDE1-D5F0-5D3D-5AE4-7ECDACC4E870}"/>
              </a:ext>
            </a:extLst>
          </p:cNvPr>
          <p:cNvSpPr txBox="1"/>
          <p:nvPr/>
        </p:nvSpPr>
        <p:spPr>
          <a:xfrm>
            <a:off x="11075081" y="959407"/>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1</a:t>
            </a:r>
          </a:p>
        </p:txBody>
      </p:sp>
      <p:sp>
        <p:nvSpPr>
          <p:cNvPr id="83" name="TextBox 82">
            <a:extLst>
              <a:ext uri="{FF2B5EF4-FFF2-40B4-BE49-F238E27FC236}">
                <a16:creationId xmlns:a16="http://schemas.microsoft.com/office/drawing/2014/main" id="{E93009F3-C9D6-F645-63B7-69241026E26D}"/>
              </a:ext>
            </a:extLst>
          </p:cNvPr>
          <p:cNvSpPr txBox="1"/>
          <p:nvPr/>
        </p:nvSpPr>
        <p:spPr>
          <a:xfrm>
            <a:off x="11075081" y="3878636"/>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3</a:t>
            </a:r>
          </a:p>
        </p:txBody>
      </p:sp>
      <p:sp>
        <p:nvSpPr>
          <p:cNvPr id="84" name="TextBox 83">
            <a:extLst>
              <a:ext uri="{FF2B5EF4-FFF2-40B4-BE49-F238E27FC236}">
                <a16:creationId xmlns:a16="http://schemas.microsoft.com/office/drawing/2014/main" id="{D69C5AA7-AB08-9F64-9130-8077617C86EE}"/>
              </a:ext>
            </a:extLst>
          </p:cNvPr>
          <p:cNvSpPr txBox="1"/>
          <p:nvPr/>
        </p:nvSpPr>
        <p:spPr>
          <a:xfrm>
            <a:off x="11075081" y="5282889"/>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4</a:t>
            </a:r>
          </a:p>
        </p:txBody>
      </p:sp>
      <p:graphicFrame>
        <p:nvGraphicFramePr>
          <p:cNvPr id="4" name="Table 4">
            <a:extLst>
              <a:ext uri="{FF2B5EF4-FFF2-40B4-BE49-F238E27FC236}">
                <a16:creationId xmlns:a16="http://schemas.microsoft.com/office/drawing/2014/main" id="{B024411C-A8EA-E67D-7204-3CC3AB7B9D60}"/>
              </a:ext>
            </a:extLst>
          </p:cNvPr>
          <p:cNvGraphicFramePr>
            <a:graphicFrameLocks noGrp="1"/>
          </p:cNvGraphicFramePr>
          <p:nvPr/>
        </p:nvGraphicFramePr>
        <p:xfrm>
          <a:off x="131674" y="3078840"/>
          <a:ext cx="4394820" cy="2737225"/>
        </p:xfrm>
        <a:graphic>
          <a:graphicData uri="http://schemas.openxmlformats.org/drawingml/2006/table">
            <a:tbl>
              <a:tblPr firstRow="1" bandRow="1">
                <a:tableStyleId>{D113A9D2-9D6B-4929-AA2D-F23B5EE8CBE7}</a:tableStyleId>
              </a:tblPr>
              <a:tblGrid>
                <a:gridCol w="1464940">
                  <a:extLst>
                    <a:ext uri="{9D8B030D-6E8A-4147-A177-3AD203B41FA5}">
                      <a16:colId xmlns:a16="http://schemas.microsoft.com/office/drawing/2014/main" val="3860930260"/>
                    </a:ext>
                  </a:extLst>
                </a:gridCol>
                <a:gridCol w="1464940">
                  <a:extLst>
                    <a:ext uri="{9D8B030D-6E8A-4147-A177-3AD203B41FA5}">
                      <a16:colId xmlns:a16="http://schemas.microsoft.com/office/drawing/2014/main" val="4216124605"/>
                    </a:ext>
                  </a:extLst>
                </a:gridCol>
                <a:gridCol w="1464940">
                  <a:extLst>
                    <a:ext uri="{9D8B030D-6E8A-4147-A177-3AD203B41FA5}">
                      <a16:colId xmlns:a16="http://schemas.microsoft.com/office/drawing/2014/main" val="4160362547"/>
                    </a:ext>
                  </a:extLst>
                </a:gridCol>
              </a:tblGrid>
              <a:tr h="456005">
                <a:tc>
                  <a:txBody>
                    <a:bodyPr/>
                    <a:lstStyle/>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trị</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Ưu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tiên</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3489966"/>
                  </a:ext>
                </a:extLst>
              </a:tr>
              <a:tr h="456005">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tiền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4,000,000,000</a:t>
                      </a:r>
                    </a:p>
                  </a:txBody>
                  <a:tcPr/>
                </a:tc>
                <a:tc>
                  <a:txBody>
                    <a:bodyPr/>
                    <a:lstStyle/>
                    <a:p>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137405715"/>
                  </a:ext>
                </a:extLst>
              </a:tr>
              <a:tr h="456005">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tiền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trên</a:t>
                      </a:r>
                      <a:r>
                        <a:rPr lang="en-US" sz="1200" dirty="0">
                          <a:latin typeface="Times New Roman" panose="02020603050405020304" pitchFamily="18" charset="0"/>
                          <a:cs typeface="Times New Roman" panose="02020603050405020304" pitchFamily="18" charset="0"/>
                        </a:rPr>
                        <a:t> m2 </a:t>
                      </a:r>
                      <a:r>
                        <a:rPr lang="en-US" sz="1200" dirty="0" err="1">
                          <a:latin typeface="Times New Roman" panose="02020603050405020304" pitchFamily="18" charset="0"/>
                          <a:cs typeface="Times New Roman" panose="02020603050405020304" pitchFamily="18" charset="0"/>
                        </a:rPr>
                        <a:t>ít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nhất</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NONE</a:t>
                      </a:r>
                    </a:p>
                  </a:txBody>
                  <a:tcPr/>
                </a:tc>
                <a:tc>
                  <a:txBody>
                    <a:bodyPr/>
                    <a:lstStyle/>
                    <a:p>
                      <a:r>
                        <a:rPr lang="en-US" sz="1200" dirty="0">
                          <a:latin typeface="Times New Roman" panose="02020603050405020304" pitchFamily="18" charset="0"/>
                          <a:cs typeface="Times New Roman" panose="02020603050405020304" pitchFamily="18" charset="0"/>
                        </a:rPr>
                        <a:t>99999999</a:t>
                      </a:r>
                    </a:p>
                  </a:txBody>
                  <a:tcPr/>
                </a:tc>
                <a:extLst>
                  <a:ext uri="{0D108BD9-81ED-4DB2-BD59-A6C34878D82A}">
                    <a16:rowId xmlns:a16="http://schemas.microsoft.com/office/drawing/2014/main" val="717095462"/>
                  </a:ext>
                </a:extLst>
              </a:tr>
              <a:tr h="456005">
                <a:tc>
                  <a:txBody>
                    <a:bodyPr/>
                    <a:lstStyle/>
                    <a:p>
                      <a:r>
                        <a:rPr lang="en-US" sz="1200" dirty="0" err="1">
                          <a:latin typeface="Times New Roman" panose="02020603050405020304" pitchFamily="18" charset="0"/>
                          <a:cs typeface="Times New Roman" panose="02020603050405020304" pitchFamily="18" charset="0"/>
                        </a:rPr>
                        <a:t>Khu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vực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quận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2, 3, </a:t>
                      </a:r>
                      <a:r>
                        <a:rPr lang="en-US" sz="1200" dirty="0" err="1">
                          <a:latin typeface="Times New Roman" panose="02020603050405020304" pitchFamily="18" charset="0"/>
                          <a:cs typeface="Times New Roman" panose="02020603050405020304" pitchFamily="18" charset="0"/>
                        </a:rPr>
                        <a:t>Phú</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nhuận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025573314"/>
                  </a:ext>
                </a:extLst>
              </a:tr>
              <a:tr h="456005">
                <a:tc>
                  <a:txBody>
                    <a:bodyPr/>
                    <a:lstStyle/>
                    <a:p>
                      <a:r>
                        <a:rPr lang="en-US" sz="1200" dirty="0" err="1">
                          <a:latin typeface="Times New Roman" panose="02020603050405020304" pitchFamily="18" charset="0"/>
                          <a:cs typeface="Times New Roman" panose="02020603050405020304" pitchFamily="18" charset="0"/>
                        </a:rPr>
                        <a:t>Số</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phòng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ngủ</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6</a:t>
                      </a:r>
                    </a:p>
                  </a:txBody>
                  <a:tcPr/>
                </a:tc>
                <a:tc>
                  <a:txBody>
                    <a:bodyPr/>
                    <a:lstStyle/>
                    <a:p>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626503463"/>
                  </a:ext>
                </a:extLst>
              </a:tr>
              <a:tr h="456005">
                <a:tc>
                  <a:txBody>
                    <a:bodyPr/>
                    <a:lstStyle/>
                    <a:p>
                      <a:r>
                        <a:rPr lang="en-US" sz="1200" dirty="0" err="1">
                          <a:latin typeface="Times New Roman" panose="02020603050405020304" pitchFamily="18" charset="0"/>
                          <a:cs typeface="Times New Roman" panose="02020603050405020304" pitchFamily="18" charset="0"/>
                        </a:rPr>
                        <a:t>Diện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tích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căn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hộ</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NONE</a:t>
                      </a:r>
                    </a:p>
                  </a:txBody>
                  <a:tcPr/>
                </a:tc>
                <a:tc>
                  <a:txBody>
                    <a:bodyPr/>
                    <a:lstStyle/>
                    <a:p>
                      <a:r>
                        <a:rPr lang="en-US" sz="1200" dirty="0">
                          <a:latin typeface="Times New Roman" panose="02020603050405020304" pitchFamily="18" charset="0"/>
                          <a:cs typeface="Times New Roman" panose="02020603050405020304" pitchFamily="18" charset="0"/>
                        </a:rPr>
                        <a:t>99999999</a:t>
                      </a:r>
                    </a:p>
                  </a:txBody>
                  <a:tcPr/>
                </a:tc>
                <a:extLst>
                  <a:ext uri="{0D108BD9-81ED-4DB2-BD59-A6C34878D82A}">
                    <a16:rowId xmlns:a16="http://schemas.microsoft.com/office/drawing/2014/main" val="2328498163"/>
                  </a:ext>
                </a:extLst>
              </a:tr>
            </a:tbl>
          </a:graphicData>
        </a:graphic>
      </p:graphicFrame>
      <p:sp>
        <p:nvSpPr>
          <p:cNvPr id="2" name="Slide Number Placeholder 1">
            <a:extLst>
              <a:ext uri="{FF2B5EF4-FFF2-40B4-BE49-F238E27FC236}">
                <a16:creationId xmlns:a16="http://schemas.microsoft.com/office/drawing/2014/main" id="{4C796ABE-1070-D762-5378-AD70F0983930}"/>
              </a:ext>
            </a:extLst>
          </p:cNvPr>
          <p:cNvSpPr>
            <a:spLocks noGrp="1"/>
          </p:cNvSpPr>
          <p:nvPr>
            <p:ph type="sldNum" sz="quarter" idx="12"/>
          </p:nvPr>
        </p:nvSpPr>
        <p:spPr/>
        <p:txBody>
          <a:bodyPr/>
          <a:lstStyle/>
          <a:p>
            <a:fld id="{E31375A4-56A4-47D6-9801-1991572033F7}" type="slidenum">
              <a:rPr lang="en-US" smtClean="0"/>
              <a:t>19</a:t>
            </a:fld>
            <a:endParaRPr lang="en-US"/>
          </a:p>
        </p:txBody>
      </p:sp>
    </p:spTree>
    <p:extLst>
      <p:ext uri="{BB962C8B-B14F-4D97-AF65-F5344CB8AC3E}">
        <p14:creationId xmlns:p14="http://schemas.microsoft.com/office/powerpoint/2010/main" val="140136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MỤC LỤC</a:t>
            </a:r>
          </a:p>
        </p:txBody>
      </p:sp>
      <p:sp>
        <p:nvSpPr>
          <p:cNvPr id="3" name="Content Placeholder 2"/>
          <p:cNvSpPr>
            <a:spLocks noGrp="1"/>
          </p:cNvSpPr>
          <p:nvPr>
            <p:ph idx="1"/>
          </p:nvPr>
        </p:nvSpPr>
        <p:spPr/>
        <p:txBody>
          <a:bodyPr/>
          <a:lstStyle/>
          <a:p>
            <a:r>
              <a:rPr lang="en-US" dirty="0" err="1"/>
              <a:t>Yêu</a:t>
            </a:r>
            <a:r>
              <a:rPr lang="en-US" dirty="0"/>
              <a:t> </a:t>
            </a:r>
            <a:r>
              <a:rPr lang="en-US" dirty="0" err="1"/>
              <a:t>cầu</a:t>
            </a:r>
            <a:endParaRPr lang="en-US" dirty="0"/>
          </a:p>
          <a:p>
            <a:r>
              <a:rPr lang="en-US" dirty="0" err="1"/>
              <a:t>Dữ</a:t>
            </a:r>
            <a:r>
              <a:rPr lang="en-US" dirty="0"/>
              <a:t> </a:t>
            </a:r>
            <a:r>
              <a:rPr lang="en-US" dirty="0" err="1"/>
              <a:t>liệu</a:t>
            </a:r>
            <a:endParaRPr lang="en-US" dirty="0"/>
          </a:p>
          <a:p>
            <a:r>
              <a:rPr lang="en-US" dirty="0" err="1"/>
              <a:t>Mô</a:t>
            </a:r>
            <a:r>
              <a:rPr lang="en-US" dirty="0"/>
              <a:t> </a:t>
            </a:r>
            <a:r>
              <a:rPr lang="en-US" dirty="0" err="1"/>
              <a:t>hình</a:t>
            </a:r>
            <a:endParaRPr lang="en-US" dirty="0"/>
          </a:p>
          <a:p>
            <a:pPr lvl="1"/>
            <a:r>
              <a:rPr lang="en-US" dirty="0" err="1"/>
              <a:t>Ví</a:t>
            </a:r>
            <a:r>
              <a:rPr lang="en-US" dirty="0"/>
              <a:t> </a:t>
            </a:r>
            <a:r>
              <a:rPr lang="en-US" dirty="0" err="1"/>
              <a:t>dụ</a:t>
            </a:r>
            <a:endParaRPr lang="en-US" dirty="0"/>
          </a:p>
          <a:p>
            <a:r>
              <a:rPr lang="en-US" dirty="0"/>
              <a:t>Demo </a:t>
            </a:r>
            <a:r>
              <a:rPr lang="en-US" dirty="0" err="1"/>
              <a:t>và</a:t>
            </a:r>
            <a:r>
              <a:rPr lang="en-US" dirty="0"/>
              <a:t> </a:t>
            </a:r>
            <a:r>
              <a:rPr lang="en-US" dirty="0" err="1"/>
              <a:t>đánh</a:t>
            </a:r>
            <a:r>
              <a:rPr lang="en-US" dirty="0"/>
              <a:t> </a:t>
            </a:r>
            <a:r>
              <a:rPr lang="en-US" dirty="0" err="1"/>
              <a:t>giá</a:t>
            </a:r>
            <a:endParaRPr lang="en-US" dirty="0"/>
          </a:p>
          <a:p>
            <a:r>
              <a:rPr lang="en-US" dirty="0"/>
              <a:t>Demo</a:t>
            </a:r>
          </a:p>
          <a:p>
            <a:endParaRPr lang="en-US" dirty="0"/>
          </a:p>
        </p:txBody>
      </p:sp>
      <p:sp>
        <p:nvSpPr>
          <p:cNvPr id="4" name="Slide Number Placeholder 3">
            <a:extLst>
              <a:ext uri="{FF2B5EF4-FFF2-40B4-BE49-F238E27FC236}">
                <a16:creationId xmlns:a16="http://schemas.microsoft.com/office/drawing/2014/main" id="{9D9122DA-B76D-9D70-286B-774AF15EE859}"/>
              </a:ext>
            </a:extLst>
          </p:cNvPr>
          <p:cNvSpPr>
            <a:spLocks noGrp="1"/>
          </p:cNvSpPr>
          <p:nvPr>
            <p:ph type="sldNum" sz="quarter" idx="12"/>
          </p:nvPr>
        </p:nvSpPr>
        <p:spPr/>
        <p:txBody>
          <a:bodyPr/>
          <a:lstStyle/>
          <a:p>
            <a:fld id="{E31375A4-56A4-47D6-9801-1991572033F7}" type="slidenum">
              <a:rPr lang="en-US" smtClean="0"/>
              <a:t>2</a:t>
            </a:fld>
            <a:endParaRPr lang="en-US"/>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0AD9E3-B4B3-0EF3-8819-C2ABE11862AC}"/>
              </a:ext>
            </a:extLst>
          </p:cNvPr>
          <p:cNvSpPr/>
          <p:nvPr/>
        </p:nvSpPr>
        <p:spPr>
          <a:xfrm>
            <a:off x="1923860" y="565945"/>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Là</a:t>
            </a:r>
            <a:r>
              <a:rPr lang="en-US" sz="1000" dirty="0"/>
              <a:t> </a:t>
            </a:r>
            <a:r>
              <a:rPr lang="en-US" sz="1000" dirty="0" err="1"/>
              <a:t>một</a:t>
            </a:r>
            <a:r>
              <a:rPr lang="en-US" sz="1000" dirty="0"/>
              <a:t> </a:t>
            </a:r>
            <a:r>
              <a:rPr lang="en-US" sz="1000" dirty="0" err="1"/>
              <a:t>gia</a:t>
            </a:r>
            <a:r>
              <a:rPr lang="en-US" sz="1000" dirty="0"/>
              <a:t> </a:t>
            </a:r>
            <a:r>
              <a:rPr lang="en-US" sz="1000" dirty="0" err="1"/>
              <a:t>đình</a:t>
            </a:r>
            <a:endParaRPr lang="en-US" sz="1000" dirty="0"/>
          </a:p>
        </p:txBody>
      </p:sp>
      <p:sp>
        <p:nvSpPr>
          <p:cNvPr id="9" name="Rectangle 8">
            <a:extLst>
              <a:ext uri="{FF2B5EF4-FFF2-40B4-BE49-F238E27FC236}">
                <a16:creationId xmlns:a16="http://schemas.microsoft.com/office/drawing/2014/main" id="{876E3AB2-95A8-7B64-F620-E01481AF0D95}"/>
              </a:ext>
            </a:extLst>
          </p:cNvPr>
          <p:cNvSpPr/>
          <p:nvPr/>
        </p:nvSpPr>
        <p:spPr>
          <a:xfrm>
            <a:off x="3738976" y="565946"/>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thu</a:t>
            </a:r>
            <a:r>
              <a:rPr lang="en-US" sz="1000" dirty="0"/>
              <a:t> </a:t>
            </a:r>
            <a:r>
              <a:rPr lang="en-US" sz="1000" dirty="0" err="1"/>
              <a:t>nhập</a:t>
            </a:r>
            <a:r>
              <a:rPr lang="en-US" sz="1000" dirty="0"/>
              <a:t> </a:t>
            </a:r>
            <a:r>
              <a:rPr lang="en-US" sz="1000" dirty="0" err="1"/>
              <a:t>cao</a:t>
            </a:r>
            <a:endParaRPr lang="en-US" sz="1000" dirty="0"/>
          </a:p>
        </p:txBody>
      </p:sp>
      <p:sp>
        <p:nvSpPr>
          <p:cNvPr id="10" name="Rectangle 9">
            <a:extLst>
              <a:ext uri="{FF2B5EF4-FFF2-40B4-BE49-F238E27FC236}">
                <a16:creationId xmlns:a16="http://schemas.microsoft.com/office/drawing/2014/main" id="{86F70F87-A75D-AA5F-56D7-B80B5DB2E042}"/>
              </a:ext>
            </a:extLst>
          </p:cNvPr>
          <p:cNvSpPr/>
          <p:nvPr/>
        </p:nvSpPr>
        <p:spPr>
          <a:xfrm>
            <a:off x="5554092" y="565947"/>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Thế</a:t>
            </a:r>
            <a:r>
              <a:rPr lang="en-US" sz="1000" dirty="0"/>
              <a:t> </a:t>
            </a:r>
            <a:r>
              <a:rPr lang="en-US" sz="1000" dirty="0" err="1"/>
              <a:t>hệ</a:t>
            </a:r>
            <a:r>
              <a:rPr lang="en-US" sz="1000" dirty="0"/>
              <a:t> Z</a:t>
            </a:r>
          </a:p>
        </p:txBody>
      </p:sp>
      <p:sp>
        <p:nvSpPr>
          <p:cNvPr id="11" name="Rectangle 10">
            <a:extLst>
              <a:ext uri="{FF2B5EF4-FFF2-40B4-BE49-F238E27FC236}">
                <a16:creationId xmlns:a16="http://schemas.microsoft.com/office/drawing/2014/main" id="{0EAB45A9-249A-A7D4-7900-C3F353EDE3FC}"/>
              </a:ext>
            </a:extLst>
          </p:cNvPr>
          <p:cNvSpPr/>
          <p:nvPr/>
        </p:nvSpPr>
        <p:spPr>
          <a:xfrm>
            <a:off x="7369208" y="565947"/>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Thế</a:t>
            </a:r>
            <a:r>
              <a:rPr lang="en-US" sz="1000" dirty="0"/>
              <a:t> </a:t>
            </a:r>
            <a:r>
              <a:rPr lang="en-US" sz="1000" dirty="0" err="1"/>
              <a:t>hệ</a:t>
            </a:r>
            <a:r>
              <a:rPr lang="en-US" sz="1000" dirty="0"/>
              <a:t> Y</a:t>
            </a:r>
          </a:p>
        </p:txBody>
      </p:sp>
      <p:sp>
        <p:nvSpPr>
          <p:cNvPr id="12" name="Rectangle 11">
            <a:extLst>
              <a:ext uri="{FF2B5EF4-FFF2-40B4-BE49-F238E27FC236}">
                <a16:creationId xmlns:a16="http://schemas.microsoft.com/office/drawing/2014/main" id="{D6F3CD9C-E4E3-F123-400B-2C0C9B9D81D7}"/>
              </a:ext>
            </a:extLst>
          </p:cNvPr>
          <p:cNvSpPr/>
          <p:nvPr/>
        </p:nvSpPr>
        <p:spPr>
          <a:xfrm>
            <a:off x="9184324" y="565947"/>
            <a:ext cx="1278381"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thu</a:t>
            </a:r>
            <a:r>
              <a:rPr lang="en-US" sz="1000" dirty="0"/>
              <a:t> </a:t>
            </a:r>
            <a:r>
              <a:rPr lang="en-US" sz="1000" dirty="0" err="1"/>
              <a:t>nhập</a:t>
            </a:r>
            <a:r>
              <a:rPr lang="en-US" sz="1000" dirty="0"/>
              <a:t> </a:t>
            </a:r>
            <a:r>
              <a:rPr lang="en-US" sz="1000" dirty="0" err="1"/>
              <a:t>không</a:t>
            </a:r>
            <a:r>
              <a:rPr lang="en-US" sz="1000" dirty="0"/>
              <a:t> </a:t>
            </a:r>
            <a:r>
              <a:rPr lang="en-US" sz="1000" dirty="0" err="1"/>
              <a:t>cao</a:t>
            </a:r>
            <a:endParaRPr lang="en-US" sz="1000" dirty="0"/>
          </a:p>
        </p:txBody>
      </p:sp>
      <p:sp>
        <p:nvSpPr>
          <p:cNvPr id="13" name="TextBox 12">
            <a:extLst>
              <a:ext uri="{FF2B5EF4-FFF2-40B4-BE49-F238E27FC236}">
                <a16:creationId xmlns:a16="http://schemas.microsoft.com/office/drawing/2014/main" id="{F3221DD3-20F1-4A54-BBED-5739D1B6FE0C}"/>
              </a:ext>
            </a:extLst>
          </p:cNvPr>
          <p:cNvSpPr txBox="1"/>
          <p:nvPr/>
        </p:nvSpPr>
        <p:spPr>
          <a:xfrm>
            <a:off x="582592" y="103878"/>
            <a:ext cx="1341268"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đã</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cưới</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hoặc</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đính</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hốn</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66C2B7A-487B-68AE-B8C6-241570084CA8}"/>
              </a:ext>
            </a:extLst>
          </p:cNvPr>
          <p:cNvSpPr txBox="1"/>
          <p:nvPr/>
        </p:nvSpPr>
        <p:spPr>
          <a:xfrm>
            <a:off x="3007675" y="79657"/>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B2F5747-1127-1485-4639-B1845DAC84E5}"/>
              </a:ext>
            </a:extLst>
          </p:cNvPr>
          <p:cNvSpPr txBox="1"/>
          <p:nvPr/>
        </p:nvSpPr>
        <p:spPr>
          <a:xfrm>
            <a:off x="3738977" y="79657"/>
            <a:ext cx="108381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Lương</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từ</a:t>
            </a:r>
            <a:r>
              <a:rPr lang="en-US" sz="1000" dirty="0">
                <a:latin typeface="Times New Roman" panose="02020603050405020304" pitchFamily="18" charset="0"/>
                <a:cs typeface="Times New Roman" panose="02020603050405020304" pitchFamily="18" charset="0"/>
              </a:rPr>
              <a:t> 30 </a:t>
            </a:r>
            <a:r>
              <a:rPr lang="en-US" sz="1000" dirty="0" err="1">
                <a:latin typeface="Times New Roman" panose="02020603050405020304" pitchFamily="18" charset="0"/>
                <a:cs typeface="Times New Roman" panose="02020603050405020304" pitchFamily="18" charset="0"/>
              </a:rPr>
              <a:t>triệu</a:t>
            </a:r>
            <a:endParaRPr lang="en-US" sz="1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BED7763-F135-8A45-9B8E-D8D7AAE8C4D7}"/>
              </a:ext>
            </a:extLst>
          </p:cNvPr>
          <p:cNvSpPr txBox="1"/>
          <p:nvPr/>
        </p:nvSpPr>
        <p:spPr>
          <a:xfrm>
            <a:off x="9281607" y="79657"/>
            <a:ext cx="108381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Lương</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từ</a:t>
            </a:r>
            <a:r>
              <a:rPr lang="en-US" sz="1000" dirty="0">
                <a:solidFill>
                  <a:srgbClr val="FF0000"/>
                </a:solidFill>
                <a:latin typeface="Times New Roman" panose="02020603050405020304" pitchFamily="18" charset="0"/>
                <a:cs typeface="Times New Roman" panose="02020603050405020304" pitchFamily="18" charset="0"/>
              </a:rPr>
              <a:t> 15 </a:t>
            </a:r>
            <a:r>
              <a:rPr lang="en-US" sz="1000" dirty="0" err="1">
                <a:solidFill>
                  <a:srgbClr val="FF0000"/>
                </a:solidFill>
                <a:latin typeface="Times New Roman" panose="02020603050405020304" pitchFamily="18" charset="0"/>
                <a:cs typeface="Times New Roman" panose="02020603050405020304" pitchFamily="18" charset="0"/>
              </a:rPr>
              <a:t>triệu</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03E62CD-EFCD-3860-DC92-CF8CBAAB3626}"/>
              </a:ext>
            </a:extLst>
          </p:cNvPr>
          <p:cNvSpPr txBox="1"/>
          <p:nvPr/>
        </p:nvSpPr>
        <p:spPr>
          <a:xfrm>
            <a:off x="7328150" y="79657"/>
            <a:ext cx="1165931"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Sinh</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từ</a:t>
            </a:r>
            <a:r>
              <a:rPr lang="en-US" sz="1000" dirty="0">
                <a:latin typeface="Times New Roman" panose="02020603050405020304" pitchFamily="18" charset="0"/>
                <a:cs typeface="Times New Roman" panose="02020603050405020304" pitchFamily="18" charset="0"/>
              </a:rPr>
              <a:t> 1981-1996</a:t>
            </a:r>
          </a:p>
        </p:txBody>
      </p:sp>
      <p:sp>
        <p:nvSpPr>
          <p:cNvPr id="18" name="TextBox 17">
            <a:extLst>
              <a:ext uri="{FF2B5EF4-FFF2-40B4-BE49-F238E27FC236}">
                <a16:creationId xmlns:a16="http://schemas.microsoft.com/office/drawing/2014/main" id="{17DEC002-CF65-4C8D-2E6C-54EF9F865720}"/>
              </a:ext>
            </a:extLst>
          </p:cNvPr>
          <p:cNvSpPr txBox="1"/>
          <p:nvPr/>
        </p:nvSpPr>
        <p:spPr>
          <a:xfrm>
            <a:off x="5513033" y="79657"/>
            <a:ext cx="1165931"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Sinh</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từ</a:t>
            </a:r>
            <a:r>
              <a:rPr lang="en-US" sz="1000" dirty="0">
                <a:solidFill>
                  <a:srgbClr val="FF0000"/>
                </a:solidFill>
                <a:latin typeface="Times New Roman" panose="02020603050405020304" pitchFamily="18" charset="0"/>
                <a:cs typeface="Times New Roman" panose="02020603050405020304" pitchFamily="18" charset="0"/>
              </a:rPr>
              <a:t> 1997-2012</a:t>
            </a:r>
          </a:p>
        </p:txBody>
      </p:sp>
      <p:cxnSp>
        <p:nvCxnSpPr>
          <p:cNvPr id="20" name="Straight Arrow Connector 19">
            <a:extLst>
              <a:ext uri="{FF2B5EF4-FFF2-40B4-BE49-F238E27FC236}">
                <a16:creationId xmlns:a16="http://schemas.microsoft.com/office/drawing/2014/main" id="{0F0F63AD-9E9C-0ACA-69E8-9D29459B847D}"/>
              </a:ext>
            </a:extLst>
          </p:cNvPr>
          <p:cNvCxnSpPr>
            <a:stCxn id="13" idx="2"/>
            <a:endCxn id="7" idx="1"/>
          </p:cNvCxnSpPr>
          <p:nvPr/>
        </p:nvCxnSpPr>
        <p:spPr>
          <a:xfrm>
            <a:off x="1253226" y="359012"/>
            <a:ext cx="670634" cy="377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F8AB226-311B-8731-59EF-F52CD88AAEC1}"/>
              </a:ext>
            </a:extLst>
          </p:cNvPr>
          <p:cNvCxnSpPr>
            <a:stCxn id="14" idx="2"/>
            <a:endCxn id="7" idx="3"/>
          </p:cNvCxnSpPr>
          <p:nvPr/>
        </p:nvCxnSpPr>
        <p:spPr>
          <a:xfrm flipH="1">
            <a:off x="3007675" y="334791"/>
            <a:ext cx="335317" cy="402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46B4FAA-EBA8-60A9-4630-184B10511896}"/>
              </a:ext>
            </a:extLst>
          </p:cNvPr>
          <p:cNvCxnSpPr>
            <a:stCxn id="15" idx="2"/>
            <a:endCxn id="9" idx="0"/>
          </p:cNvCxnSpPr>
          <p:nvPr/>
        </p:nvCxnSpPr>
        <p:spPr>
          <a:xfrm>
            <a:off x="4280884" y="334791"/>
            <a:ext cx="0" cy="231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CF4B037E-C01B-C946-F49B-76E5A416938D}"/>
              </a:ext>
            </a:extLst>
          </p:cNvPr>
          <p:cNvCxnSpPr>
            <a:stCxn id="18" idx="2"/>
            <a:endCxn id="10" idx="0"/>
          </p:cNvCxnSpPr>
          <p:nvPr/>
        </p:nvCxnSpPr>
        <p:spPr>
          <a:xfrm>
            <a:off x="6095999" y="334791"/>
            <a:ext cx="1"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2D36493-E300-F7D5-301F-E7F3A43411E1}"/>
              </a:ext>
            </a:extLst>
          </p:cNvPr>
          <p:cNvCxnSpPr>
            <a:stCxn id="17" idx="2"/>
            <a:endCxn id="11" idx="0"/>
          </p:cNvCxnSpPr>
          <p:nvPr/>
        </p:nvCxnSpPr>
        <p:spPr>
          <a:xfrm>
            <a:off x="7911116" y="334791"/>
            <a:ext cx="0"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88A9F41-5F86-72B9-D328-E1A7A230B27E}"/>
              </a:ext>
            </a:extLst>
          </p:cNvPr>
          <p:cNvCxnSpPr>
            <a:stCxn id="16" idx="2"/>
            <a:endCxn id="12" idx="0"/>
          </p:cNvCxnSpPr>
          <p:nvPr/>
        </p:nvCxnSpPr>
        <p:spPr>
          <a:xfrm>
            <a:off x="9823514" y="334791"/>
            <a:ext cx="1"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C9B6AA6D-3F30-B9D1-FA27-C05CBCEFE1C1}"/>
              </a:ext>
            </a:extLst>
          </p:cNvPr>
          <p:cNvSpPr/>
          <p:nvPr/>
        </p:nvSpPr>
        <p:spPr>
          <a:xfrm>
            <a:off x="1261541" y="2321499"/>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một</a:t>
            </a:r>
            <a:r>
              <a:rPr lang="en-US" sz="1000" dirty="0"/>
              <a:t> </a:t>
            </a:r>
            <a:r>
              <a:rPr lang="en-US" sz="1000" dirty="0" err="1"/>
              <a:t>phòng</a:t>
            </a:r>
            <a:r>
              <a:rPr lang="en-US" sz="1000" dirty="0"/>
              <a:t> </a:t>
            </a:r>
            <a:r>
              <a:rPr lang="en-US" sz="1000" dirty="0" err="1"/>
              <a:t>ngủ</a:t>
            </a:r>
            <a:endParaRPr lang="en-US" sz="1000" dirty="0"/>
          </a:p>
        </p:txBody>
      </p:sp>
      <p:sp>
        <p:nvSpPr>
          <p:cNvPr id="33" name="Rectangle 32">
            <a:extLst>
              <a:ext uri="{FF2B5EF4-FFF2-40B4-BE49-F238E27FC236}">
                <a16:creationId xmlns:a16="http://schemas.microsoft.com/office/drawing/2014/main" id="{639F193D-81BE-850B-8908-DE60255AFFF5}"/>
              </a:ext>
            </a:extLst>
          </p:cNvPr>
          <p:cNvSpPr/>
          <p:nvPr/>
        </p:nvSpPr>
        <p:spPr>
          <a:xfrm>
            <a:off x="3149894" y="2298558"/>
            <a:ext cx="1164090" cy="3417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dirty="0" err="1"/>
              <a:t>Từ</a:t>
            </a:r>
            <a:r>
              <a:rPr lang="en-US" sz="1000" dirty="0"/>
              <a:t> </a:t>
            </a:r>
            <a:r>
              <a:rPr lang="en-US" sz="1000" dirty="0" err="1"/>
              <a:t>hai</a:t>
            </a:r>
            <a:r>
              <a:rPr lang="en-US" sz="1000" dirty="0"/>
              <a:t> </a:t>
            </a:r>
            <a:r>
              <a:rPr lang="en-US" sz="1000" dirty="0" err="1"/>
              <a:t>phòng</a:t>
            </a:r>
            <a:r>
              <a:rPr lang="en-US" sz="1000" dirty="0"/>
              <a:t> </a:t>
            </a:r>
            <a:r>
              <a:rPr lang="en-US" sz="1000" dirty="0" err="1"/>
              <a:t>ngủ</a:t>
            </a:r>
            <a:endParaRPr lang="en-US" sz="1000" dirty="0"/>
          </a:p>
        </p:txBody>
      </p:sp>
      <p:sp>
        <p:nvSpPr>
          <p:cNvPr id="34" name="Rectangle 33">
            <a:extLst>
              <a:ext uri="{FF2B5EF4-FFF2-40B4-BE49-F238E27FC236}">
                <a16:creationId xmlns:a16="http://schemas.microsoft.com/office/drawing/2014/main" id="{E943A6A7-C09D-D5BB-E63C-8CF346E4774D}"/>
              </a:ext>
            </a:extLst>
          </p:cNvPr>
          <p:cNvSpPr/>
          <p:nvPr/>
        </p:nvSpPr>
        <p:spPr>
          <a:xfrm>
            <a:off x="5002192" y="2298557"/>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thể</a:t>
            </a:r>
            <a:r>
              <a:rPr lang="en-US" sz="1000" dirty="0"/>
              <a:t> </a:t>
            </a:r>
            <a:r>
              <a:rPr lang="en-US" sz="1000" dirty="0" err="1"/>
              <a:t>chịu</a:t>
            </a:r>
            <a:r>
              <a:rPr lang="en-US" sz="1000" dirty="0"/>
              <a:t> </a:t>
            </a:r>
            <a:r>
              <a:rPr lang="en-US" sz="1000" dirty="0" err="1"/>
              <a:t>làm</a:t>
            </a:r>
            <a:r>
              <a:rPr lang="en-US" sz="1000" dirty="0"/>
              <a:t> </a:t>
            </a:r>
            <a:r>
              <a:rPr lang="en-US" sz="1000" dirty="0" err="1"/>
              <a:t>xa</a:t>
            </a:r>
            <a:endParaRPr lang="en-US" sz="1000" dirty="0"/>
          </a:p>
        </p:txBody>
      </p:sp>
      <p:sp>
        <p:nvSpPr>
          <p:cNvPr id="35" name="Rectangle 34">
            <a:extLst>
              <a:ext uri="{FF2B5EF4-FFF2-40B4-BE49-F238E27FC236}">
                <a16:creationId xmlns:a16="http://schemas.microsoft.com/office/drawing/2014/main" id="{6E160351-3CCD-798C-8C37-CB81A7051D2D}"/>
              </a:ext>
            </a:extLst>
          </p:cNvPr>
          <p:cNvSpPr/>
          <p:nvPr/>
        </p:nvSpPr>
        <p:spPr>
          <a:xfrm>
            <a:off x="6637907" y="2233820"/>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thể</a:t>
            </a:r>
            <a:r>
              <a:rPr lang="en-US" sz="1000" dirty="0"/>
              <a:t> </a:t>
            </a:r>
            <a:r>
              <a:rPr lang="en-US" sz="1000" dirty="0" err="1"/>
              <a:t>chọn</a:t>
            </a:r>
            <a:r>
              <a:rPr lang="en-US" sz="1000" dirty="0"/>
              <a:t> </a:t>
            </a:r>
            <a:r>
              <a:rPr lang="en-US" sz="1000" dirty="0" err="1"/>
              <a:t>ngoại</a:t>
            </a:r>
            <a:r>
              <a:rPr lang="en-US" sz="1000" dirty="0"/>
              <a:t> ô, </a:t>
            </a:r>
            <a:r>
              <a:rPr lang="en-US" sz="1000" dirty="0" err="1"/>
              <a:t>từ</a:t>
            </a:r>
            <a:r>
              <a:rPr lang="en-US" sz="1000" dirty="0"/>
              <a:t> 2 </a:t>
            </a:r>
            <a:r>
              <a:rPr lang="en-US" sz="1000" dirty="0" err="1"/>
              <a:t>phòng</a:t>
            </a:r>
            <a:r>
              <a:rPr lang="en-US" sz="1000" dirty="0"/>
              <a:t> </a:t>
            </a:r>
            <a:r>
              <a:rPr lang="en-US" sz="1000" dirty="0" err="1"/>
              <a:t>ngủ</a:t>
            </a:r>
            <a:endParaRPr lang="en-US" sz="1000" dirty="0"/>
          </a:p>
        </p:txBody>
      </p:sp>
      <p:sp>
        <p:nvSpPr>
          <p:cNvPr id="36" name="Rectangle 35">
            <a:extLst>
              <a:ext uri="{FF2B5EF4-FFF2-40B4-BE49-F238E27FC236}">
                <a16:creationId xmlns:a16="http://schemas.microsoft.com/office/drawing/2014/main" id="{D2C51A60-F611-01EA-085D-554B4BF8A5C4}"/>
              </a:ext>
            </a:extLst>
          </p:cNvPr>
          <p:cNvSpPr/>
          <p:nvPr/>
        </p:nvSpPr>
        <p:spPr>
          <a:xfrm>
            <a:off x="8490205" y="2233820"/>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Vay</a:t>
            </a:r>
            <a:r>
              <a:rPr lang="en-US" sz="1000" dirty="0"/>
              <a:t> 30% </a:t>
            </a:r>
            <a:r>
              <a:rPr lang="en-US" sz="1000" dirty="0" err="1"/>
              <a:t>giá</a:t>
            </a:r>
            <a:r>
              <a:rPr lang="en-US" sz="1000" dirty="0"/>
              <a:t> </a:t>
            </a:r>
            <a:r>
              <a:rPr lang="en-US" sz="1000" dirty="0" err="1"/>
              <a:t>trị</a:t>
            </a:r>
            <a:r>
              <a:rPr lang="en-US" sz="1000" dirty="0"/>
              <a:t> </a:t>
            </a:r>
            <a:r>
              <a:rPr lang="en-US" sz="1000" dirty="0" err="1"/>
              <a:t>căn</a:t>
            </a:r>
            <a:r>
              <a:rPr lang="en-US" sz="1000" dirty="0"/>
              <a:t> </a:t>
            </a:r>
            <a:r>
              <a:rPr lang="en-US" sz="1000" dirty="0" err="1"/>
              <a:t>nhà</a:t>
            </a:r>
            <a:r>
              <a:rPr lang="en-US" sz="1000" dirty="0"/>
              <a:t> </a:t>
            </a:r>
            <a:r>
              <a:rPr lang="en-US" sz="1000" dirty="0" err="1"/>
              <a:t>muốn</a:t>
            </a:r>
            <a:r>
              <a:rPr lang="en-US" sz="1000" dirty="0"/>
              <a:t> </a:t>
            </a:r>
            <a:r>
              <a:rPr lang="en-US" sz="1000" dirty="0" err="1"/>
              <a:t>mua</a:t>
            </a:r>
            <a:r>
              <a:rPr lang="en-US" sz="1000" dirty="0"/>
              <a:t> </a:t>
            </a:r>
            <a:r>
              <a:rPr lang="en-US" sz="1000" dirty="0" err="1"/>
              <a:t>kì</a:t>
            </a:r>
            <a:r>
              <a:rPr lang="en-US" sz="1000" dirty="0"/>
              <a:t> </a:t>
            </a:r>
            <a:r>
              <a:rPr lang="en-US" sz="1000" dirty="0" err="1"/>
              <a:t>hạn</a:t>
            </a:r>
            <a:r>
              <a:rPr lang="en-US" sz="1000" dirty="0"/>
              <a:t> </a:t>
            </a:r>
            <a:r>
              <a:rPr lang="en-US" sz="1000" dirty="0" err="1"/>
              <a:t>dài</a:t>
            </a:r>
            <a:endParaRPr lang="en-US" sz="1000" dirty="0"/>
          </a:p>
        </p:txBody>
      </p:sp>
      <p:sp>
        <p:nvSpPr>
          <p:cNvPr id="37" name="Rectangle 36">
            <a:extLst>
              <a:ext uri="{FF2B5EF4-FFF2-40B4-BE49-F238E27FC236}">
                <a16:creationId xmlns:a16="http://schemas.microsoft.com/office/drawing/2014/main" id="{8A19EEFC-76EA-15D2-CE80-129E24B2207F}"/>
              </a:ext>
            </a:extLst>
          </p:cNvPr>
          <p:cNvSpPr/>
          <p:nvPr/>
        </p:nvSpPr>
        <p:spPr>
          <a:xfrm>
            <a:off x="10125920" y="2256762"/>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Vay</a:t>
            </a:r>
            <a:r>
              <a:rPr lang="en-US" sz="1000" dirty="0"/>
              <a:t> 50% </a:t>
            </a:r>
            <a:r>
              <a:rPr lang="en-US" sz="1000" dirty="0" err="1"/>
              <a:t>giá</a:t>
            </a:r>
            <a:r>
              <a:rPr lang="en-US" sz="1000" dirty="0"/>
              <a:t> </a:t>
            </a:r>
            <a:r>
              <a:rPr lang="en-US" sz="1000" dirty="0" err="1"/>
              <a:t>trị</a:t>
            </a:r>
            <a:r>
              <a:rPr lang="en-US" sz="1000" dirty="0"/>
              <a:t> </a:t>
            </a:r>
            <a:r>
              <a:rPr lang="en-US" sz="1000" dirty="0" err="1"/>
              <a:t>căn</a:t>
            </a:r>
            <a:r>
              <a:rPr lang="en-US" sz="1000" dirty="0"/>
              <a:t> </a:t>
            </a:r>
            <a:r>
              <a:rPr lang="en-US" sz="1000" dirty="0" err="1"/>
              <a:t>nhà</a:t>
            </a:r>
            <a:r>
              <a:rPr lang="en-US" sz="1000" dirty="0"/>
              <a:t> </a:t>
            </a:r>
            <a:r>
              <a:rPr lang="en-US" sz="1000" dirty="0" err="1"/>
              <a:t>nhưng</a:t>
            </a:r>
            <a:r>
              <a:rPr lang="en-US" sz="1000" dirty="0"/>
              <a:t> </a:t>
            </a:r>
            <a:r>
              <a:rPr lang="en-US" sz="1000" dirty="0" err="1"/>
              <a:t>giá</a:t>
            </a:r>
            <a:r>
              <a:rPr lang="en-US" sz="1000" dirty="0"/>
              <a:t> </a:t>
            </a:r>
            <a:r>
              <a:rPr lang="en-US" sz="1000" dirty="0" err="1"/>
              <a:t>nhà</a:t>
            </a:r>
            <a:r>
              <a:rPr lang="en-US" sz="1000" dirty="0"/>
              <a:t> </a:t>
            </a:r>
            <a:r>
              <a:rPr lang="en-US" sz="1000" dirty="0" err="1"/>
              <a:t>cao</a:t>
            </a:r>
            <a:r>
              <a:rPr lang="en-US" sz="1000" dirty="0"/>
              <a:t> </a:t>
            </a:r>
          </a:p>
        </p:txBody>
      </p:sp>
      <p:sp>
        <p:nvSpPr>
          <p:cNvPr id="38" name="TextBox 37">
            <a:extLst>
              <a:ext uri="{FF2B5EF4-FFF2-40B4-BE49-F238E27FC236}">
                <a16:creationId xmlns:a16="http://schemas.microsoft.com/office/drawing/2014/main" id="{085C806B-AAAC-58E5-A90E-6F85EBE774AD}"/>
              </a:ext>
            </a:extLst>
          </p:cNvPr>
          <p:cNvSpPr txBox="1"/>
          <p:nvPr/>
        </p:nvSpPr>
        <p:spPr>
          <a:xfrm>
            <a:off x="1508269"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Độc</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thân</a:t>
            </a:r>
            <a:endParaRPr lang="en-US" sz="10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D9FCE3AF-FD85-6590-CCAB-3C9C9E064C6A}"/>
              </a:ext>
            </a:extLst>
          </p:cNvPr>
          <p:cNvSpPr txBox="1"/>
          <p:nvPr/>
        </p:nvSpPr>
        <p:spPr>
          <a:xfrm>
            <a:off x="3403659"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683CD90D-33F1-98AF-4A7D-B35C852D5024}"/>
              </a:ext>
            </a:extLst>
          </p:cNvPr>
          <p:cNvSpPr txBox="1"/>
          <p:nvPr/>
        </p:nvSpPr>
        <p:spPr>
          <a:xfrm>
            <a:off x="5248920"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Thế</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hệ</a:t>
            </a:r>
            <a:r>
              <a:rPr lang="en-US" sz="1000" dirty="0">
                <a:solidFill>
                  <a:srgbClr val="FF0000"/>
                </a:solidFill>
                <a:latin typeface="Times New Roman" panose="02020603050405020304" pitchFamily="18" charset="0"/>
                <a:cs typeface="Times New Roman" panose="02020603050405020304" pitchFamily="18" charset="0"/>
              </a:rPr>
              <a:t> Z</a:t>
            </a:r>
          </a:p>
        </p:txBody>
      </p:sp>
      <p:sp>
        <p:nvSpPr>
          <p:cNvPr id="41" name="TextBox 40">
            <a:extLst>
              <a:ext uri="{FF2B5EF4-FFF2-40B4-BE49-F238E27FC236}">
                <a16:creationId xmlns:a16="http://schemas.microsoft.com/office/drawing/2014/main" id="{24D1A818-69BC-973F-FC65-933BE81BF901}"/>
              </a:ext>
            </a:extLst>
          </p:cNvPr>
          <p:cNvSpPr txBox="1"/>
          <p:nvPr/>
        </p:nvSpPr>
        <p:spPr>
          <a:xfrm>
            <a:off x="6884635" y="1800182"/>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Thế</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hệ</a:t>
            </a:r>
            <a:r>
              <a:rPr lang="en-US" sz="1000" dirty="0">
                <a:latin typeface="Times New Roman" panose="02020603050405020304" pitchFamily="18" charset="0"/>
                <a:cs typeface="Times New Roman" panose="02020603050405020304" pitchFamily="18" charset="0"/>
              </a:rPr>
              <a:t> Y</a:t>
            </a:r>
          </a:p>
        </p:txBody>
      </p:sp>
      <p:sp>
        <p:nvSpPr>
          <p:cNvPr id="42" name="TextBox 41">
            <a:extLst>
              <a:ext uri="{FF2B5EF4-FFF2-40B4-BE49-F238E27FC236}">
                <a16:creationId xmlns:a16="http://schemas.microsoft.com/office/drawing/2014/main" id="{E7744755-8B32-603A-C689-4B3EEC77FEF6}"/>
              </a:ext>
            </a:extLst>
          </p:cNvPr>
          <p:cNvSpPr txBox="1"/>
          <p:nvPr/>
        </p:nvSpPr>
        <p:spPr>
          <a:xfrm>
            <a:off x="7801997" y="1787776"/>
            <a:ext cx="1252846" cy="255134"/>
          </a:xfrm>
          <a:prstGeom prst="rect">
            <a:avLst/>
          </a:prstGeom>
          <a:noFill/>
        </p:spPr>
        <p:txBody>
          <a:bodyPr wrap="square">
            <a:spAutoFit/>
          </a:bodyPr>
          <a:lstStyle/>
          <a:p>
            <a:pPr marR="0">
              <a:lnSpc>
                <a:spcPct val="115000"/>
              </a:lnSpc>
              <a:spcBef>
                <a:spcPts val="0"/>
              </a:spcBef>
              <a:spcAft>
                <a:spcPts val="1000"/>
              </a:spcAft>
            </a:pPr>
            <a:r>
              <a:rPr lang="en-US" sz="1000" dirty="0">
                <a:solidFill>
                  <a:srgbClr val="FF0000"/>
                </a:solidFill>
                <a:latin typeface="Times New Roman" panose="02020603050405020304" pitchFamily="18" charset="0"/>
                <a:cs typeface="Times New Roman" panose="02020603050405020304" pitchFamily="18" charset="0"/>
              </a:rPr>
              <a:t>Thu </a:t>
            </a:r>
            <a:r>
              <a:rPr lang="en-US" sz="1000" dirty="0" err="1">
                <a:solidFill>
                  <a:srgbClr val="FF0000"/>
                </a:solidFill>
                <a:latin typeface="Times New Roman" panose="02020603050405020304" pitchFamily="18" charset="0"/>
                <a:cs typeface="Times New Roman" panose="02020603050405020304" pitchFamily="18" charset="0"/>
              </a:rPr>
              <a:t>nhập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không</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cao</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95A3BBB4-EACB-FBAA-C726-664E59749FCF}"/>
              </a:ext>
            </a:extLst>
          </p:cNvPr>
          <p:cNvSpPr txBox="1"/>
          <p:nvPr/>
        </p:nvSpPr>
        <p:spPr>
          <a:xfrm>
            <a:off x="9027872" y="1797948"/>
            <a:ext cx="125284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ổn</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định</a:t>
            </a:r>
            <a:endParaRPr lang="en-US" sz="1000"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7F9EC110-EBB8-C868-88B5-B2F015B8D33F}"/>
              </a:ext>
            </a:extLst>
          </p:cNvPr>
          <p:cNvSpPr txBox="1"/>
          <p:nvPr/>
        </p:nvSpPr>
        <p:spPr>
          <a:xfrm>
            <a:off x="10249873" y="1797948"/>
            <a:ext cx="89660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cao</a:t>
            </a:r>
            <a:endParaRPr lang="en-US" sz="1000" dirty="0">
              <a:latin typeface="Times New Roman" panose="02020603050405020304" pitchFamily="18" charset="0"/>
              <a:cs typeface="Times New Roman" panose="02020603050405020304" pitchFamily="18" charset="0"/>
            </a:endParaRPr>
          </a:p>
        </p:txBody>
      </p:sp>
      <p:cxnSp>
        <p:nvCxnSpPr>
          <p:cNvPr id="46" name="Straight Arrow Connector 45">
            <a:extLst>
              <a:ext uri="{FF2B5EF4-FFF2-40B4-BE49-F238E27FC236}">
                <a16:creationId xmlns:a16="http://schemas.microsoft.com/office/drawing/2014/main" id="{1847ADA9-ACAF-6291-32FF-3F7BE4A38795}"/>
              </a:ext>
            </a:extLst>
          </p:cNvPr>
          <p:cNvCxnSpPr>
            <a:stCxn id="38" idx="2"/>
            <a:endCxn id="32" idx="0"/>
          </p:cNvCxnSpPr>
          <p:nvPr/>
        </p:nvCxnSpPr>
        <p:spPr>
          <a:xfrm>
            <a:off x="1843586" y="2071237"/>
            <a:ext cx="0" cy="250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2E1AABA-B030-85C5-6829-3D25EADF10EA}"/>
              </a:ext>
            </a:extLst>
          </p:cNvPr>
          <p:cNvCxnSpPr>
            <a:stCxn id="39" idx="2"/>
            <a:endCxn id="33" idx="0"/>
          </p:cNvCxnSpPr>
          <p:nvPr/>
        </p:nvCxnSpPr>
        <p:spPr>
          <a:xfrm flipH="1">
            <a:off x="3731939" y="2071237"/>
            <a:ext cx="7037" cy="227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059737E-3DE2-C269-FABB-E4C04E962C33}"/>
              </a:ext>
            </a:extLst>
          </p:cNvPr>
          <p:cNvCxnSpPr>
            <a:stCxn id="40" idx="2"/>
            <a:endCxn id="34" idx="0"/>
          </p:cNvCxnSpPr>
          <p:nvPr/>
        </p:nvCxnSpPr>
        <p:spPr>
          <a:xfrm>
            <a:off x="5584237" y="2071237"/>
            <a:ext cx="0" cy="227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5841BEBA-A234-DF65-DBB3-BF2D18246B9B}"/>
              </a:ext>
            </a:extLst>
          </p:cNvPr>
          <p:cNvCxnSpPr>
            <a:stCxn id="41" idx="2"/>
            <a:endCxn id="35" idx="0"/>
          </p:cNvCxnSpPr>
          <p:nvPr/>
        </p:nvCxnSpPr>
        <p:spPr>
          <a:xfrm>
            <a:off x="7219952" y="2055316"/>
            <a:ext cx="0" cy="178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7AC227B6-1BE8-A18E-81AE-0ECCFE3B4F07}"/>
              </a:ext>
            </a:extLst>
          </p:cNvPr>
          <p:cNvCxnSpPr>
            <a:stCxn id="42" idx="2"/>
            <a:endCxn id="36" idx="0"/>
          </p:cNvCxnSpPr>
          <p:nvPr/>
        </p:nvCxnSpPr>
        <p:spPr>
          <a:xfrm>
            <a:off x="8428420" y="2042910"/>
            <a:ext cx="643830" cy="190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E2896767-F4FF-9CFD-DED1-740731531EBF}"/>
              </a:ext>
            </a:extLst>
          </p:cNvPr>
          <p:cNvCxnSpPr>
            <a:stCxn id="43" idx="2"/>
            <a:endCxn id="36" idx="0"/>
          </p:cNvCxnSpPr>
          <p:nvPr/>
        </p:nvCxnSpPr>
        <p:spPr>
          <a:xfrm flipH="1">
            <a:off x="9072250" y="2053082"/>
            <a:ext cx="582045" cy="180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2DF40CD6-25EE-B11F-8140-D18F22C1B597}"/>
              </a:ext>
            </a:extLst>
          </p:cNvPr>
          <p:cNvCxnSpPr>
            <a:stCxn id="44" idx="2"/>
            <a:endCxn id="37" idx="0"/>
          </p:cNvCxnSpPr>
          <p:nvPr/>
        </p:nvCxnSpPr>
        <p:spPr>
          <a:xfrm>
            <a:off x="10698176" y="2053082"/>
            <a:ext cx="9789" cy="203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Rectangle 61">
            <a:extLst>
              <a:ext uri="{FF2B5EF4-FFF2-40B4-BE49-F238E27FC236}">
                <a16:creationId xmlns:a16="http://schemas.microsoft.com/office/drawing/2014/main" id="{CD485EB0-BC9A-504D-186A-A97610A7695C}"/>
              </a:ext>
            </a:extLst>
          </p:cNvPr>
          <p:cNvSpPr/>
          <p:nvPr/>
        </p:nvSpPr>
        <p:spPr>
          <a:xfrm>
            <a:off x="5337509" y="3689376"/>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ba</a:t>
            </a:r>
            <a:r>
              <a:rPr lang="en-US" sz="1000" dirty="0"/>
              <a:t> </a:t>
            </a:r>
            <a:r>
              <a:rPr lang="en-US" sz="1000" dirty="0" err="1"/>
              <a:t>phòng</a:t>
            </a:r>
            <a:r>
              <a:rPr lang="en-US" sz="1000" dirty="0"/>
              <a:t> </a:t>
            </a:r>
            <a:r>
              <a:rPr lang="en-US" sz="1000" dirty="0" err="1"/>
              <a:t>ngủ</a:t>
            </a:r>
            <a:endParaRPr lang="en-US" sz="1000" dirty="0"/>
          </a:p>
        </p:txBody>
      </p:sp>
      <p:sp>
        <p:nvSpPr>
          <p:cNvPr id="63" name="TextBox 62">
            <a:extLst>
              <a:ext uri="{FF2B5EF4-FFF2-40B4-BE49-F238E27FC236}">
                <a16:creationId xmlns:a16="http://schemas.microsoft.com/office/drawing/2014/main" id="{C545CE67-265A-1168-B719-7AD06BA0E693}"/>
              </a:ext>
            </a:extLst>
          </p:cNvPr>
          <p:cNvSpPr txBox="1"/>
          <p:nvPr/>
        </p:nvSpPr>
        <p:spPr>
          <a:xfrm>
            <a:off x="4666875" y="3255984"/>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8ADA4973-0C07-1DCC-46D1-D28DA5822177}"/>
              </a:ext>
            </a:extLst>
          </p:cNvPr>
          <p:cNvSpPr txBox="1"/>
          <p:nvPr/>
        </p:nvSpPr>
        <p:spPr>
          <a:xfrm>
            <a:off x="6427057" y="3253831"/>
            <a:ext cx="670634" cy="255134"/>
          </a:xfrm>
          <a:prstGeom prst="rect">
            <a:avLst/>
          </a:prstGeom>
          <a:noFill/>
        </p:spPr>
        <p:txBody>
          <a:bodyPr wrap="square">
            <a:spAutoFit/>
          </a:bodyPr>
          <a:lstStyle/>
          <a:p>
            <a:pPr marR="0">
              <a:lnSpc>
                <a:spcPct val="115000"/>
              </a:lnSpc>
              <a:spcBef>
                <a:spcPts val="0"/>
              </a:spcBef>
              <a:spcAft>
                <a:spcPts val="1000"/>
              </a:spcAft>
            </a:pPr>
            <a:r>
              <a:rPr lang="en-US" sz="1000" dirty="0">
                <a:solidFill>
                  <a:srgbClr val="FF0000"/>
                </a:solidFill>
                <a:latin typeface="Times New Roman" panose="02020603050405020304" pitchFamily="18" charset="0"/>
                <a:cs typeface="Times New Roman" panose="02020603050405020304" pitchFamily="18" charset="0"/>
              </a:rPr>
              <a:t>Gia </a:t>
            </a:r>
            <a:r>
              <a:rPr lang="en-US" sz="1000" dirty="0" err="1">
                <a:solidFill>
                  <a:srgbClr val="FF0000"/>
                </a:solidFill>
                <a:latin typeface="Times New Roman" panose="02020603050405020304" pitchFamily="18" charset="0"/>
                <a:cs typeface="Times New Roman" panose="02020603050405020304" pitchFamily="18" charset="0"/>
              </a:rPr>
              <a:t>đình</a:t>
            </a:r>
            <a:endParaRPr lang="en-US" sz="1000" dirty="0">
              <a:solidFill>
                <a:srgbClr val="FF0000"/>
              </a:solidFill>
              <a:latin typeface="Times New Roman" panose="02020603050405020304" pitchFamily="18" charset="0"/>
              <a:cs typeface="Times New Roman" panose="02020603050405020304" pitchFamily="18" charset="0"/>
            </a:endParaRPr>
          </a:p>
        </p:txBody>
      </p:sp>
      <p:cxnSp>
        <p:nvCxnSpPr>
          <p:cNvPr id="66" name="Straight Arrow Connector 65">
            <a:extLst>
              <a:ext uri="{FF2B5EF4-FFF2-40B4-BE49-F238E27FC236}">
                <a16:creationId xmlns:a16="http://schemas.microsoft.com/office/drawing/2014/main" id="{54480135-DC03-AAB3-4F3E-CAEB3A793576}"/>
              </a:ext>
            </a:extLst>
          </p:cNvPr>
          <p:cNvCxnSpPr>
            <a:stCxn id="63" idx="2"/>
            <a:endCxn id="62" idx="0"/>
          </p:cNvCxnSpPr>
          <p:nvPr/>
        </p:nvCxnSpPr>
        <p:spPr>
          <a:xfrm>
            <a:off x="5002192" y="3511118"/>
            <a:ext cx="917362" cy="178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B089EE8F-1B4C-9F89-6639-CB4DB30B598C}"/>
              </a:ext>
            </a:extLst>
          </p:cNvPr>
          <p:cNvCxnSpPr>
            <a:stCxn id="64" idx="2"/>
            <a:endCxn id="62" idx="0"/>
          </p:cNvCxnSpPr>
          <p:nvPr/>
        </p:nvCxnSpPr>
        <p:spPr>
          <a:xfrm flipH="1">
            <a:off x="5919554" y="3508965"/>
            <a:ext cx="842820" cy="180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Rectangle 68">
            <a:extLst>
              <a:ext uri="{FF2B5EF4-FFF2-40B4-BE49-F238E27FC236}">
                <a16:creationId xmlns:a16="http://schemas.microsoft.com/office/drawing/2014/main" id="{F8D5A76B-AFB2-A10E-54A7-0764A9E2C74F}"/>
              </a:ext>
            </a:extLst>
          </p:cNvPr>
          <p:cNvSpPr/>
          <p:nvPr/>
        </p:nvSpPr>
        <p:spPr>
          <a:xfrm>
            <a:off x="5213042" y="4644650"/>
            <a:ext cx="1424865" cy="60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Số</a:t>
            </a:r>
            <a:r>
              <a:rPr lang="en-US" sz="1000" dirty="0"/>
              <a:t> </a:t>
            </a:r>
            <a:r>
              <a:rPr lang="en-US" sz="1000" dirty="0" err="1"/>
              <a:t>phòng</a:t>
            </a:r>
            <a:r>
              <a:rPr lang="en-US" sz="1000" dirty="0"/>
              <a:t> </a:t>
            </a:r>
            <a:r>
              <a:rPr lang="en-US" sz="1000" dirty="0" err="1"/>
              <a:t>ngủ</a:t>
            </a:r>
            <a:r>
              <a:rPr lang="en-US" sz="1000" dirty="0"/>
              <a:t> </a:t>
            </a:r>
            <a:r>
              <a:rPr lang="en-US" sz="1000" dirty="0" err="1"/>
              <a:t>bằng</a:t>
            </a:r>
            <a:r>
              <a:rPr lang="en-US" sz="1000" dirty="0"/>
              <a:t> </a:t>
            </a:r>
            <a:r>
              <a:rPr lang="en-US" sz="1000" dirty="0" err="1"/>
              <a:t>số</a:t>
            </a:r>
            <a:r>
              <a:rPr lang="en-US" sz="1000" dirty="0"/>
              <a:t> </a:t>
            </a:r>
            <a:r>
              <a:rPr lang="en-US" sz="1000" dirty="0" err="1"/>
              <a:t>thành</a:t>
            </a:r>
            <a:r>
              <a:rPr lang="en-US" sz="1000" dirty="0"/>
              <a:t> </a:t>
            </a:r>
            <a:r>
              <a:rPr lang="en-US" sz="1000" dirty="0" err="1"/>
              <a:t>viên</a:t>
            </a:r>
            <a:r>
              <a:rPr lang="en-US" sz="1000" dirty="0"/>
              <a:t> </a:t>
            </a:r>
            <a:r>
              <a:rPr lang="en-US" sz="1000" dirty="0" err="1"/>
              <a:t>gia</a:t>
            </a:r>
            <a:r>
              <a:rPr lang="en-US" sz="1000" dirty="0"/>
              <a:t> </a:t>
            </a:r>
            <a:r>
              <a:rPr lang="en-US" sz="1000" dirty="0" err="1"/>
              <a:t>đình</a:t>
            </a:r>
            <a:r>
              <a:rPr lang="en-US" sz="1000" dirty="0"/>
              <a:t> +1 * </a:t>
            </a:r>
            <a:r>
              <a:rPr lang="en-US" sz="1000" dirty="0" err="1"/>
              <a:t>trẻ</a:t>
            </a:r>
            <a:r>
              <a:rPr lang="en-US" sz="1000" dirty="0"/>
              <a:t> </a:t>
            </a:r>
            <a:r>
              <a:rPr lang="en-US" sz="1000" dirty="0" err="1"/>
              <a:t>em</a:t>
            </a:r>
            <a:r>
              <a:rPr lang="en-US" sz="1000" dirty="0"/>
              <a:t> </a:t>
            </a:r>
            <a:r>
              <a:rPr lang="en-US" sz="1000" dirty="0" err="1"/>
              <a:t>và</a:t>
            </a:r>
            <a:r>
              <a:rPr lang="en-US" sz="1000" dirty="0"/>
              <a:t> </a:t>
            </a:r>
            <a:r>
              <a:rPr lang="en-US" sz="1000" dirty="0" err="1"/>
              <a:t>phải</a:t>
            </a:r>
            <a:r>
              <a:rPr lang="en-US" sz="1000" dirty="0"/>
              <a:t> ở </a:t>
            </a:r>
            <a:r>
              <a:rPr lang="en-US" sz="1000" dirty="0" err="1"/>
              <a:t>trung</a:t>
            </a:r>
            <a:r>
              <a:rPr lang="en-US" sz="1000" dirty="0"/>
              <a:t> </a:t>
            </a:r>
            <a:r>
              <a:rPr lang="en-US" sz="1000" dirty="0" err="1"/>
              <a:t>tâm</a:t>
            </a:r>
            <a:r>
              <a:rPr lang="en-US" sz="1000" dirty="0"/>
              <a:t> </a:t>
            </a:r>
            <a:r>
              <a:rPr lang="en-US" sz="1000" dirty="0" err="1"/>
              <a:t>và</a:t>
            </a:r>
            <a:r>
              <a:rPr lang="en-US" sz="1000" dirty="0"/>
              <a:t> </a:t>
            </a:r>
            <a:r>
              <a:rPr lang="en-US" sz="1000" dirty="0" err="1"/>
              <a:t>rộng</a:t>
            </a:r>
            <a:r>
              <a:rPr lang="en-US" sz="1000" dirty="0"/>
              <a:t> </a:t>
            </a:r>
            <a:r>
              <a:rPr lang="en-US" sz="1000" dirty="0" err="1"/>
              <a:t>rãi</a:t>
            </a:r>
            <a:endParaRPr lang="en-US" sz="1000" dirty="0"/>
          </a:p>
        </p:txBody>
      </p:sp>
      <p:sp>
        <p:nvSpPr>
          <p:cNvPr id="70" name="TextBox 69">
            <a:extLst>
              <a:ext uri="{FF2B5EF4-FFF2-40B4-BE49-F238E27FC236}">
                <a16:creationId xmlns:a16="http://schemas.microsoft.com/office/drawing/2014/main" id="{8A18A426-56D7-D810-4DC2-B966A4725E13}"/>
              </a:ext>
            </a:extLst>
          </p:cNvPr>
          <p:cNvSpPr txBox="1"/>
          <p:nvPr/>
        </p:nvSpPr>
        <p:spPr>
          <a:xfrm>
            <a:off x="4666875" y="4211258"/>
            <a:ext cx="670634" cy="255134"/>
          </a:xfrm>
          <a:prstGeom prst="rect">
            <a:avLst/>
          </a:prstGeom>
          <a:noFill/>
        </p:spPr>
        <p:txBody>
          <a:bodyPr wrap="square">
            <a:spAutoFit/>
          </a:bodyPr>
          <a:lstStyle/>
          <a:p>
            <a:pPr marR="0">
              <a:lnSpc>
                <a:spcPct val="115000"/>
              </a:lnSpc>
              <a:spcBef>
                <a:spcPts val="0"/>
              </a:spcBef>
              <a:spcAft>
                <a:spcPts val="1000"/>
              </a:spcAft>
            </a:pPr>
            <a:r>
              <a:rPr lang="en-US" sz="1000" dirty="0">
                <a:solidFill>
                  <a:srgbClr val="FF0000"/>
                </a:solidFill>
                <a:latin typeface="Times New Roman" panose="02020603050405020304" pitchFamily="18" charset="0"/>
                <a:cs typeface="Times New Roman" panose="02020603050405020304" pitchFamily="18" charset="0"/>
              </a:rPr>
              <a:t>Gia </a:t>
            </a:r>
            <a:r>
              <a:rPr lang="en-US" sz="1000" dirty="0" err="1">
                <a:solidFill>
                  <a:srgbClr val="FF0000"/>
                </a:solidFill>
                <a:latin typeface="Times New Roman" panose="02020603050405020304" pitchFamily="18" charset="0"/>
                <a:cs typeface="Times New Roman" panose="02020603050405020304" pitchFamily="18" charset="0"/>
              </a:rPr>
              <a:t>đình</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54255923-0D40-3E86-EC4F-1B2A29913158}"/>
              </a:ext>
            </a:extLst>
          </p:cNvPr>
          <p:cNvSpPr txBox="1"/>
          <p:nvPr/>
        </p:nvSpPr>
        <p:spPr>
          <a:xfrm>
            <a:off x="6435000" y="4209105"/>
            <a:ext cx="103018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Con </a:t>
            </a:r>
            <a:r>
              <a:rPr lang="en-US" sz="1000" dirty="0" err="1">
                <a:latin typeface="Times New Roman" panose="02020603050405020304" pitchFamily="18" charset="0"/>
                <a:cs typeface="Times New Roman" panose="02020603050405020304" pitchFamily="18" charset="0"/>
              </a:rPr>
              <a:t>cái</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còn</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nhỏ</a:t>
            </a:r>
            <a:endParaRPr lang="en-US" sz="1000" dirty="0">
              <a:latin typeface="Times New Roman" panose="02020603050405020304" pitchFamily="18" charset="0"/>
              <a:cs typeface="Times New Roman" panose="02020603050405020304" pitchFamily="18" charset="0"/>
            </a:endParaRPr>
          </a:p>
        </p:txBody>
      </p:sp>
      <p:cxnSp>
        <p:nvCxnSpPr>
          <p:cNvPr id="73" name="Straight Arrow Connector 72">
            <a:extLst>
              <a:ext uri="{FF2B5EF4-FFF2-40B4-BE49-F238E27FC236}">
                <a16:creationId xmlns:a16="http://schemas.microsoft.com/office/drawing/2014/main" id="{9BBE6037-210E-BF0B-55AD-73542514AFCE}"/>
              </a:ext>
            </a:extLst>
          </p:cNvPr>
          <p:cNvCxnSpPr>
            <a:stCxn id="70" idx="2"/>
            <a:endCxn id="69" idx="0"/>
          </p:cNvCxnSpPr>
          <p:nvPr/>
        </p:nvCxnSpPr>
        <p:spPr>
          <a:xfrm>
            <a:off x="5002192" y="4466392"/>
            <a:ext cx="923283" cy="178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B274FD3C-CB1B-1928-3EDB-02CB751F9B0E}"/>
              </a:ext>
            </a:extLst>
          </p:cNvPr>
          <p:cNvCxnSpPr>
            <a:stCxn id="71" idx="2"/>
            <a:endCxn id="69" idx="0"/>
          </p:cNvCxnSpPr>
          <p:nvPr/>
        </p:nvCxnSpPr>
        <p:spPr>
          <a:xfrm flipH="1">
            <a:off x="5925475" y="4464239"/>
            <a:ext cx="1024618" cy="180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57327ABE-8C65-9E69-C764-41B09D1F1079}"/>
              </a:ext>
            </a:extLst>
          </p:cNvPr>
          <p:cNvCxnSpPr/>
          <p:nvPr/>
        </p:nvCxnSpPr>
        <p:spPr>
          <a:xfrm flipV="1">
            <a:off x="582592" y="1242874"/>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Connector 77">
            <a:extLst>
              <a:ext uri="{FF2B5EF4-FFF2-40B4-BE49-F238E27FC236}">
                <a16:creationId xmlns:a16="http://schemas.microsoft.com/office/drawing/2014/main" id="{4E06E90E-3763-2C0C-1433-F7C58541C370}"/>
              </a:ext>
            </a:extLst>
          </p:cNvPr>
          <p:cNvCxnSpPr/>
          <p:nvPr/>
        </p:nvCxnSpPr>
        <p:spPr>
          <a:xfrm flipV="1">
            <a:off x="559103" y="3178887"/>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9" name="Straight Connector 78">
            <a:extLst>
              <a:ext uri="{FF2B5EF4-FFF2-40B4-BE49-F238E27FC236}">
                <a16:creationId xmlns:a16="http://schemas.microsoft.com/office/drawing/2014/main" id="{F021278A-6AEE-EA57-E2E5-8E5B2C3F6D3A}"/>
              </a:ext>
            </a:extLst>
          </p:cNvPr>
          <p:cNvCxnSpPr/>
          <p:nvPr/>
        </p:nvCxnSpPr>
        <p:spPr>
          <a:xfrm flipV="1">
            <a:off x="559102" y="4138084"/>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0" name="Straight Connector 79">
            <a:extLst>
              <a:ext uri="{FF2B5EF4-FFF2-40B4-BE49-F238E27FC236}">
                <a16:creationId xmlns:a16="http://schemas.microsoft.com/office/drawing/2014/main" id="{671A39BA-395E-1344-D88B-A4F0F3DD7DB4}"/>
              </a:ext>
            </a:extLst>
          </p:cNvPr>
          <p:cNvCxnSpPr/>
          <p:nvPr/>
        </p:nvCxnSpPr>
        <p:spPr>
          <a:xfrm flipV="1">
            <a:off x="582592" y="5615511"/>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1" name="TextBox 80">
            <a:extLst>
              <a:ext uri="{FF2B5EF4-FFF2-40B4-BE49-F238E27FC236}">
                <a16:creationId xmlns:a16="http://schemas.microsoft.com/office/drawing/2014/main" id="{75868F6D-6FC8-DE8B-A4CF-6AD60930D89A}"/>
              </a:ext>
            </a:extLst>
          </p:cNvPr>
          <p:cNvSpPr txBox="1"/>
          <p:nvPr/>
        </p:nvSpPr>
        <p:spPr>
          <a:xfrm>
            <a:off x="11075081" y="2882690"/>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2</a:t>
            </a:r>
          </a:p>
        </p:txBody>
      </p:sp>
      <p:sp>
        <p:nvSpPr>
          <p:cNvPr id="82" name="TextBox 81">
            <a:extLst>
              <a:ext uri="{FF2B5EF4-FFF2-40B4-BE49-F238E27FC236}">
                <a16:creationId xmlns:a16="http://schemas.microsoft.com/office/drawing/2014/main" id="{450ADDE1-D5F0-5D3D-5AE4-7ECDACC4E870}"/>
              </a:ext>
            </a:extLst>
          </p:cNvPr>
          <p:cNvSpPr txBox="1"/>
          <p:nvPr/>
        </p:nvSpPr>
        <p:spPr>
          <a:xfrm>
            <a:off x="11075081" y="959407"/>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1</a:t>
            </a:r>
          </a:p>
        </p:txBody>
      </p:sp>
      <p:sp>
        <p:nvSpPr>
          <p:cNvPr id="83" name="TextBox 82">
            <a:extLst>
              <a:ext uri="{FF2B5EF4-FFF2-40B4-BE49-F238E27FC236}">
                <a16:creationId xmlns:a16="http://schemas.microsoft.com/office/drawing/2014/main" id="{E93009F3-C9D6-F645-63B7-69241026E26D}"/>
              </a:ext>
            </a:extLst>
          </p:cNvPr>
          <p:cNvSpPr txBox="1"/>
          <p:nvPr/>
        </p:nvSpPr>
        <p:spPr>
          <a:xfrm>
            <a:off x="11075081" y="3878636"/>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3</a:t>
            </a:r>
          </a:p>
        </p:txBody>
      </p:sp>
      <p:sp>
        <p:nvSpPr>
          <p:cNvPr id="84" name="TextBox 83">
            <a:extLst>
              <a:ext uri="{FF2B5EF4-FFF2-40B4-BE49-F238E27FC236}">
                <a16:creationId xmlns:a16="http://schemas.microsoft.com/office/drawing/2014/main" id="{D69C5AA7-AB08-9F64-9130-8077617C86EE}"/>
              </a:ext>
            </a:extLst>
          </p:cNvPr>
          <p:cNvSpPr txBox="1"/>
          <p:nvPr/>
        </p:nvSpPr>
        <p:spPr>
          <a:xfrm>
            <a:off x="11075081" y="5282889"/>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4</a:t>
            </a:r>
          </a:p>
        </p:txBody>
      </p:sp>
      <p:graphicFrame>
        <p:nvGraphicFramePr>
          <p:cNvPr id="4" name="Table 4">
            <a:extLst>
              <a:ext uri="{FF2B5EF4-FFF2-40B4-BE49-F238E27FC236}">
                <a16:creationId xmlns:a16="http://schemas.microsoft.com/office/drawing/2014/main" id="{B024411C-A8EA-E67D-7204-3CC3AB7B9D60}"/>
              </a:ext>
            </a:extLst>
          </p:cNvPr>
          <p:cNvGraphicFramePr>
            <a:graphicFrameLocks noGrp="1"/>
          </p:cNvGraphicFramePr>
          <p:nvPr/>
        </p:nvGraphicFramePr>
        <p:xfrm>
          <a:off x="131674" y="3078840"/>
          <a:ext cx="4394820" cy="2737225"/>
        </p:xfrm>
        <a:graphic>
          <a:graphicData uri="http://schemas.openxmlformats.org/drawingml/2006/table">
            <a:tbl>
              <a:tblPr firstRow="1" bandRow="1">
                <a:tableStyleId>{D113A9D2-9D6B-4929-AA2D-F23B5EE8CBE7}</a:tableStyleId>
              </a:tblPr>
              <a:tblGrid>
                <a:gridCol w="1464940">
                  <a:extLst>
                    <a:ext uri="{9D8B030D-6E8A-4147-A177-3AD203B41FA5}">
                      <a16:colId xmlns:a16="http://schemas.microsoft.com/office/drawing/2014/main" val="3860930260"/>
                    </a:ext>
                  </a:extLst>
                </a:gridCol>
                <a:gridCol w="1464940">
                  <a:extLst>
                    <a:ext uri="{9D8B030D-6E8A-4147-A177-3AD203B41FA5}">
                      <a16:colId xmlns:a16="http://schemas.microsoft.com/office/drawing/2014/main" val="4216124605"/>
                    </a:ext>
                  </a:extLst>
                </a:gridCol>
                <a:gridCol w="1464940">
                  <a:extLst>
                    <a:ext uri="{9D8B030D-6E8A-4147-A177-3AD203B41FA5}">
                      <a16:colId xmlns:a16="http://schemas.microsoft.com/office/drawing/2014/main" val="4160362547"/>
                    </a:ext>
                  </a:extLst>
                </a:gridCol>
              </a:tblGrid>
              <a:tr h="456005">
                <a:tc>
                  <a:txBody>
                    <a:bodyPr/>
                    <a:lstStyle/>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trị</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Ưu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tiên</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3489966"/>
                  </a:ext>
                </a:extLst>
              </a:tr>
              <a:tr h="456005">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tiền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4,000,000,000</a:t>
                      </a:r>
                    </a:p>
                  </a:txBody>
                  <a:tcPr/>
                </a:tc>
                <a:tc>
                  <a:txBody>
                    <a:bodyPr/>
                    <a:lstStyle/>
                    <a:p>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137405715"/>
                  </a:ext>
                </a:extLst>
              </a:tr>
              <a:tr h="456005">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tiền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trên</a:t>
                      </a:r>
                      <a:r>
                        <a:rPr lang="en-US" sz="1200" dirty="0">
                          <a:latin typeface="Times New Roman" panose="02020603050405020304" pitchFamily="18" charset="0"/>
                          <a:cs typeface="Times New Roman" panose="02020603050405020304" pitchFamily="18" charset="0"/>
                        </a:rPr>
                        <a:t> m2 </a:t>
                      </a:r>
                      <a:r>
                        <a:rPr lang="en-US" sz="1200" dirty="0" err="1">
                          <a:latin typeface="Times New Roman" panose="02020603050405020304" pitchFamily="18" charset="0"/>
                          <a:cs typeface="Times New Roman" panose="02020603050405020304" pitchFamily="18" charset="0"/>
                        </a:rPr>
                        <a:t>ít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nhất</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NONE</a:t>
                      </a:r>
                    </a:p>
                  </a:txBody>
                  <a:tcPr/>
                </a:tc>
                <a:tc>
                  <a:txBody>
                    <a:bodyPr/>
                    <a:lstStyle/>
                    <a:p>
                      <a:r>
                        <a:rPr lang="en-US" sz="1200" dirty="0">
                          <a:latin typeface="Times New Roman" panose="02020603050405020304" pitchFamily="18" charset="0"/>
                          <a:cs typeface="Times New Roman" panose="02020603050405020304" pitchFamily="18" charset="0"/>
                        </a:rPr>
                        <a:t>99999999</a:t>
                      </a:r>
                    </a:p>
                  </a:txBody>
                  <a:tcPr/>
                </a:tc>
                <a:extLst>
                  <a:ext uri="{0D108BD9-81ED-4DB2-BD59-A6C34878D82A}">
                    <a16:rowId xmlns:a16="http://schemas.microsoft.com/office/drawing/2014/main" val="717095462"/>
                  </a:ext>
                </a:extLst>
              </a:tr>
              <a:tr h="456005">
                <a:tc>
                  <a:txBody>
                    <a:bodyPr/>
                    <a:lstStyle/>
                    <a:p>
                      <a:r>
                        <a:rPr lang="en-US" sz="1200" dirty="0" err="1">
                          <a:latin typeface="Times New Roman" panose="02020603050405020304" pitchFamily="18" charset="0"/>
                          <a:cs typeface="Times New Roman" panose="02020603050405020304" pitchFamily="18" charset="0"/>
                        </a:rPr>
                        <a:t>Khu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vực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quận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2, 3, </a:t>
                      </a:r>
                      <a:r>
                        <a:rPr lang="en-US" sz="1200" dirty="0" err="1">
                          <a:latin typeface="Times New Roman" panose="02020603050405020304" pitchFamily="18" charset="0"/>
                          <a:cs typeface="Times New Roman" panose="02020603050405020304" pitchFamily="18" charset="0"/>
                        </a:rPr>
                        <a:t>Phú</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nhuận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025573314"/>
                  </a:ext>
                </a:extLst>
              </a:tr>
              <a:tr h="456005">
                <a:tc>
                  <a:txBody>
                    <a:bodyPr/>
                    <a:lstStyle/>
                    <a:p>
                      <a:r>
                        <a:rPr lang="en-US" sz="1200" dirty="0" err="1">
                          <a:latin typeface="Times New Roman" panose="02020603050405020304" pitchFamily="18" charset="0"/>
                          <a:cs typeface="Times New Roman" panose="02020603050405020304" pitchFamily="18" charset="0"/>
                        </a:rPr>
                        <a:t>Số</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phòng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ngủ</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6</a:t>
                      </a:r>
                    </a:p>
                  </a:txBody>
                  <a:tcPr/>
                </a:tc>
                <a:tc>
                  <a:txBody>
                    <a:bodyPr/>
                    <a:lstStyle/>
                    <a:p>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626503463"/>
                  </a:ext>
                </a:extLst>
              </a:tr>
              <a:tr h="456005">
                <a:tc>
                  <a:txBody>
                    <a:bodyPr/>
                    <a:lstStyle/>
                    <a:p>
                      <a:r>
                        <a:rPr lang="en-US" sz="1200" dirty="0" err="1">
                          <a:latin typeface="Times New Roman" panose="02020603050405020304" pitchFamily="18" charset="0"/>
                          <a:cs typeface="Times New Roman" panose="02020603050405020304" pitchFamily="18" charset="0"/>
                        </a:rPr>
                        <a:t>Diện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tích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căn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hộ</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NONE</a:t>
                      </a:r>
                    </a:p>
                  </a:txBody>
                  <a:tcPr/>
                </a:tc>
                <a:tc>
                  <a:txBody>
                    <a:bodyPr/>
                    <a:lstStyle/>
                    <a:p>
                      <a:r>
                        <a:rPr lang="en-US" sz="1200" dirty="0">
                          <a:latin typeface="Times New Roman" panose="02020603050405020304" pitchFamily="18" charset="0"/>
                          <a:cs typeface="Times New Roman" panose="02020603050405020304" pitchFamily="18" charset="0"/>
                        </a:rPr>
                        <a:t>99999999</a:t>
                      </a:r>
                    </a:p>
                  </a:txBody>
                  <a:tcPr/>
                </a:tc>
                <a:extLst>
                  <a:ext uri="{0D108BD9-81ED-4DB2-BD59-A6C34878D82A}">
                    <a16:rowId xmlns:a16="http://schemas.microsoft.com/office/drawing/2014/main" val="2328498163"/>
                  </a:ext>
                </a:extLst>
              </a:tr>
            </a:tbl>
          </a:graphicData>
        </a:graphic>
      </p:graphicFrame>
      <p:sp>
        <p:nvSpPr>
          <p:cNvPr id="2" name="Slide Number Placeholder 1">
            <a:extLst>
              <a:ext uri="{FF2B5EF4-FFF2-40B4-BE49-F238E27FC236}">
                <a16:creationId xmlns:a16="http://schemas.microsoft.com/office/drawing/2014/main" id="{2803F6C8-F56C-8A87-5EA5-BFE604FC9D3B}"/>
              </a:ext>
            </a:extLst>
          </p:cNvPr>
          <p:cNvSpPr>
            <a:spLocks noGrp="1"/>
          </p:cNvSpPr>
          <p:nvPr>
            <p:ph type="sldNum" sz="quarter" idx="12"/>
          </p:nvPr>
        </p:nvSpPr>
        <p:spPr/>
        <p:txBody>
          <a:bodyPr/>
          <a:lstStyle/>
          <a:p>
            <a:fld id="{E31375A4-56A4-47D6-9801-1991572033F7}" type="slidenum">
              <a:rPr lang="en-US" smtClean="0"/>
              <a:t>20</a:t>
            </a:fld>
            <a:endParaRPr lang="en-US"/>
          </a:p>
        </p:txBody>
      </p:sp>
    </p:spTree>
    <p:extLst>
      <p:ext uri="{BB962C8B-B14F-4D97-AF65-F5344CB8AC3E}">
        <p14:creationId xmlns:p14="http://schemas.microsoft.com/office/powerpoint/2010/main" val="654715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0AD9E3-B4B3-0EF3-8819-C2ABE11862AC}"/>
              </a:ext>
            </a:extLst>
          </p:cNvPr>
          <p:cNvSpPr/>
          <p:nvPr/>
        </p:nvSpPr>
        <p:spPr>
          <a:xfrm>
            <a:off x="1923860" y="565945"/>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Là</a:t>
            </a:r>
            <a:r>
              <a:rPr lang="en-US" sz="1000" dirty="0"/>
              <a:t> </a:t>
            </a:r>
            <a:r>
              <a:rPr lang="en-US" sz="1000" dirty="0" err="1"/>
              <a:t>một</a:t>
            </a:r>
            <a:r>
              <a:rPr lang="en-US" sz="1000" dirty="0"/>
              <a:t> </a:t>
            </a:r>
            <a:r>
              <a:rPr lang="en-US" sz="1000" dirty="0" err="1"/>
              <a:t>gia</a:t>
            </a:r>
            <a:r>
              <a:rPr lang="en-US" sz="1000" dirty="0"/>
              <a:t> </a:t>
            </a:r>
            <a:r>
              <a:rPr lang="en-US" sz="1000" dirty="0" err="1"/>
              <a:t>đình</a:t>
            </a:r>
            <a:endParaRPr lang="en-US" sz="1000" dirty="0"/>
          </a:p>
        </p:txBody>
      </p:sp>
      <p:sp>
        <p:nvSpPr>
          <p:cNvPr id="9" name="Rectangle 8">
            <a:extLst>
              <a:ext uri="{FF2B5EF4-FFF2-40B4-BE49-F238E27FC236}">
                <a16:creationId xmlns:a16="http://schemas.microsoft.com/office/drawing/2014/main" id="{876E3AB2-95A8-7B64-F620-E01481AF0D95}"/>
              </a:ext>
            </a:extLst>
          </p:cNvPr>
          <p:cNvSpPr/>
          <p:nvPr/>
        </p:nvSpPr>
        <p:spPr>
          <a:xfrm>
            <a:off x="3738976" y="565946"/>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thu</a:t>
            </a:r>
            <a:r>
              <a:rPr lang="en-US" sz="1000" dirty="0"/>
              <a:t> </a:t>
            </a:r>
            <a:r>
              <a:rPr lang="en-US" sz="1000" dirty="0" err="1"/>
              <a:t>nhập</a:t>
            </a:r>
            <a:r>
              <a:rPr lang="en-US" sz="1000" dirty="0"/>
              <a:t> </a:t>
            </a:r>
            <a:r>
              <a:rPr lang="en-US" sz="1000" dirty="0" err="1"/>
              <a:t>cao</a:t>
            </a:r>
            <a:endParaRPr lang="en-US" sz="1000" dirty="0"/>
          </a:p>
        </p:txBody>
      </p:sp>
      <p:sp>
        <p:nvSpPr>
          <p:cNvPr id="10" name="Rectangle 9">
            <a:extLst>
              <a:ext uri="{FF2B5EF4-FFF2-40B4-BE49-F238E27FC236}">
                <a16:creationId xmlns:a16="http://schemas.microsoft.com/office/drawing/2014/main" id="{86F70F87-A75D-AA5F-56D7-B80B5DB2E042}"/>
              </a:ext>
            </a:extLst>
          </p:cNvPr>
          <p:cNvSpPr/>
          <p:nvPr/>
        </p:nvSpPr>
        <p:spPr>
          <a:xfrm>
            <a:off x="5554092" y="565947"/>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Thế</a:t>
            </a:r>
            <a:r>
              <a:rPr lang="en-US" sz="1000" dirty="0"/>
              <a:t> </a:t>
            </a:r>
            <a:r>
              <a:rPr lang="en-US" sz="1000" dirty="0" err="1"/>
              <a:t>hệ</a:t>
            </a:r>
            <a:r>
              <a:rPr lang="en-US" sz="1000" dirty="0"/>
              <a:t> Z</a:t>
            </a:r>
          </a:p>
        </p:txBody>
      </p:sp>
      <p:sp>
        <p:nvSpPr>
          <p:cNvPr id="11" name="Rectangle 10">
            <a:extLst>
              <a:ext uri="{FF2B5EF4-FFF2-40B4-BE49-F238E27FC236}">
                <a16:creationId xmlns:a16="http://schemas.microsoft.com/office/drawing/2014/main" id="{0EAB45A9-249A-A7D4-7900-C3F353EDE3FC}"/>
              </a:ext>
            </a:extLst>
          </p:cNvPr>
          <p:cNvSpPr/>
          <p:nvPr/>
        </p:nvSpPr>
        <p:spPr>
          <a:xfrm>
            <a:off x="7369208" y="565947"/>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Thế</a:t>
            </a:r>
            <a:r>
              <a:rPr lang="en-US" sz="1000" dirty="0"/>
              <a:t> </a:t>
            </a:r>
            <a:r>
              <a:rPr lang="en-US" sz="1000" dirty="0" err="1"/>
              <a:t>hệ</a:t>
            </a:r>
            <a:r>
              <a:rPr lang="en-US" sz="1000" dirty="0"/>
              <a:t> Y</a:t>
            </a:r>
          </a:p>
        </p:txBody>
      </p:sp>
      <p:sp>
        <p:nvSpPr>
          <p:cNvPr id="12" name="Rectangle 11">
            <a:extLst>
              <a:ext uri="{FF2B5EF4-FFF2-40B4-BE49-F238E27FC236}">
                <a16:creationId xmlns:a16="http://schemas.microsoft.com/office/drawing/2014/main" id="{D6F3CD9C-E4E3-F123-400B-2C0C9B9D81D7}"/>
              </a:ext>
            </a:extLst>
          </p:cNvPr>
          <p:cNvSpPr/>
          <p:nvPr/>
        </p:nvSpPr>
        <p:spPr>
          <a:xfrm>
            <a:off x="9184324" y="565947"/>
            <a:ext cx="1278381"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thu</a:t>
            </a:r>
            <a:r>
              <a:rPr lang="en-US" sz="1000" dirty="0"/>
              <a:t> </a:t>
            </a:r>
            <a:r>
              <a:rPr lang="en-US" sz="1000" dirty="0" err="1"/>
              <a:t>nhập</a:t>
            </a:r>
            <a:r>
              <a:rPr lang="en-US" sz="1000" dirty="0"/>
              <a:t> </a:t>
            </a:r>
            <a:r>
              <a:rPr lang="en-US" sz="1000" dirty="0" err="1"/>
              <a:t>không</a:t>
            </a:r>
            <a:r>
              <a:rPr lang="en-US" sz="1000" dirty="0"/>
              <a:t> </a:t>
            </a:r>
            <a:r>
              <a:rPr lang="en-US" sz="1000" dirty="0" err="1"/>
              <a:t>cao</a:t>
            </a:r>
            <a:endParaRPr lang="en-US" sz="1000" dirty="0"/>
          </a:p>
        </p:txBody>
      </p:sp>
      <p:sp>
        <p:nvSpPr>
          <p:cNvPr id="13" name="TextBox 12">
            <a:extLst>
              <a:ext uri="{FF2B5EF4-FFF2-40B4-BE49-F238E27FC236}">
                <a16:creationId xmlns:a16="http://schemas.microsoft.com/office/drawing/2014/main" id="{F3221DD3-20F1-4A54-BBED-5739D1B6FE0C}"/>
              </a:ext>
            </a:extLst>
          </p:cNvPr>
          <p:cNvSpPr txBox="1"/>
          <p:nvPr/>
        </p:nvSpPr>
        <p:spPr>
          <a:xfrm>
            <a:off x="582592" y="103878"/>
            <a:ext cx="1341268"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đã</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cưới</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hoặc</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đính</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hốn</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66C2B7A-487B-68AE-B8C6-241570084CA8}"/>
              </a:ext>
            </a:extLst>
          </p:cNvPr>
          <p:cNvSpPr txBox="1"/>
          <p:nvPr/>
        </p:nvSpPr>
        <p:spPr>
          <a:xfrm>
            <a:off x="3007675" y="79657"/>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B2F5747-1127-1485-4639-B1845DAC84E5}"/>
              </a:ext>
            </a:extLst>
          </p:cNvPr>
          <p:cNvSpPr txBox="1"/>
          <p:nvPr/>
        </p:nvSpPr>
        <p:spPr>
          <a:xfrm>
            <a:off x="3738977" y="79657"/>
            <a:ext cx="108381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Lương</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từ</a:t>
            </a:r>
            <a:r>
              <a:rPr lang="en-US" sz="1000" dirty="0">
                <a:latin typeface="Times New Roman" panose="02020603050405020304" pitchFamily="18" charset="0"/>
                <a:cs typeface="Times New Roman" panose="02020603050405020304" pitchFamily="18" charset="0"/>
              </a:rPr>
              <a:t> 30 </a:t>
            </a:r>
            <a:r>
              <a:rPr lang="en-US" sz="1000" dirty="0" err="1">
                <a:latin typeface="Times New Roman" panose="02020603050405020304" pitchFamily="18" charset="0"/>
                <a:cs typeface="Times New Roman" panose="02020603050405020304" pitchFamily="18" charset="0"/>
              </a:rPr>
              <a:t>triệu</a:t>
            </a:r>
            <a:endParaRPr lang="en-US" sz="1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BED7763-F135-8A45-9B8E-D8D7AAE8C4D7}"/>
              </a:ext>
            </a:extLst>
          </p:cNvPr>
          <p:cNvSpPr txBox="1"/>
          <p:nvPr/>
        </p:nvSpPr>
        <p:spPr>
          <a:xfrm>
            <a:off x="9281607" y="79657"/>
            <a:ext cx="108381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Lương</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từ</a:t>
            </a:r>
            <a:r>
              <a:rPr lang="en-US" sz="1000" dirty="0">
                <a:solidFill>
                  <a:srgbClr val="FF0000"/>
                </a:solidFill>
                <a:latin typeface="Times New Roman" panose="02020603050405020304" pitchFamily="18" charset="0"/>
                <a:cs typeface="Times New Roman" panose="02020603050405020304" pitchFamily="18" charset="0"/>
              </a:rPr>
              <a:t> 15 </a:t>
            </a:r>
            <a:r>
              <a:rPr lang="en-US" sz="1000" dirty="0" err="1">
                <a:solidFill>
                  <a:srgbClr val="FF0000"/>
                </a:solidFill>
                <a:latin typeface="Times New Roman" panose="02020603050405020304" pitchFamily="18" charset="0"/>
                <a:cs typeface="Times New Roman" panose="02020603050405020304" pitchFamily="18" charset="0"/>
              </a:rPr>
              <a:t>triệu</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03E62CD-EFCD-3860-DC92-CF8CBAAB3626}"/>
              </a:ext>
            </a:extLst>
          </p:cNvPr>
          <p:cNvSpPr txBox="1"/>
          <p:nvPr/>
        </p:nvSpPr>
        <p:spPr>
          <a:xfrm>
            <a:off x="7328150" y="79657"/>
            <a:ext cx="1165931"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Sinh</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từ</a:t>
            </a:r>
            <a:r>
              <a:rPr lang="en-US" sz="1000" dirty="0">
                <a:latin typeface="Times New Roman" panose="02020603050405020304" pitchFamily="18" charset="0"/>
                <a:cs typeface="Times New Roman" panose="02020603050405020304" pitchFamily="18" charset="0"/>
              </a:rPr>
              <a:t> 1981-1996</a:t>
            </a:r>
          </a:p>
        </p:txBody>
      </p:sp>
      <p:sp>
        <p:nvSpPr>
          <p:cNvPr id="18" name="TextBox 17">
            <a:extLst>
              <a:ext uri="{FF2B5EF4-FFF2-40B4-BE49-F238E27FC236}">
                <a16:creationId xmlns:a16="http://schemas.microsoft.com/office/drawing/2014/main" id="{17DEC002-CF65-4C8D-2E6C-54EF9F865720}"/>
              </a:ext>
            </a:extLst>
          </p:cNvPr>
          <p:cNvSpPr txBox="1"/>
          <p:nvPr/>
        </p:nvSpPr>
        <p:spPr>
          <a:xfrm>
            <a:off x="5513033" y="79657"/>
            <a:ext cx="1165931"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Sinh</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từ</a:t>
            </a:r>
            <a:r>
              <a:rPr lang="en-US" sz="1000" dirty="0">
                <a:solidFill>
                  <a:srgbClr val="FF0000"/>
                </a:solidFill>
                <a:latin typeface="Times New Roman" panose="02020603050405020304" pitchFamily="18" charset="0"/>
                <a:cs typeface="Times New Roman" panose="02020603050405020304" pitchFamily="18" charset="0"/>
              </a:rPr>
              <a:t> 1997-2012</a:t>
            </a:r>
          </a:p>
        </p:txBody>
      </p:sp>
      <p:cxnSp>
        <p:nvCxnSpPr>
          <p:cNvPr id="20" name="Straight Arrow Connector 19">
            <a:extLst>
              <a:ext uri="{FF2B5EF4-FFF2-40B4-BE49-F238E27FC236}">
                <a16:creationId xmlns:a16="http://schemas.microsoft.com/office/drawing/2014/main" id="{0F0F63AD-9E9C-0ACA-69E8-9D29459B847D}"/>
              </a:ext>
            </a:extLst>
          </p:cNvPr>
          <p:cNvCxnSpPr>
            <a:stCxn id="13" idx="2"/>
            <a:endCxn id="7" idx="1"/>
          </p:cNvCxnSpPr>
          <p:nvPr/>
        </p:nvCxnSpPr>
        <p:spPr>
          <a:xfrm>
            <a:off x="1253226" y="359012"/>
            <a:ext cx="670634" cy="377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F8AB226-311B-8731-59EF-F52CD88AAEC1}"/>
              </a:ext>
            </a:extLst>
          </p:cNvPr>
          <p:cNvCxnSpPr>
            <a:stCxn id="14" idx="2"/>
            <a:endCxn id="7" idx="3"/>
          </p:cNvCxnSpPr>
          <p:nvPr/>
        </p:nvCxnSpPr>
        <p:spPr>
          <a:xfrm flipH="1">
            <a:off x="3007675" y="334791"/>
            <a:ext cx="335317" cy="402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46B4FAA-EBA8-60A9-4630-184B10511896}"/>
              </a:ext>
            </a:extLst>
          </p:cNvPr>
          <p:cNvCxnSpPr>
            <a:stCxn id="15" idx="2"/>
            <a:endCxn id="9" idx="0"/>
          </p:cNvCxnSpPr>
          <p:nvPr/>
        </p:nvCxnSpPr>
        <p:spPr>
          <a:xfrm>
            <a:off x="4280884" y="334791"/>
            <a:ext cx="0" cy="231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CF4B037E-C01B-C946-F49B-76E5A416938D}"/>
              </a:ext>
            </a:extLst>
          </p:cNvPr>
          <p:cNvCxnSpPr>
            <a:stCxn id="18" idx="2"/>
            <a:endCxn id="10" idx="0"/>
          </p:cNvCxnSpPr>
          <p:nvPr/>
        </p:nvCxnSpPr>
        <p:spPr>
          <a:xfrm>
            <a:off x="6095999" y="334791"/>
            <a:ext cx="1"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2D36493-E300-F7D5-301F-E7F3A43411E1}"/>
              </a:ext>
            </a:extLst>
          </p:cNvPr>
          <p:cNvCxnSpPr>
            <a:stCxn id="17" idx="2"/>
            <a:endCxn id="11" idx="0"/>
          </p:cNvCxnSpPr>
          <p:nvPr/>
        </p:nvCxnSpPr>
        <p:spPr>
          <a:xfrm>
            <a:off x="7911116" y="334791"/>
            <a:ext cx="0"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88A9F41-5F86-72B9-D328-E1A7A230B27E}"/>
              </a:ext>
            </a:extLst>
          </p:cNvPr>
          <p:cNvCxnSpPr>
            <a:stCxn id="16" idx="2"/>
            <a:endCxn id="12" idx="0"/>
          </p:cNvCxnSpPr>
          <p:nvPr/>
        </p:nvCxnSpPr>
        <p:spPr>
          <a:xfrm>
            <a:off x="9823514" y="334791"/>
            <a:ext cx="1"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C9B6AA6D-3F30-B9D1-FA27-C05CBCEFE1C1}"/>
              </a:ext>
            </a:extLst>
          </p:cNvPr>
          <p:cNvSpPr/>
          <p:nvPr/>
        </p:nvSpPr>
        <p:spPr>
          <a:xfrm>
            <a:off x="1261541" y="2321499"/>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một</a:t>
            </a:r>
            <a:r>
              <a:rPr lang="en-US" sz="1000" dirty="0"/>
              <a:t> </a:t>
            </a:r>
            <a:r>
              <a:rPr lang="en-US" sz="1000" dirty="0" err="1"/>
              <a:t>phòng</a:t>
            </a:r>
            <a:r>
              <a:rPr lang="en-US" sz="1000" dirty="0"/>
              <a:t> </a:t>
            </a:r>
            <a:r>
              <a:rPr lang="en-US" sz="1000" dirty="0" err="1"/>
              <a:t>ngủ</a:t>
            </a:r>
            <a:endParaRPr lang="en-US" sz="1000" dirty="0"/>
          </a:p>
        </p:txBody>
      </p:sp>
      <p:sp>
        <p:nvSpPr>
          <p:cNvPr id="33" name="Rectangle 32">
            <a:extLst>
              <a:ext uri="{FF2B5EF4-FFF2-40B4-BE49-F238E27FC236}">
                <a16:creationId xmlns:a16="http://schemas.microsoft.com/office/drawing/2014/main" id="{639F193D-81BE-850B-8908-DE60255AFFF5}"/>
              </a:ext>
            </a:extLst>
          </p:cNvPr>
          <p:cNvSpPr/>
          <p:nvPr/>
        </p:nvSpPr>
        <p:spPr>
          <a:xfrm>
            <a:off x="3149894" y="2298558"/>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hai</a:t>
            </a:r>
            <a:r>
              <a:rPr lang="en-US" sz="1000" dirty="0"/>
              <a:t> </a:t>
            </a:r>
            <a:r>
              <a:rPr lang="en-US" sz="1000" dirty="0" err="1"/>
              <a:t>phòng</a:t>
            </a:r>
            <a:r>
              <a:rPr lang="en-US" sz="1000" dirty="0"/>
              <a:t> </a:t>
            </a:r>
            <a:r>
              <a:rPr lang="en-US" sz="1000" dirty="0" err="1"/>
              <a:t>ngủ</a:t>
            </a:r>
            <a:endParaRPr lang="en-US" sz="1000" dirty="0"/>
          </a:p>
        </p:txBody>
      </p:sp>
      <p:sp>
        <p:nvSpPr>
          <p:cNvPr id="34" name="Rectangle 33">
            <a:extLst>
              <a:ext uri="{FF2B5EF4-FFF2-40B4-BE49-F238E27FC236}">
                <a16:creationId xmlns:a16="http://schemas.microsoft.com/office/drawing/2014/main" id="{E943A6A7-C09D-D5BB-E63C-8CF346E4774D}"/>
              </a:ext>
            </a:extLst>
          </p:cNvPr>
          <p:cNvSpPr/>
          <p:nvPr/>
        </p:nvSpPr>
        <p:spPr>
          <a:xfrm>
            <a:off x="5002192" y="2298557"/>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thể</a:t>
            </a:r>
            <a:r>
              <a:rPr lang="en-US" sz="1000" dirty="0"/>
              <a:t> </a:t>
            </a:r>
            <a:r>
              <a:rPr lang="en-US" sz="1000" dirty="0" err="1"/>
              <a:t>chịu</a:t>
            </a:r>
            <a:r>
              <a:rPr lang="en-US" sz="1000" dirty="0"/>
              <a:t> </a:t>
            </a:r>
            <a:r>
              <a:rPr lang="en-US" sz="1000" dirty="0" err="1"/>
              <a:t>làm</a:t>
            </a:r>
            <a:r>
              <a:rPr lang="en-US" sz="1000" dirty="0"/>
              <a:t> </a:t>
            </a:r>
            <a:r>
              <a:rPr lang="en-US" sz="1000" dirty="0" err="1"/>
              <a:t>xa</a:t>
            </a:r>
            <a:endParaRPr lang="en-US" sz="1000" dirty="0"/>
          </a:p>
        </p:txBody>
      </p:sp>
      <p:sp>
        <p:nvSpPr>
          <p:cNvPr id="35" name="Rectangle 34">
            <a:extLst>
              <a:ext uri="{FF2B5EF4-FFF2-40B4-BE49-F238E27FC236}">
                <a16:creationId xmlns:a16="http://schemas.microsoft.com/office/drawing/2014/main" id="{6E160351-3CCD-798C-8C37-CB81A7051D2D}"/>
              </a:ext>
            </a:extLst>
          </p:cNvPr>
          <p:cNvSpPr/>
          <p:nvPr/>
        </p:nvSpPr>
        <p:spPr>
          <a:xfrm>
            <a:off x="6637907" y="2233820"/>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thể</a:t>
            </a:r>
            <a:r>
              <a:rPr lang="en-US" sz="1000" dirty="0"/>
              <a:t> </a:t>
            </a:r>
            <a:r>
              <a:rPr lang="en-US" sz="1000" dirty="0" err="1"/>
              <a:t>chọn</a:t>
            </a:r>
            <a:r>
              <a:rPr lang="en-US" sz="1000" dirty="0"/>
              <a:t> </a:t>
            </a:r>
            <a:r>
              <a:rPr lang="en-US" sz="1000" dirty="0" err="1"/>
              <a:t>ngoại</a:t>
            </a:r>
            <a:r>
              <a:rPr lang="en-US" sz="1000" dirty="0"/>
              <a:t> ô, </a:t>
            </a:r>
            <a:r>
              <a:rPr lang="en-US" sz="1000" dirty="0" err="1"/>
              <a:t>từ</a:t>
            </a:r>
            <a:r>
              <a:rPr lang="en-US" sz="1000" dirty="0"/>
              <a:t> 2 </a:t>
            </a:r>
            <a:r>
              <a:rPr lang="en-US" sz="1000" dirty="0" err="1"/>
              <a:t>phòng</a:t>
            </a:r>
            <a:r>
              <a:rPr lang="en-US" sz="1000" dirty="0"/>
              <a:t> </a:t>
            </a:r>
            <a:r>
              <a:rPr lang="en-US" sz="1000" dirty="0" err="1"/>
              <a:t>ngủ</a:t>
            </a:r>
            <a:endParaRPr lang="en-US" sz="1000" dirty="0"/>
          </a:p>
        </p:txBody>
      </p:sp>
      <p:sp>
        <p:nvSpPr>
          <p:cNvPr id="36" name="Rectangle 35">
            <a:extLst>
              <a:ext uri="{FF2B5EF4-FFF2-40B4-BE49-F238E27FC236}">
                <a16:creationId xmlns:a16="http://schemas.microsoft.com/office/drawing/2014/main" id="{D2C51A60-F611-01EA-085D-554B4BF8A5C4}"/>
              </a:ext>
            </a:extLst>
          </p:cNvPr>
          <p:cNvSpPr/>
          <p:nvPr/>
        </p:nvSpPr>
        <p:spPr>
          <a:xfrm>
            <a:off x="8490205" y="2233820"/>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Vay</a:t>
            </a:r>
            <a:r>
              <a:rPr lang="en-US" sz="1000" dirty="0"/>
              <a:t> 30% </a:t>
            </a:r>
            <a:r>
              <a:rPr lang="en-US" sz="1000" dirty="0" err="1"/>
              <a:t>giá</a:t>
            </a:r>
            <a:r>
              <a:rPr lang="en-US" sz="1000" dirty="0"/>
              <a:t> </a:t>
            </a:r>
            <a:r>
              <a:rPr lang="en-US" sz="1000" dirty="0" err="1"/>
              <a:t>trị</a:t>
            </a:r>
            <a:r>
              <a:rPr lang="en-US" sz="1000" dirty="0"/>
              <a:t> </a:t>
            </a:r>
            <a:r>
              <a:rPr lang="en-US" sz="1000" dirty="0" err="1"/>
              <a:t>căn</a:t>
            </a:r>
            <a:r>
              <a:rPr lang="en-US" sz="1000" dirty="0"/>
              <a:t> </a:t>
            </a:r>
            <a:r>
              <a:rPr lang="en-US" sz="1000" dirty="0" err="1"/>
              <a:t>nhà</a:t>
            </a:r>
            <a:r>
              <a:rPr lang="en-US" sz="1000" dirty="0"/>
              <a:t> </a:t>
            </a:r>
            <a:r>
              <a:rPr lang="en-US" sz="1000" dirty="0" err="1"/>
              <a:t>muốn</a:t>
            </a:r>
            <a:r>
              <a:rPr lang="en-US" sz="1000" dirty="0"/>
              <a:t> </a:t>
            </a:r>
            <a:r>
              <a:rPr lang="en-US" sz="1000" dirty="0" err="1"/>
              <a:t>mua</a:t>
            </a:r>
            <a:r>
              <a:rPr lang="en-US" sz="1000" dirty="0"/>
              <a:t> </a:t>
            </a:r>
            <a:r>
              <a:rPr lang="en-US" sz="1000" dirty="0" err="1"/>
              <a:t>kì</a:t>
            </a:r>
            <a:r>
              <a:rPr lang="en-US" sz="1000" dirty="0"/>
              <a:t> </a:t>
            </a:r>
            <a:r>
              <a:rPr lang="en-US" sz="1000" dirty="0" err="1"/>
              <a:t>hạn</a:t>
            </a:r>
            <a:r>
              <a:rPr lang="en-US" sz="1000" dirty="0"/>
              <a:t> </a:t>
            </a:r>
            <a:r>
              <a:rPr lang="en-US" sz="1000" dirty="0" err="1"/>
              <a:t>dài</a:t>
            </a:r>
            <a:endParaRPr lang="en-US" sz="1000" dirty="0"/>
          </a:p>
        </p:txBody>
      </p:sp>
      <p:sp>
        <p:nvSpPr>
          <p:cNvPr id="37" name="Rectangle 36">
            <a:extLst>
              <a:ext uri="{FF2B5EF4-FFF2-40B4-BE49-F238E27FC236}">
                <a16:creationId xmlns:a16="http://schemas.microsoft.com/office/drawing/2014/main" id="{8A19EEFC-76EA-15D2-CE80-129E24B2207F}"/>
              </a:ext>
            </a:extLst>
          </p:cNvPr>
          <p:cNvSpPr/>
          <p:nvPr/>
        </p:nvSpPr>
        <p:spPr>
          <a:xfrm>
            <a:off x="10125920" y="2256762"/>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Vay</a:t>
            </a:r>
            <a:r>
              <a:rPr lang="en-US" sz="1000" dirty="0"/>
              <a:t> 50% </a:t>
            </a:r>
            <a:r>
              <a:rPr lang="en-US" sz="1000" dirty="0" err="1"/>
              <a:t>giá</a:t>
            </a:r>
            <a:r>
              <a:rPr lang="en-US" sz="1000" dirty="0"/>
              <a:t> </a:t>
            </a:r>
            <a:r>
              <a:rPr lang="en-US" sz="1000" dirty="0" err="1"/>
              <a:t>trị</a:t>
            </a:r>
            <a:r>
              <a:rPr lang="en-US" sz="1000" dirty="0"/>
              <a:t> </a:t>
            </a:r>
            <a:r>
              <a:rPr lang="en-US" sz="1000" dirty="0" err="1"/>
              <a:t>căn</a:t>
            </a:r>
            <a:r>
              <a:rPr lang="en-US" sz="1000" dirty="0"/>
              <a:t> </a:t>
            </a:r>
            <a:r>
              <a:rPr lang="en-US" sz="1000" dirty="0" err="1"/>
              <a:t>nhà</a:t>
            </a:r>
            <a:r>
              <a:rPr lang="en-US" sz="1000" dirty="0"/>
              <a:t> </a:t>
            </a:r>
            <a:r>
              <a:rPr lang="en-US" sz="1000" dirty="0" err="1"/>
              <a:t>nhưng</a:t>
            </a:r>
            <a:r>
              <a:rPr lang="en-US" sz="1000" dirty="0"/>
              <a:t> </a:t>
            </a:r>
            <a:r>
              <a:rPr lang="en-US" sz="1000" dirty="0" err="1"/>
              <a:t>giá</a:t>
            </a:r>
            <a:r>
              <a:rPr lang="en-US" sz="1000" dirty="0"/>
              <a:t> </a:t>
            </a:r>
            <a:r>
              <a:rPr lang="en-US" sz="1000" dirty="0" err="1"/>
              <a:t>nhà</a:t>
            </a:r>
            <a:r>
              <a:rPr lang="en-US" sz="1000" dirty="0"/>
              <a:t> </a:t>
            </a:r>
            <a:r>
              <a:rPr lang="en-US" sz="1000" dirty="0" err="1"/>
              <a:t>cao</a:t>
            </a:r>
            <a:r>
              <a:rPr lang="en-US" sz="1000" dirty="0"/>
              <a:t> </a:t>
            </a:r>
          </a:p>
        </p:txBody>
      </p:sp>
      <p:sp>
        <p:nvSpPr>
          <p:cNvPr id="38" name="TextBox 37">
            <a:extLst>
              <a:ext uri="{FF2B5EF4-FFF2-40B4-BE49-F238E27FC236}">
                <a16:creationId xmlns:a16="http://schemas.microsoft.com/office/drawing/2014/main" id="{085C806B-AAAC-58E5-A90E-6F85EBE774AD}"/>
              </a:ext>
            </a:extLst>
          </p:cNvPr>
          <p:cNvSpPr txBox="1"/>
          <p:nvPr/>
        </p:nvSpPr>
        <p:spPr>
          <a:xfrm>
            <a:off x="1508269"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Độc</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thân</a:t>
            </a:r>
            <a:endParaRPr lang="en-US" sz="10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D9FCE3AF-FD85-6590-CCAB-3C9C9E064C6A}"/>
              </a:ext>
            </a:extLst>
          </p:cNvPr>
          <p:cNvSpPr txBox="1"/>
          <p:nvPr/>
        </p:nvSpPr>
        <p:spPr>
          <a:xfrm>
            <a:off x="3403659"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683CD90D-33F1-98AF-4A7D-B35C852D5024}"/>
              </a:ext>
            </a:extLst>
          </p:cNvPr>
          <p:cNvSpPr txBox="1"/>
          <p:nvPr/>
        </p:nvSpPr>
        <p:spPr>
          <a:xfrm>
            <a:off x="5248920"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Thế</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hệ</a:t>
            </a:r>
            <a:r>
              <a:rPr lang="en-US" sz="1000" dirty="0">
                <a:solidFill>
                  <a:srgbClr val="FF0000"/>
                </a:solidFill>
                <a:latin typeface="Times New Roman" panose="02020603050405020304" pitchFamily="18" charset="0"/>
                <a:cs typeface="Times New Roman" panose="02020603050405020304" pitchFamily="18" charset="0"/>
              </a:rPr>
              <a:t> Z</a:t>
            </a:r>
          </a:p>
        </p:txBody>
      </p:sp>
      <p:sp>
        <p:nvSpPr>
          <p:cNvPr id="41" name="TextBox 40">
            <a:extLst>
              <a:ext uri="{FF2B5EF4-FFF2-40B4-BE49-F238E27FC236}">
                <a16:creationId xmlns:a16="http://schemas.microsoft.com/office/drawing/2014/main" id="{24D1A818-69BC-973F-FC65-933BE81BF901}"/>
              </a:ext>
            </a:extLst>
          </p:cNvPr>
          <p:cNvSpPr txBox="1"/>
          <p:nvPr/>
        </p:nvSpPr>
        <p:spPr>
          <a:xfrm>
            <a:off x="6884635" y="1800182"/>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Thế</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hệ</a:t>
            </a:r>
            <a:r>
              <a:rPr lang="en-US" sz="1000" dirty="0">
                <a:latin typeface="Times New Roman" panose="02020603050405020304" pitchFamily="18" charset="0"/>
                <a:cs typeface="Times New Roman" panose="02020603050405020304" pitchFamily="18" charset="0"/>
              </a:rPr>
              <a:t> Y</a:t>
            </a:r>
          </a:p>
        </p:txBody>
      </p:sp>
      <p:sp>
        <p:nvSpPr>
          <p:cNvPr id="42" name="TextBox 41">
            <a:extLst>
              <a:ext uri="{FF2B5EF4-FFF2-40B4-BE49-F238E27FC236}">
                <a16:creationId xmlns:a16="http://schemas.microsoft.com/office/drawing/2014/main" id="{E7744755-8B32-603A-C689-4B3EEC77FEF6}"/>
              </a:ext>
            </a:extLst>
          </p:cNvPr>
          <p:cNvSpPr txBox="1"/>
          <p:nvPr/>
        </p:nvSpPr>
        <p:spPr>
          <a:xfrm>
            <a:off x="7801997" y="1787776"/>
            <a:ext cx="1252846" cy="255134"/>
          </a:xfrm>
          <a:prstGeom prst="rect">
            <a:avLst/>
          </a:prstGeom>
          <a:noFill/>
        </p:spPr>
        <p:txBody>
          <a:bodyPr wrap="square">
            <a:spAutoFit/>
          </a:bodyPr>
          <a:lstStyle/>
          <a:p>
            <a:pPr marR="0">
              <a:lnSpc>
                <a:spcPct val="115000"/>
              </a:lnSpc>
              <a:spcBef>
                <a:spcPts val="0"/>
              </a:spcBef>
              <a:spcAft>
                <a:spcPts val="1000"/>
              </a:spcAft>
            </a:pPr>
            <a:r>
              <a:rPr lang="en-US" sz="1000" dirty="0">
                <a:solidFill>
                  <a:srgbClr val="FF0000"/>
                </a:solidFill>
                <a:latin typeface="Times New Roman" panose="02020603050405020304" pitchFamily="18" charset="0"/>
                <a:cs typeface="Times New Roman" panose="02020603050405020304" pitchFamily="18" charset="0"/>
              </a:rPr>
              <a:t>Thu </a:t>
            </a:r>
            <a:r>
              <a:rPr lang="en-US" sz="1000" dirty="0" err="1">
                <a:solidFill>
                  <a:srgbClr val="FF0000"/>
                </a:solidFill>
                <a:latin typeface="Times New Roman" panose="02020603050405020304" pitchFamily="18" charset="0"/>
                <a:cs typeface="Times New Roman" panose="02020603050405020304" pitchFamily="18" charset="0"/>
              </a:rPr>
              <a:t>nhập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không</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cao</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95A3BBB4-EACB-FBAA-C726-664E59749FCF}"/>
              </a:ext>
            </a:extLst>
          </p:cNvPr>
          <p:cNvSpPr txBox="1"/>
          <p:nvPr/>
        </p:nvSpPr>
        <p:spPr>
          <a:xfrm>
            <a:off x="9027872" y="1797948"/>
            <a:ext cx="125284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ổn</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định</a:t>
            </a:r>
            <a:endParaRPr lang="en-US" sz="1000"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7F9EC110-EBB8-C868-88B5-B2F015B8D33F}"/>
              </a:ext>
            </a:extLst>
          </p:cNvPr>
          <p:cNvSpPr txBox="1"/>
          <p:nvPr/>
        </p:nvSpPr>
        <p:spPr>
          <a:xfrm>
            <a:off x="10249873" y="1797948"/>
            <a:ext cx="89660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cao</a:t>
            </a:r>
            <a:endParaRPr lang="en-US" sz="1000" dirty="0">
              <a:latin typeface="Times New Roman" panose="02020603050405020304" pitchFamily="18" charset="0"/>
              <a:cs typeface="Times New Roman" panose="02020603050405020304" pitchFamily="18" charset="0"/>
            </a:endParaRPr>
          </a:p>
        </p:txBody>
      </p:sp>
      <p:cxnSp>
        <p:nvCxnSpPr>
          <p:cNvPr id="46" name="Straight Arrow Connector 45">
            <a:extLst>
              <a:ext uri="{FF2B5EF4-FFF2-40B4-BE49-F238E27FC236}">
                <a16:creationId xmlns:a16="http://schemas.microsoft.com/office/drawing/2014/main" id="{1847ADA9-ACAF-6291-32FF-3F7BE4A38795}"/>
              </a:ext>
            </a:extLst>
          </p:cNvPr>
          <p:cNvCxnSpPr>
            <a:stCxn id="38" idx="2"/>
            <a:endCxn id="32" idx="0"/>
          </p:cNvCxnSpPr>
          <p:nvPr/>
        </p:nvCxnSpPr>
        <p:spPr>
          <a:xfrm>
            <a:off x="1843586" y="2071237"/>
            <a:ext cx="0" cy="250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2E1AABA-B030-85C5-6829-3D25EADF10EA}"/>
              </a:ext>
            </a:extLst>
          </p:cNvPr>
          <p:cNvCxnSpPr>
            <a:stCxn id="39" idx="2"/>
            <a:endCxn id="33" idx="0"/>
          </p:cNvCxnSpPr>
          <p:nvPr/>
        </p:nvCxnSpPr>
        <p:spPr>
          <a:xfrm flipH="1">
            <a:off x="3731939" y="2071237"/>
            <a:ext cx="7037" cy="227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059737E-3DE2-C269-FABB-E4C04E962C33}"/>
              </a:ext>
            </a:extLst>
          </p:cNvPr>
          <p:cNvCxnSpPr>
            <a:stCxn id="40" idx="2"/>
            <a:endCxn id="34" idx="0"/>
          </p:cNvCxnSpPr>
          <p:nvPr/>
        </p:nvCxnSpPr>
        <p:spPr>
          <a:xfrm>
            <a:off x="5584237" y="2071237"/>
            <a:ext cx="0" cy="227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5841BEBA-A234-DF65-DBB3-BF2D18246B9B}"/>
              </a:ext>
            </a:extLst>
          </p:cNvPr>
          <p:cNvCxnSpPr>
            <a:stCxn id="41" idx="2"/>
            <a:endCxn id="35" idx="0"/>
          </p:cNvCxnSpPr>
          <p:nvPr/>
        </p:nvCxnSpPr>
        <p:spPr>
          <a:xfrm>
            <a:off x="7219952" y="2055316"/>
            <a:ext cx="0" cy="178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7AC227B6-1BE8-A18E-81AE-0ECCFE3B4F07}"/>
              </a:ext>
            </a:extLst>
          </p:cNvPr>
          <p:cNvCxnSpPr>
            <a:stCxn id="42" idx="2"/>
            <a:endCxn id="36" idx="0"/>
          </p:cNvCxnSpPr>
          <p:nvPr/>
        </p:nvCxnSpPr>
        <p:spPr>
          <a:xfrm>
            <a:off x="8428420" y="2042910"/>
            <a:ext cx="643830" cy="190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E2896767-F4FF-9CFD-DED1-740731531EBF}"/>
              </a:ext>
            </a:extLst>
          </p:cNvPr>
          <p:cNvCxnSpPr>
            <a:stCxn id="43" idx="2"/>
            <a:endCxn id="36" idx="0"/>
          </p:cNvCxnSpPr>
          <p:nvPr/>
        </p:nvCxnSpPr>
        <p:spPr>
          <a:xfrm flipH="1">
            <a:off x="9072250" y="2053082"/>
            <a:ext cx="582045" cy="180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2DF40CD6-25EE-B11F-8140-D18F22C1B597}"/>
              </a:ext>
            </a:extLst>
          </p:cNvPr>
          <p:cNvCxnSpPr>
            <a:stCxn id="44" idx="2"/>
            <a:endCxn id="37" idx="0"/>
          </p:cNvCxnSpPr>
          <p:nvPr/>
        </p:nvCxnSpPr>
        <p:spPr>
          <a:xfrm>
            <a:off x="10698176" y="2053082"/>
            <a:ext cx="9789" cy="203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Rectangle 61">
            <a:extLst>
              <a:ext uri="{FF2B5EF4-FFF2-40B4-BE49-F238E27FC236}">
                <a16:creationId xmlns:a16="http://schemas.microsoft.com/office/drawing/2014/main" id="{CD485EB0-BC9A-504D-186A-A97610A7695C}"/>
              </a:ext>
            </a:extLst>
          </p:cNvPr>
          <p:cNvSpPr/>
          <p:nvPr/>
        </p:nvSpPr>
        <p:spPr>
          <a:xfrm>
            <a:off x="5337509" y="3689376"/>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ba</a:t>
            </a:r>
            <a:r>
              <a:rPr lang="en-US" sz="1000" dirty="0"/>
              <a:t> </a:t>
            </a:r>
            <a:r>
              <a:rPr lang="en-US" sz="1000" dirty="0" err="1"/>
              <a:t>phòng</a:t>
            </a:r>
            <a:r>
              <a:rPr lang="en-US" sz="1000" dirty="0"/>
              <a:t> </a:t>
            </a:r>
            <a:r>
              <a:rPr lang="en-US" sz="1000" dirty="0" err="1"/>
              <a:t>ngủ</a:t>
            </a:r>
            <a:endParaRPr lang="en-US" sz="1000" dirty="0"/>
          </a:p>
        </p:txBody>
      </p:sp>
      <p:sp>
        <p:nvSpPr>
          <p:cNvPr id="63" name="TextBox 62">
            <a:extLst>
              <a:ext uri="{FF2B5EF4-FFF2-40B4-BE49-F238E27FC236}">
                <a16:creationId xmlns:a16="http://schemas.microsoft.com/office/drawing/2014/main" id="{C545CE67-265A-1168-B719-7AD06BA0E693}"/>
              </a:ext>
            </a:extLst>
          </p:cNvPr>
          <p:cNvSpPr txBox="1"/>
          <p:nvPr/>
        </p:nvSpPr>
        <p:spPr>
          <a:xfrm>
            <a:off x="4666875" y="3255984"/>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8ADA4973-0C07-1DCC-46D1-D28DA5822177}"/>
              </a:ext>
            </a:extLst>
          </p:cNvPr>
          <p:cNvSpPr txBox="1"/>
          <p:nvPr/>
        </p:nvSpPr>
        <p:spPr>
          <a:xfrm>
            <a:off x="6427057" y="3253831"/>
            <a:ext cx="670634" cy="255134"/>
          </a:xfrm>
          <a:prstGeom prst="rect">
            <a:avLst/>
          </a:prstGeom>
          <a:noFill/>
        </p:spPr>
        <p:txBody>
          <a:bodyPr wrap="square">
            <a:spAutoFit/>
          </a:bodyPr>
          <a:lstStyle/>
          <a:p>
            <a:pPr marR="0">
              <a:lnSpc>
                <a:spcPct val="115000"/>
              </a:lnSpc>
              <a:spcBef>
                <a:spcPts val="0"/>
              </a:spcBef>
              <a:spcAft>
                <a:spcPts val="1000"/>
              </a:spcAft>
            </a:pPr>
            <a:r>
              <a:rPr lang="en-US" sz="1000" dirty="0">
                <a:solidFill>
                  <a:srgbClr val="FF0000"/>
                </a:solidFill>
                <a:latin typeface="Times New Roman" panose="02020603050405020304" pitchFamily="18" charset="0"/>
                <a:cs typeface="Times New Roman" panose="02020603050405020304" pitchFamily="18" charset="0"/>
              </a:rPr>
              <a:t>Gia </a:t>
            </a:r>
            <a:r>
              <a:rPr lang="en-US" sz="1000" dirty="0" err="1">
                <a:solidFill>
                  <a:srgbClr val="FF0000"/>
                </a:solidFill>
                <a:latin typeface="Times New Roman" panose="02020603050405020304" pitchFamily="18" charset="0"/>
                <a:cs typeface="Times New Roman" panose="02020603050405020304" pitchFamily="18" charset="0"/>
              </a:rPr>
              <a:t>đình</a:t>
            </a:r>
            <a:endParaRPr lang="en-US" sz="1000" dirty="0">
              <a:solidFill>
                <a:srgbClr val="FF0000"/>
              </a:solidFill>
              <a:latin typeface="Times New Roman" panose="02020603050405020304" pitchFamily="18" charset="0"/>
              <a:cs typeface="Times New Roman" panose="02020603050405020304" pitchFamily="18" charset="0"/>
            </a:endParaRPr>
          </a:p>
        </p:txBody>
      </p:sp>
      <p:cxnSp>
        <p:nvCxnSpPr>
          <p:cNvPr id="66" name="Straight Arrow Connector 65">
            <a:extLst>
              <a:ext uri="{FF2B5EF4-FFF2-40B4-BE49-F238E27FC236}">
                <a16:creationId xmlns:a16="http://schemas.microsoft.com/office/drawing/2014/main" id="{54480135-DC03-AAB3-4F3E-CAEB3A793576}"/>
              </a:ext>
            </a:extLst>
          </p:cNvPr>
          <p:cNvCxnSpPr>
            <a:stCxn id="63" idx="2"/>
            <a:endCxn id="62" idx="0"/>
          </p:cNvCxnSpPr>
          <p:nvPr/>
        </p:nvCxnSpPr>
        <p:spPr>
          <a:xfrm>
            <a:off x="5002192" y="3511118"/>
            <a:ext cx="917362" cy="178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B089EE8F-1B4C-9F89-6639-CB4DB30B598C}"/>
              </a:ext>
            </a:extLst>
          </p:cNvPr>
          <p:cNvCxnSpPr>
            <a:stCxn id="64" idx="2"/>
            <a:endCxn id="62" idx="0"/>
          </p:cNvCxnSpPr>
          <p:nvPr/>
        </p:nvCxnSpPr>
        <p:spPr>
          <a:xfrm flipH="1">
            <a:off x="5919554" y="3508965"/>
            <a:ext cx="842820" cy="180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Rectangle 68">
            <a:extLst>
              <a:ext uri="{FF2B5EF4-FFF2-40B4-BE49-F238E27FC236}">
                <a16:creationId xmlns:a16="http://schemas.microsoft.com/office/drawing/2014/main" id="{F8D5A76B-AFB2-A10E-54A7-0764A9E2C74F}"/>
              </a:ext>
            </a:extLst>
          </p:cNvPr>
          <p:cNvSpPr/>
          <p:nvPr/>
        </p:nvSpPr>
        <p:spPr>
          <a:xfrm>
            <a:off x="5213042" y="4644650"/>
            <a:ext cx="1424865" cy="60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Số</a:t>
            </a:r>
            <a:r>
              <a:rPr lang="en-US" sz="1000" dirty="0"/>
              <a:t> </a:t>
            </a:r>
            <a:r>
              <a:rPr lang="en-US" sz="1000" dirty="0" err="1"/>
              <a:t>phòng</a:t>
            </a:r>
            <a:r>
              <a:rPr lang="en-US" sz="1000" dirty="0"/>
              <a:t> </a:t>
            </a:r>
            <a:r>
              <a:rPr lang="en-US" sz="1000" dirty="0" err="1"/>
              <a:t>ngủ</a:t>
            </a:r>
            <a:r>
              <a:rPr lang="en-US" sz="1000" dirty="0"/>
              <a:t> </a:t>
            </a:r>
            <a:r>
              <a:rPr lang="en-US" sz="1000" dirty="0" err="1"/>
              <a:t>bằng</a:t>
            </a:r>
            <a:r>
              <a:rPr lang="en-US" sz="1000" dirty="0"/>
              <a:t> </a:t>
            </a:r>
            <a:r>
              <a:rPr lang="en-US" sz="1000" dirty="0" err="1"/>
              <a:t>số</a:t>
            </a:r>
            <a:r>
              <a:rPr lang="en-US" sz="1000" dirty="0"/>
              <a:t> </a:t>
            </a:r>
            <a:r>
              <a:rPr lang="en-US" sz="1000" dirty="0" err="1"/>
              <a:t>thành</a:t>
            </a:r>
            <a:r>
              <a:rPr lang="en-US" sz="1000" dirty="0"/>
              <a:t> </a:t>
            </a:r>
            <a:r>
              <a:rPr lang="en-US" sz="1000" dirty="0" err="1"/>
              <a:t>viên</a:t>
            </a:r>
            <a:r>
              <a:rPr lang="en-US" sz="1000" dirty="0"/>
              <a:t> </a:t>
            </a:r>
            <a:r>
              <a:rPr lang="en-US" sz="1000" dirty="0" err="1"/>
              <a:t>gia</a:t>
            </a:r>
            <a:r>
              <a:rPr lang="en-US" sz="1000" dirty="0"/>
              <a:t> </a:t>
            </a:r>
            <a:r>
              <a:rPr lang="en-US" sz="1000" dirty="0" err="1"/>
              <a:t>đình</a:t>
            </a:r>
            <a:r>
              <a:rPr lang="en-US" sz="1000" dirty="0"/>
              <a:t> +1 * </a:t>
            </a:r>
            <a:r>
              <a:rPr lang="en-US" sz="1000" dirty="0" err="1"/>
              <a:t>trẻ</a:t>
            </a:r>
            <a:r>
              <a:rPr lang="en-US" sz="1000" dirty="0"/>
              <a:t> </a:t>
            </a:r>
            <a:r>
              <a:rPr lang="en-US" sz="1000" dirty="0" err="1"/>
              <a:t>em</a:t>
            </a:r>
            <a:r>
              <a:rPr lang="en-US" sz="1000" dirty="0"/>
              <a:t> </a:t>
            </a:r>
            <a:r>
              <a:rPr lang="en-US" sz="1000" dirty="0" err="1"/>
              <a:t>và</a:t>
            </a:r>
            <a:r>
              <a:rPr lang="en-US" sz="1000" dirty="0"/>
              <a:t> </a:t>
            </a:r>
            <a:r>
              <a:rPr lang="en-US" sz="1000" dirty="0" err="1"/>
              <a:t>phải</a:t>
            </a:r>
            <a:r>
              <a:rPr lang="en-US" sz="1000" dirty="0"/>
              <a:t> ở </a:t>
            </a:r>
            <a:r>
              <a:rPr lang="en-US" sz="1000" dirty="0" err="1"/>
              <a:t>trung</a:t>
            </a:r>
            <a:r>
              <a:rPr lang="en-US" sz="1000" dirty="0"/>
              <a:t> </a:t>
            </a:r>
            <a:r>
              <a:rPr lang="en-US" sz="1000" dirty="0" err="1"/>
              <a:t>tâm</a:t>
            </a:r>
            <a:r>
              <a:rPr lang="en-US" sz="1000" dirty="0"/>
              <a:t> </a:t>
            </a:r>
            <a:r>
              <a:rPr lang="en-US" sz="1000" dirty="0" err="1"/>
              <a:t>và</a:t>
            </a:r>
            <a:r>
              <a:rPr lang="en-US" sz="1000" dirty="0"/>
              <a:t> </a:t>
            </a:r>
            <a:r>
              <a:rPr lang="en-US" sz="1000" dirty="0" err="1"/>
              <a:t>rộng</a:t>
            </a:r>
            <a:r>
              <a:rPr lang="en-US" sz="1000" dirty="0"/>
              <a:t> </a:t>
            </a:r>
            <a:r>
              <a:rPr lang="en-US" sz="1000" dirty="0" err="1"/>
              <a:t>rãi</a:t>
            </a:r>
            <a:endParaRPr lang="en-US" sz="1000" dirty="0"/>
          </a:p>
        </p:txBody>
      </p:sp>
      <p:sp>
        <p:nvSpPr>
          <p:cNvPr id="70" name="TextBox 69">
            <a:extLst>
              <a:ext uri="{FF2B5EF4-FFF2-40B4-BE49-F238E27FC236}">
                <a16:creationId xmlns:a16="http://schemas.microsoft.com/office/drawing/2014/main" id="{8A18A426-56D7-D810-4DC2-B966A4725E13}"/>
              </a:ext>
            </a:extLst>
          </p:cNvPr>
          <p:cNvSpPr txBox="1"/>
          <p:nvPr/>
        </p:nvSpPr>
        <p:spPr>
          <a:xfrm>
            <a:off x="4666875" y="4211258"/>
            <a:ext cx="670634" cy="255134"/>
          </a:xfrm>
          <a:prstGeom prst="rect">
            <a:avLst/>
          </a:prstGeom>
          <a:noFill/>
        </p:spPr>
        <p:txBody>
          <a:bodyPr wrap="square">
            <a:spAutoFit/>
          </a:bodyPr>
          <a:lstStyle/>
          <a:p>
            <a:pPr marR="0">
              <a:lnSpc>
                <a:spcPct val="115000"/>
              </a:lnSpc>
              <a:spcBef>
                <a:spcPts val="0"/>
              </a:spcBef>
              <a:spcAft>
                <a:spcPts val="1000"/>
              </a:spcAft>
            </a:pPr>
            <a:r>
              <a:rPr lang="en-US" sz="1000" dirty="0">
                <a:solidFill>
                  <a:srgbClr val="FF0000"/>
                </a:solidFill>
                <a:latin typeface="Times New Roman" panose="02020603050405020304" pitchFamily="18" charset="0"/>
                <a:cs typeface="Times New Roman" panose="02020603050405020304" pitchFamily="18" charset="0"/>
              </a:rPr>
              <a:t>Gia </a:t>
            </a:r>
            <a:r>
              <a:rPr lang="en-US" sz="1000" dirty="0" err="1">
                <a:solidFill>
                  <a:srgbClr val="FF0000"/>
                </a:solidFill>
                <a:latin typeface="Times New Roman" panose="02020603050405020304" pitchFamily="18" charset="0"/>
                <a:cs typeface="Times New Roman" panose="02020603050405020304" pitchFamily="18" charset="0"/>
              </a:rPr>
              <a:t>đình</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54255923-0D40-3E86-EC4F-1B2A29913158}"/>
              </a:ext>
            </a:extLst>
          </p:cNvPr>
          <p:cNvSpPr txBox="1"/>
          <p:nvPr/>
        </p:nvSpPr>
        <p:spPr>
          <a:xfrm>
            <a:off x="6435000" y="4209105"/>
            <a:ext cx="103018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Con </a:t>
            </a:r>
            <a:r>
              <a:rPr lang="en-US" sz="1000" dirty="0" err="1">
                <a:latin typeface="Times New Roman" panose="02020603050405020304" pitchFamily="18" charset="0"/>
                <a:cs typeface="Times New Roman" panose="02020603050405020304" pitchFamily="18" charset="0"/>
              </a:rPr>
              <a:t>cái</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còn</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nhỏ</a:t>
            </a:r>
            <a:endParaRPr lang="en-US" sz="1000" dirty="0">
              <a:latin typeface="Times New Roman" panose="02020603050405020304" pitchFamily="18" charset="0"/>
              <a:cs typeface="Times New Roman" panose="02020603050405020304" pitchFamily="18" charset="0"/>
            </a:endParaRPr>
          </a:p>
        </p:txBody>
      </p:sp>
      <p:cxnSp>
        <p:nvCxnSpPr>
          <p:cNvPr id="73" name="Straight Arrow Connector 72">
            <a:extLst>
              <a:ext uri="{FF2B5EF4-FFF2-40B4-BE49-F238E27FC236}">
                <a16:creationId xmlns:a16="http://schemas.microsoft.com/office/drawing/2014/main" id="{9BBE6037-210E-BF0B-55AD-73542514AFCE}"/>
              </a:ext>
            </a:extLst>
          </p:cNvPr>
          <p:cNvCxnSpPr>
            <a:stCxn id="70" idx="2"/>
            <a:endCxn id="69" idx="0"/>
          </p:cNvCxnSpPr>
          <p:nvPr/>
        </p:nvCxnSpPr>
        <p:spPr>
          <a:xfrm>
            <a:off x="5002192" y="4466392"/>
            <a:ext cx="923283" cy="178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B274FD3C-CB1B-1928-3EDB-02CB751F9B0E}"/>
              </a:ext>
            </a:extLst>
          </p:cNvPr>
          <p:cNvCxnSpPr>
            <a:stCxn id="71" idx="2"/>
            <a:endCxn id="69" idx="0"/>
          </p:cNvCxnSpPr>
          <p:nvPr/>
        </p:nvCxnSpPr>
        <p:spPr>
          <a:xfrm flipH="1">
            <a:off x="5925475" y="4464239"/>
            <a:ext cx="1024618" cy="180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57327ABE-8C65-9E69-C764-41B09D1F1079}"/>
              </a:ext>
            </a:extLst>
          </p:cNvPr>
          <p:cNvCxnSpPr/>
          <p:nvPr/>
        </p:nvCxnSpPr>
        <p:spPr>
          <a:xfrm flipV="1">
            <a:off x="582592" y="1242874"/>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Connector 77">
            <a:extLst>
              <a:ext uri="{FF2B5EF4-FFF2-40B4-BE49-F238E27FC236}">
                <a16:creationId xmlns:a16="http://schemas.microsoft.com/office/drawing/2014/main" id="{4E06E90E-3763-2C0C-1433-F7C58541C370}"/>
              </a:ext>
            </a:extLst>
          </p:cNvPr>
          <p:cNvCxnSpPr/>
          <p:nvPr/>
        </p:nvCxnSpPr>
        <p:spPr>
          <a:xfrm flipV="1">
            <a:off x="559103" y="3178887"/>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9" name="Straight Connector 78">
            <a:extLst>
              <a:ext uri="{FF2B5EF4-FFF2-40B4-BE49-F238E27FC236}">
                <a16:creationId xmlns:a16="http://schemas.microsoft.com/office/drawing/2014/main" id="{F021278A-6AEE-EA57-E2E5-8E5B2C3F6D3A}"/>
              </a:ext>
            </a:extLst>
          </p:cNvPr>
          <p:cNvCxnSpPr/>
          <p:nvPr/>
        </p:nvCxnSpPr>
        <p:spPr>
          <a:xfrm flipV="1">
            <a:off x="559102" y="4138084"/>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0" name="Straight Connector 79">
            <a:extLst>
              <a:ext uri="{FF2B5EF4-FFF2-40B4-BE49-F238E27FC236}">
                <a16:creationId xmlns:a16="http://schemas.microsoft.com/office/drawing/2014/main" id="{671A39BA-395E-1344-D88B-A4F0F3DD7DB4}"/>
              </a:ext>
            </a:extLst>
          </p:cNvPr>
          <p:cNvCxnSpPr/>
          <p:nvPr/>
        </p:nvCxnSpPr>
        <p:spPr>
          <a:xfrm flipV="1">
            <a:off x="582592" y="5615511"/>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1" name="TextBox 80">
            <a:extLst>
              <a:ext uri="{FF2B5EF4-FFF2-40B4-BE49-F238E27FC236}">
                <a16:creationId xmlns:a16="http://schemas.microsoft.com/office/drawing/2014/main" id="{75868F6D-6FC8-DE8B-A4CF-6AD60930D89A}"/>
              </a:ext>
            </a:extLst>
          </p:cNvPr>
          <p:cNvSpPr txBox="1"/>
          <p:nvPr/>
        </p:nvSpPr>
        <p:spPr>
          <a:xfrm>
            <a:off x="11075081" y="2882690"/>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2</a:t>
            </a:r>
          </a:p>
        </p:txBody>
      </p:sp>
      <p:sp>
        <p:nvSpPr>
          <p:cNvPr id="82" name="TextBox 81">
            <a:extLst>
              <a:ext uri="{FF2B5EF4-FFF2-40B4-BE49-F238E27FC236}">
                <a16:creationId xmlns:a16="http://schemas.microsoft.com/office/drawing/2014/main" id="{450ADDE1-D5F0-5D3D-5AE4-7ECDACC4E870}"/>
              </a:ext>
            </a:extLst>
          </p:cNvPr>
          <p:cNvSpPr txBox="1"/>
          <p:nvPr/>
        </p:nvSpPr>
        <p:spPr>
          <a:xfrm>
            <a:off x="11075081" y="959407"/>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1</a:t>
            </a:r>
          </a:p>
        </p:txBody>
      </p:sp>
      <p:sp>
        <p:nvSpPr>
          <p:cNvPr id="83" name="TextBox 82">
            <a:extLst>
              <a:ext uri="{FF2B5EF4-FFF2-40B4-BE49-F238E27FC236}">
                <a16:creationId xmlns:a16="http://schemas.microsoft.com/office/drawing/2014/main" id="{E93009F3-C9D6-F645-63B7-69241026E26D}"/>
              </a:ext>
            </a:extLst>
          </p:cNvPr>
          <p:cNvSpPr txBox="1"/>
          <p:nvPr/>
        </p:nvSpPr>
        <p:spPr>
          <a:xfrm>
            <a:off x="11075081" y="3878636"/>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3</a:t>
            </a:r>
          </a:p>
        </p:txBody>
      </p:sp>
      <p:sp>
        <p:nvSpPr>
          <p:cNvPr id="84" name="TextBox 83">
            <a:extLst>
              <a:ext uri="{FF2B5EF4-FFF2-40B4-BE49-F238E27FC236}">
                <a16:creationId xmlns:a16="http://schemas.microsoft.com/office/drawing/2014/main" id="{D69C5AA7-AB08-9F64-9130-8077617C86EE}"/>
              </a:ext>
            </a:extLst>
          </p:cNvPr>
          <p:cNvSpPr txBox="1"/>
          <p:nvPr/>
        </p:nvSpPr>
        <p:spPr>
          <a:xfrm>
            <a:off x="11075081" y="5282889"/>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4</a:t>
            </a:r>
          </a:p>
        </p:txBody>
      </p:sp>
      <p:graphicFrame>
        <p:nvGraphicFramePr>
          <p:cNvPr id="4" name="Table 4">
            <a:extLst>
              <a:ext uri="{FF2B5EF4-FFF2-40B4-BE49-F238E27FC236}">
                <a16:creationId xmlns:a16="http://schemas.microsoft.com/office/drawing/2014/main" id="{B024411C-A8EA-E67D-7204-3CC3AB7B9D60}"/>
              </a:ext>
            </a:extLst>
          </p:cNvPr>
          <p:cNvGraphicFramePr>
            <a:graphicFrameLocks noGrp="1"/>
          </p:cNvGraphicFramePr>
          <p:nvPr>
            <p:extLst>
              <p:ext uri="{D42A27DB-BD31-4B8C-83A1-F6EECF244321}">
                <p14:modId xmlns:p14="http://schemas.microsoft.com/office/powerpoint/2010/main" val="1778796422"/>
              </p:ext>
            </p:extLst>
          </p:nvPr>
        </p:nvGraphicFramePr>
        <p:xfrm>
          <a:off x="131674" y="3078840"/>
          <a:ext cx="4394820" cy="2737225"/>
        </p:xfrm>
        <a:graphic>
          <a:graphicData uri="http://schemas.openxmlformats.org/drawingml/2006/table">
            <a:tbl>
              <a:tblPr firstRow="1" bandRow="1">
                <a:tableStyleId>{D113A9D2-9D6B-4929-AA2D-F23B5EE8CBE7}</a:tableStyleId>
              </a:tblPr>
              <a:tblGrid>
                <a:gridCol w="1464940">
                  <a:extLst>
                    <a:ext uri="{9D8B030D-6E8A-4147-A177-3AD203B41FA5}">
                      <a16:colId xmlns:a16="http://schemas.microsoft.com/office/drawing/2014/main" val="3860930260"/>
                    </a:ext>
                  </a:extLst>
                </a:gridCol>
                <a:gridCol w="1464940">
                  <a:extLst>
                    <a:ext uri="{9D8B030D-6E8A-4147-A177-3AD203B41FA5}">
                      <a16:colId xmlns:a16="http://schemas.microsoft.com/office/drawing/2014/main" val="4216124605"/>
                    </a:ext>
                  </a:extLst>
                </a:gridCol>
                <a:gridCol w="1464940">
                  <a:extLst>
                    <a:ext uri="{9D8B030D-6E8A-4147-A177-3AD203B41FA5}">
                      <a16:colId xmlns:a16="http://schemas.microsoft.com/office/drawing/2014/main" val="4160362547"/>
                    </a:ext>
                  </a:extLst>
                </a:gridCol>
              </a:tblGrid>
              <a:tr h="456005">
                <a:tc>
                  <a:txBody>
                    <a:bodyPr/>
                    <a:lstStyle/>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trị</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Ưu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tiên</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3489966"/>
                  </a:ext>
                </a:extLst>
              </a:tr>
              <a:tr h="456005">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tiền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4,000,000,000</a:t>
                      </a:r>
                    </a:p>
                  </a:txBody>
                  <a:tcPr/>
                </a:tc>
                <a:tc>
                  <a:txBody>
                    <a:bodyPr/>
                    <a:lstStyle/>
                    <a:p>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137405715"/>
                  </a:ext>
                </a:extLst>
              </a:tr>
              <a:tr h="456005">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tiền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trên</a:t>
                      </a:r>
                      <a:r>
                        <a:rPr lang="en-US" sz="1200" dirty="0">
                          <a:latin typeface="Times New Roman" panose="02020603050405020304" pitchFamily="18" charset="0"/>
                          <a:cs typeface="Times New Roman" panose="02020603050405020304" pitchFamily="18" charset="0"/>
                        </a:rPr>
                        <a:t> m2 </a:t>
                      </a:r>
                      <a:r>
                        <a:rPr lang="en-US" sz="1200" dirty="0" err="1">
                          <a:latin typeface="Times New Roman" panose="02020603050405020304" pitchFamily="18" charset="0"/>
                          <a:cs typeface="Times New Roman" panose="02020603050405020304" pitchFamily="18" charset="0"/>
                        </a:rPr>
                        <a:t>ít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nhất</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NONE</a:t>
                      </a:r>
                    </a:p>
                  </a:txBody>
                  <a:tcPr/>
                </a:tc>
                <a:tc>
                  <a:txBody>
                    <a:bodyPr/>
                    <a:lstStyle/>
                    <a:p>
                      <a:r>
                        <a:rPr lang="en-US" sz="1200" dirty="0">
                          <a:latin typeface="Times New Roman" panose="02020603050405020304" pitchFamily="18" charset="0"/>
                          <a:cs typeface="Times New Roman" panose="02020603050405020304" pitchFamily="18" charset="0"/>
                        </a:rPr>
                        <a:t>99999999</a:t>
                      </a:r>
                    </a:p>
                  </a:txBody>
                  <a:tcPr/>
                </a:tc>
                <a:extLst>
                  <a:ext uri="{0D108BD9-81ED-4DB2-BD59-A6C34878D82A}">
                    <a16:rowId xmlns:a16="http://schemas.microsoft.com/office/drawing/2014/main" val="717095462"/>
                  </a:ext>
                </a:extLst>
              </a:tr>
              <a:tr h="456005">
                <a:tc>
                  <a:txBody>
                    <a:bodyPr/>
                    <a:lstStyle/>
                    <a:p>
                      <a:r>
                        <a:rPr lang="en-US" sz="1200" dirty="0" err="1">
                          <a:latin typeface="Times New Roman" panose="02020603050405020304" pitchFamily="18" charset="0"/>
                          <a:cs typeface="Times New Roman" panose="02020603050405020304" pitchFamily="18" charset="0"/>
                        </a:rPr>
                        <a:t>Khu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vực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quận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2, 3, </a:t>
                      </a:r>
                      <a:r>
                        <a:rPr lang="en-US" sz="1200" dirty="0" err="1">
                          <a:latin typeface="Times New Roman" panose="02020603050405020304" pitchFamily="18" charset="0"/>
                          <a:cs typeface="Times New Roman" panose="02020603050405020304" pitchFamily="18" charset="0"/>
                        </a:rPr>
                        <a:t>Phú</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nhuận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025573314"/>
                  </a:ext>
                </a:extLst>
              </a:tr>
              <a:tr h="456005">
                <a:tc>
                  <a:txBody>
                    <a:bodyPr/>
                    <a:lstStyle/>
                    <a:p>
                      <a:r>
                        <a:rPr lang="en-US" sz="1200" dirty="0" err="1">
                          <a:latin typeface="Times New Roman" panose="02020603050405020304" pitchFamily="18" charset="0"/>
                          <a:cs typeface="Times New Roman" panose="02020603050405020304" pitchFamily="18" charset="0"/>
                        </a:rPr>
                        <a:t>Số</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phòng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ngủ</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a:t>
                      </a:r>
                    </a:p>
                  </a:txBody>
                  <a:tcPr/>
                </a:tc>
                <a:tc>
                  <a:txBody>
                    <a:bodyPr/>
                    <a:lstStyle/>
                    <a:p>
                      <a:r>
                        <a:rPr lang="en-US" sz="12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626503463"/>
                  </a:ext>
                </a:extLst>
              </a:tr>
              <a:tr h="456005">
                <a:tc>
                  <a:txBody>
                    <a:bodyPr/>
                    <a:lstStyle/>
                    <a:p>
                      <a:r>
                        <a:rPr lang="en-US" sz="1200" dirty="0" err="1">
                          <a:latin typeface="Times New Roman" panose="02020603050405020304" pitchFamily="18" charset="0"/>
                          <a:cs typeface="Times New Roman" panose="02020603050405020304" pitchFamily="18" charset="0"/>
                        </a:rPr>
                        <a:t>Diện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tích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căn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hộ</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NONE</a:t>
                      </a:r>
                    </a:p>
                  </a:txBody>
                  <a:tcPr/>
                </a:tc>
                <a:tc>
                  <a:txBody>
                    <a:bodyPr/>
                    <a:lstStyle/>
                    <a:p>
                      <a:r>
                        <a:rPr lang="en-US" sz="1200" dirty="0">
                          <a:latin typeface="Times New Roman" panose="02020603050405020304" pitchFamily="18" charset="0"/>
                          <a:cs typeface="Times New Roman" panose="02020603050405020304" pitchFamily="18" charset="0"/>
                        </a:rPr>
                        <a:t>99999999</a:t>
                      </a:r>
                    </a:p>
                  </a:txBody>
                  <a:tcPr/>
                </a:tc>
                <a:extLst>
                  <a:ext uri="{0D108BD9-81ED-4DB2-BD59-A6C34878D82A}">
                    <a16:rowId xmlns:a16="http://schemas.microsoft.com/office/drawing/2014/main" val="2328498163"/>
                  </a:ext>
                </a:extLst>
              </a:tr>
            </a:tbl>
          </a:graphicData>
        </a:graphic>
      </p:graphicFrame>
      <p:sp>
        <p:nvSpPr>
          <p:cNvPr id="2" name="Slide Number Placeholder 1">
            <a:extLst>
              <a:ext uri="{FF2B5EF4-FFF2-40B4-BE49-F238E27FC236}">
                <a16:creationId xmlns:a16="http://schemas.microsoft.com/office/drawing/2014/main" id="{3B7AEF9C-6D7D-86C1-44E8-1079B14AA782}"/>
              </a:ext>
            </a:extLst>
          </p:cNvPr>
          <p:cNvSpPr>
            <a:spLocks noGrp="1"/>
          </p:cNvSpPr>
          <p:nvPr>
            <p:ph type="sldNum" sz="quarter" idx="12"/>
          </p:nvPr>
        </p:nvSpPr>
        <p:spPr/>
        <p:txBody>
          <a:bodyPr/>
          <a:lstStyle/>
          <a:p>
            <a:fld id="{E31375A4-56A4-47D6-9801-1991572033F7}" type="slidenum">
              <a:rPr lang="en-US" smtClean="0"/>
              <a:t>21</a:t>
            </a:fld>
            <a:endParaRPr lang="en-US"/>
          </a:p>
        </p:txBody>
      </p:sp>
    </p:spTree>
    <p:extLst>
      <p:ext uri="{BB962C8B-B14F-4D97-AF65-F5344CB8AC3E}">
        <p14:creationId xmlns:p14="http://schemas.microsoft.com/office/powerpoint/2010/main" val="239802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0AD9E3-B4B3-0EF3-8819-C2ABE11862AC}"/>
              </a:ext>
            </a:extLst>
          </p:cNvPr>
          <p:cNvSpPr/>
          <p:nvPr/>
        </p:nvSpPr>
        <p:spPr>
          <a:xfrm>
            <a:off x="1923860" y="565945"/>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Là</a:t>
            </a:r>
            <a:r>
              <a:rPr lang="en-US" sz="1000" dirty="0"/>
              <a:t> </a:t>
            </a:r>
            <a:r>
              <a:rPr lang="en-US" sz="1000" dirty="0" err="1"/>
              <a:t>một</a:t>
            </a:r>
            <a:r>
              <a:rPr lang="en-US" sz="1000" dirty="0"/>
              <a:t> </a:t>
            </a:r>
            <a:r>
              <a:rPr lang="en-US" sz="1000" dirty="0" err="1"/>
              <a:t>gia</a:t>
            </a:r>
            <a:r>
              <a:rPr lang="en-US" sz="1000" dirty="0"/>
              <a:t> </a:t>
            </a:r>
            <a:r>
              <a:rPr lang="en-US" sz="1000" dirty="0" err="1"/>
              <a:t>đình</a:t>
            </a:r>
            <a:endParaRPr lang="en-US" sz="1000" dirty="0"/>
          </a:p>
        </p:txBody>
      </p:sp>
      <p:sp>
        <p:nvSpPr>
          <p:cNvPr id="9" name="Rectangle 8">
            <a:extLst>
              <a:ext uri="{FF2B5EF4-FFF2-40B4-BE49-F238E27FC236}">
                <a16:creationId xmlns:a16="http://schemas.microsoft.com/office/drawing/2014/main" id="{876E3AB2-95A8-7B64-F620-E01481AF0D95}"/>
              </a:ext>
            </a:extLst>
          </p:cNvPr>
          <p:cNvSpPr/>
          <p:nvPr/>
        </p:nvSpPr>
        <p:spPr>
          <a:xfrm>
            <a:off x="3738976" y="565946"/>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thu</a:t>
            </a:r>
            <a:r>
              <a:rPr lang="en-US" sz="1000" dirty="0"/>
              <a:t> </a:t>
            </a:r>
            <a:r>
              <a:rPr lang="en-US" sz="1000" dirty="0" err="1"/>
              <a:t>nhập</a:t>
            </a:r>
            <a:r>
              <a:rPr lang="en-US" sz="1000" dirty="0"/>
              <a:t> </a:t>
            </a:r>
            <a:r>
              <a:rPr lang="en-US" sz="1000" dirty="0" err="1"/>
              <a:t>cao</a:t>
            </a:r>
            <a:endParaRPr lang="en-US" sz="1000" dirty="0"/>
          </a:p>
        </p:txBody>
      </p:sp>
      <p:sp>
        <p:nvSpPr>
          <p:cNvPr id="10" name="Rectangle 9">
            <a:extLst>
              <a:ext uri="{FF2B5EF4-FFF2-40B4-BE49-F238E27FC236}">
                <a16:creationId xmlns:a16="http://schemas.microsoft.com/office/drawing/2014/main" id="{86F70F87-A75D-AA5F-56D7-B80B5DB2E042}"/>
              </a:ext>
            </a:extLst>
          </p:cNvPr>
          <p:cNvSpPr/>
          <p:nvPr/>
        </p:nvSpPr>
        <p:spPr>
          <a:xfrm>
            <a:off x="5554092" y="565947"/>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Thế</a:t>
            </a:r>
            <a:r>
              <a:rPr lang="en-US" sz="1000" dirty="0"/>
              <a:t> </a:t>
            </a:r>
            <a:r>
              <a:rPr lang="en-US" sz="1000" dirty="0" err="1"/>
              <a:t>hệ</a:t>
            </a:r>
            <a:r>
              <a:rPr lang="en-US" sz="1000" dirty="0"/>
              <a:t> Z</a:t>
            </a:r>
          </a:p>
        </p:txBody>
      </p:sp>
      <p:sp>
        <p:nvSpPr>
          <p:cNvPr id="11" name="Rectangle 10">
            <a:extLst>
              <a:ext uri="{FF2B5EF4-FFF2-40B4-BE49-F238E27FC236}">
                <a16:creationId xmlns:a16="http://schemas.microsoft.com/office/drawing/2014/main" id="{0EAB45A9-249A-A7D4-7900-C3F353EDE3FC}"/>
              </a:ext>
            </a:extLst>
          </p:cNvPr>
          <p:cNvSpPr/>
          <p:nvPr/>
        </p:nvSpPr>
        <p:spPr>
          <a:xfrm>
            <a:off x="7369208" y="565947"/>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Thế</a:t>
            </a:r>
            <a:r>
              <a:rPr lang="en-US" sz="1000" dirty="0"/>
              <a:t> </a:t>
            </a:r>
            <a:r>
              <a:rPr lang="en-US" sz="1000" dirty="0" err="1"/>
              <a:t>hệ</a:t>
            </a:r>
            <a:r>
              <a:rPr lang="en-US" sz="1000" dirty="0"/>
              <a:t> Y</a:t>
            </a:r>
          </a:p>
        </p:txBody>
      </p:sp>
      <p:sp>
        <p:nvSpPr>
          <p:cNvPr id="12" name="Rectangle 11">
            <a:extLst>
              <a:ext uri="{FF2B5EF4-FFF2-40B4-BE49-F238E27FC236}">
                <a16:creationId xmlns:a16="http://schemas.microsoft.com/office/drawing/2014/main" id="{D6F3CD9C-E4E3-F123-400B-2C0C9B9D81D7}"/>
              </a:ext>
            </a:extLst>
          </p:cNvPr>
          <p:cNvSpPr/>
          <p:nvPr/>
        </p:nvSpPr>
        <p:spPr>
          <a:xfrm>
            <a:off x="9184324" y="565947"/>
            <a:ext cx="1278381"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thu</a:t>
            </a:r>
            <a:r>
              <a:rPr lang="en-US" sz="1000" dirty="0"/>
              <a:t> </a:t>
            </a:r>
            <a:r>
              <a:rPr lang="en-US" sz="1000" dirty="0" err="1"/>
              <a:t>nhập</a:t>
            </a:r>
            <a:r>
              <a:rPr lang="en-US" sz="1000" dirty="0"/>
              <a:t> </a:t>
            </a:r>
            <a:r>
              <a:rPr lang="en-US" sz="1000" dirty="0" err="1"/>
              <a:t>không</a:t>
            </a:r>
            <a:r>
              <a:rPr lang="en-US" sz="1000" dirty="0"/>
              <a:t> </a:t>
            </a:r>
            <a:r>
              <a:rPr lang="en-US" sz="1000" dirty="0" err="1"/>
              <a:t>cao</a:t>
            </a:r>
            <a:endParaRPr lang="en-US" sz="1000" dirty="0"/>
          </a:p>
        </p:txBody>
      </p:sp>
      <p:sp>
        <p:nvSpPr>
          <p:cNvPr id="13" name="TextBox 12">
            <a:extLst>
              <a:ext uri="{FF2B5EF4-FFF2-40B4-BE49-F238E27FC236}">
                <a16:creationId xmlns:a16="http://schemas.microsoft.com/office/drawing/2014/main" id="{F3221DD3-20F1-4A54-BBED-5739D1B6FE0C}"/>
              </a:ext>
            </a:extLst>
          </p:cNvPr>
          <p:cNvSpPr txBox="1"/>
          <p:nvPr/>
        </p:nvSpPr>
        <p:spPr>
          <a:xfrm>
            <a:off x="582592" y="103878"/>
            <a:ext cx="1341268"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đã</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cưới</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hoặc</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đính</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hốn</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66C2B7A-487B-68AE-B8C6-241570084CA8}"/>
              </a:ext>
            </a:extLst>
          </p:cNvPr>
          <p:cNvSpPr txBox="1"/>
          <p:nvPr/>
        </p:nvSpPr>
        <p:spPr>
          <a:xfrm>
            <a:off x="3007675" y="79657"/>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B2F5747-1127-1485-4639-B1845DAC84E5}"/>
              </a:ext>
            </a:extLst>
          </p:cNvPr>
          <p:cNvSpPr txBox="1"/>
          <p:nvPr/>
        </p:nvSpPr>
        <p:spPr>
          <a:xfrm>
            <a:off x="3738977" y="79657"/>
            <a:ext cx="108381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Lương</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từ</a:t>
            </a:r>
            <a:r>
              <a:rPr lang="en-US" sz="1000" dirty="0">
                <a:latin typeface="Times New Roman" panose="02020603050405020304" pitchFamily="18" charset="0"/>
                <a:cs typeface="Times New Roman" panose="02020603050405020304" pitchFamily="18" charset="0"/>
              </a:rPr>
              <a:t> 30 </a:t>
            </a:r>
            <a:r>
              <a:rPr lang="en-US" sz="1000" dirty="0" err="1">
                <a:latin typeface="Times New Roman" panose="02020603050405020304" pitchFamily="18" charset="0"/>
                <a:cs typeface="Times New Roman" panose="02020603050405020304" pitchFamily="18" charset="0"/>
              </a:rPr>
              <a:t>triệu</a:t>
            </a:r>
            <a:endParaRPr lang="en-US" sz="1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BED7763-F135-8A45-9B8E-D8D7AAE8C4D7}"/>
              </a:ext>
            </a:extLst>
          </p:cNvPr>
          <p:cNvSpPr txBox="1"/>
          <p:nvPr/>
        </p:nvSpPr>
        <p:spPr>
          <a:xfrm>
            <a:off x="9281607" y="79657"/>
            <a:ext cx="108381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Lương</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từ</a:t>
            </a:r>
            <a:r>
              <a:rPr lang="en-US" sz="1000" dirty="0">
                <a:solidFill>
                  <a:srgbClr val="FF0000"/>
                </a:solidFill>
                <a:latin typeface="Times New Roman" panose="02020603050405020304" pitchFamily="18" charset="0"/>
                <a:cs typeface="Times New Roman" panose="02020603050405020304" pitchFamily="18" charset="0"/>
              </a:rPr>
              <a:t> 15 </a:t>
            </a:r>
            <a:r>
              <a:rPr lang="en-US" sz="1000" dirty="0" err="1">
                <a:solidFill>
                  <a:srgbClr val="FF0000"/>
                </a:solidFill>
                <a:latin typeface="Times New Roman" panose="02020603050405020304" pitchFamily="18" charset="0"/>
                <a:cs typeface="Times New Roman" panose="02020603050405020304" pitchFamily="18" charset="0"/>
              </a:rPr>
              <a:t>triệu</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03E62CD-EFCD-3860-DC92-CF8CBAAB3626}"/>
              </a:ext>
            </a:extLst>
          </p:cNvPr>
          <p:cNvSpPr txBox="1"/>
          <p:nvPr/>
        </p:nvSpPr>
        <p:spPr>
          <a:xfrm>
            <a:off x="7328150" y="79657"/>
            <a:ext cx="1165931"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Sinh</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từ</a:t>
            </a:r>
            <a:r>
              <a:rPr lang="en-US" sz="1000" dirty="0">
                <a:latin typeface="Times New Roman" panose="02020603050405020304" pitchFamily="18" charset="0"/>
                <a:cs typeface="Times New Roman" panose="02020603050405020304" pitchFamily="18" charset="0"/>
              </a:rPr>
              <a:t> 1981-1996</a:t>
            </a:r>
          </a:p>
        </p:txBody>
      </p:sp>
      <p:sp>
        <p:nvSpPr>
          <p:cNvPr id="18" name="TextBox 17">
            <a:extLst>
              <a:ext uri="{FF2B5EF4-FFF2-40B4-BE49-F238E27FC236}">
                <a16:creationId xmlns:a16="http://schemas.microsoft.com/office/drawing/2014/main" id="{17DEC002-CF65-4C8D-2E6C-54EF9F865720}"/>
              </a:ext>
            </a:extLst>
          </p:cNvPr>
          <p:cNvSpPr txBox="1"/>
          <p:nvPr/>
        </p:nvSpPr>
        <p:spPr>
          <a:xfrm>
            <a:off x="5513033" y="79657"/>
            <a:ext cx="1165931"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Sinh</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từ</a:t>
            </a:r>
            <a:r>
              <a:rPr lang="en-US" sz="1000" dirty="0">
                <a:solidFill>
                  <a:srgbClr val="FF0000"/>
                </a:solidFill>
                <a:latin typeface="Times New Roman" panose="02020603050405020304" pitchFamily="18" charset="0"/>
                <a:cs typeface="Times New Roman" panose="02020603050405020304" pitchFamily="18" charset="0"/>
              </a:rPr>
              <a:t> 1997-2012</a:t>
            </a:r>
          </a:p>
        </p:txBody>
      </p:sp>
      <p:cxnSp>
        <p:nvCxnSpPr>
          <p:cNvPr id="20" name="Straight Arrow Connector 19">
            <a:extLst>
              <a:ext uri="{FF2B5EF4-FFF2-40B4-BE49-F238E27FC236}">
                <a16:creationId xmlns:a16="http://schemas.microsoft.com/office/drawing/2014/main" id="{0F0F63AD-9E9C-0ACA-69E8-9D29459B847D}"/>
              </a:ext>
            </a:extLst>
          </p:cNvPr>
          <p:cNvCxnSpPr>
            <a:stCxn id="13" idx="2"/>
            <a:endCxn id="7" idx="1"/>
          </p:cNvCxnSpPr>
          <p:nvPr/>
        </p:nvCxnSpPr>
        <p:spPr>
          <a:xfrm>
            <a:off x="1253226" y="359012"/>
            <a:ext cx="670634" cy="377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F8AB226-311B-8731-59EF-F52CD88AAEC1}"/>
              </a:ext>
            </a:extLst>
          </p:cNvPr>
          <p:cNvCxnSpPr>
            <a:stCxn id="14" idx="2"/>
            <a:endCxn id="7" idx="3"/>
          </p:cNvCxnSpPr>
          <p:nvPr/>
        </p:nvCxnSpPr>
        <p:spPr>
          <a:xfrm flipH="1">
            <a:off x="3007675" y="334791"/>
            <a:ext cx="335317" cy="402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46B4FAA-EBA8-60A9-4630-184B10511896}"/>
              </a:ext>
            </a:extLst>
          </p:cNvPr>
          <p:cNvCxnSpPr>
            <a:stCxn id="15" idx="2"/>
            <a:endCxn id="9" idx="0"/>
          </p:cNvCxnSpPr>
          <p:nvPr/>
        </p:nvCxnSpPr>
        <p:spPr>
          <a:xfrm>
            <a:off x="4280884" y="334791"/>
            <a:ext cx="0" cy="231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CF4B037E-C01B-C946-F49B-76E5A416938D}"/>
              </a:ext>
            </a:extLst>
          </p:cNvPr>
          <p:cNvCxnSpPr>
            <a:stCxn id="18" idx="2"/>
            <a:endCxn id="10" idx="0"/>
          </p:cNvCxnSpPr>
          <p:nvPr/>
        </p:nvCxnSpPr>
        <p:spPr>
          <a:xfrm>
            <a:off x="6095999" y="334791"/>
            <a:ext cx="1"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2D36493-E300-F7D5-301F-E7F3A43411E1}"/>
              </a:ext>
            </a:extLst>
          </p:cNvPr>
          <p:cNvCxnSpPr>
            <a:stCxn id="17" idx="2"/>
            <a:endCxn id="11" idx="0"/>
          </p:cNvCxnSpPr>
          <p:nvPr/>
        </p:nvCxnSpPr>
        <p:spPr>
          <a:xfrm>
            <a:off x="7911116" y="334791"/>
            <a:ext cx="0"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88A9F41-5F86-72B9-D328-E1A7A230B27E}"/>
              </a:ext>
            </a:extLst>
          </p:cNvPr>
          <p:cNvCxnSpPr>
            <a:stCxn id="16" idx="2"/>
            <a:endCxn id="12" idx="0"/>
          </p:cNvCxnSpPr>
          <p:nvPr/>
        </p:nvCxnSpPr>
        <p:spPr>
          <a:xfrm>
            <a:off x="9823514" y="334791"/>
            <a:ext cx="1"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C9B6AA6D-3F30-B9D1-FA27-C05CBCEFE1C1}"/>
              </a:ext>
            </a:extLst>
          </p:cNvPr>
          <p:cNvSpPr/>
          <p:nvPr/>
        </p:nvSpPr>
        <p:spPr>
          <a:xfrm>
            <a:off x="1261541" y="2321499"/>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một</a:t>
            </a:r>
            <a:r>
              <a:rPr lang="en-US" sz="1000" dirty="0"/>
              <a:t> </a:t>
            </a:r>
            <a:r>
              <a:rPr lang="en-US" sz="1000" dirty="0" err="1"/>
              <a:t>phòng</a:t>
            </a:r>
            <a:r>
              <a:rPr lang="en-US" sz="1000" dirty="0"/>
              <a:t> </a:t>
            </a:r>
            <a:r>
              <a:rPr lang="en-US" sz="1000" dirty="0" err="1"/>
              <a:t>ngủ</a:t>
            </a:r>
            <a:endParaRPr lang="en-US" sz="1000" dirty="0"/>
          </a:p>
        </p:txBody>
      </p:sp>
      <p:sp>
        <p:nvSpPr>
          <p:cNvPr id="33" name="Rectangle 32">
            <a:extLst>
              <a:ext uri="{FF2B5EF4-FFF2-40B4-BE49-F238E27FC236}">
                <a16:creationId xmlns:a16="http://schemas.microsoft.com/office/drawing/2014/main" id="{639F193D-81BE-850B-8908-DE60255AFFF5}"/>
              </a:ext>
            </a:extLst>
          </p:cNvPr>
          <p:cNvSpPr/>
          <p:nvPr/>
        </p:nvSpPr>
        <p:spPr>
          <a:xfrm>
            <a:off x="3149894" y="2298558"/>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hai</a:t>
            </a:r>
            <a:r>
              <a:rPr lang="en-US" sz="1000" dirty="0"/>
              <a:t> </a:t>
            </a:r>
            <a:r>
              <a:rPr lang="en-US" sz="1000" dirty="0" err="1"/>
              <a:t>phòng</a:t>
            </a:r>
            <a:r>
              <a:rPr lang="en-US" sz="1000" dirty="0"/>
              <a:t> </a:t>
            </a:r>
            <a:r>
              <a:rPr lang="en-US" sz="1000" dirty="0" err="1"/>
              <a:t>ngủ</a:t>
            </a:r>
            <a:endParaRPr lang="en-US" sz="1000" dirty="0"/>
          </a:p>
        </p:txBody>
      </p:sp>
      <p:sp>
        <p:nvSpPr>
          <p:cNvPr id="34" name="Rectangle 33">
            <a:extLst>
              <a:ext uri="{FF2B5EF4-FFF2-40B4-BE49-F238E27FC236}">
                <a16:creationId xmlns:a16="http://schemas.microsoft.com/office/drawing/2014/main" id="{E943A6A7-C09D-D5BB-E63C-8CF346E4774D}"/>
              </a:ext>
            </a:extLst>
          </p:cNvPr>
          <p:cNvSpPr/>
          <p:nvPr/>
        </p:nvSpPr>
        <p:spPr>
          <a:xfrm>
            <a:off x="5002192" y="2298557"/>
            <a:ext cx="1164090" cy="3417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dirty="0" err="1"/>
              <a:t>Có</a:t>
            </a:r>
            <a:r>
              <a:rPr lang="en-US" sz="1000" dirty="0"/>
              <a:t> </a:t>
            </a:r>
            <a:r>
              <a:rPr lang="en-US" sz="1000" dirty="0" err="1"/>
              <a:t>thể</a:t>
            </a:r>
            <a:r>
              <a:rPr lang="en-US" sz="1000" dirty="0"/>
              <a:t> </a:t>
            </a:r>
            <a:r>
              <a:rPr lang="en-US" sz="1000" dirty="0" err="1"/>
              <a:t>chịu</a:t>
            </a:r>
            <a:r>
              <a:rPr lang="en-US" sz="1000" dirty="0"/>
              <a:t> </a:t>
            </a:r>
            <a:r>
              <a:rPr lang="en-US" sz="1000" dirty="0" err="1"/>
              <a:t>làm</a:t>
            </a:r>
            <a:r>
              <a:rPr lang="en-US" sz="1000" dirty="0"/>
              <a:t> </a:t>
            </a:r>
            <a:r>
              <a:rPr lang="en-US" sz="1000" dirty="0" err="1"/>
              <a:t>xa</a:t>
            </a:r>
            <a:endParaRPr lang="en-US" sz="1000" dirty="0"/>
          </a:p>
        </p:txBody>
      </p:sp>
      <p:sp>
        <p:nvSpPr>
          <p:cNvPr id="35" name="Rectangle 34">
            <a:extLst>
              <a:ext uri="{FF2B5EF4-FFF2-40B4-BE49-F238E27FC236}">
                <a16:creationId xmlns:a16="http://schemas.microsoft.com/office/drawing/2014/main" id="{6E160351-3CCD-798C-8C37-CB81A7051D2D}"/>
              </a:ext>
            </a:extLst>
          </p:cNvPr>
          <p:cNvSpPr/>
          <p:nvPr/>
        </p:nvSpPr>
        <p:spPr>
          <a:xfrm>
            <a:off x="6637907" y="2233820"/>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thể</a:t>
            </a:r>
            <a:r>
              <a:rPr lang="en-US" sz="1000" dirty="0"/>
              <a:t> </a:t>
            </a:r>
            <a:r>
              <a:rPr lang="en-US" sz="1000" dirty="0" err="1"/>
              <a:t>chọn</a:t>
            </a:r>
            <a:r>
              <a:rPr lang="en-US" sz="1000" dirty="0"/>
              <a:t> </a:t>
            </a:r>
            <a:r>
              <a:rPr lang="en-US" sz="1000" dirty="0" err="1"/>
              <a:t>ngoại</a:t>
            </a:r>
            <a:r>
              <a:rPr lang="en-US" sz="1000" dirty="0"/>
              <a:t> ô, </a:t>
            </a:r>
            <a:r>
              <a:rPr lang="en-US" sz="1000" dirty="0" err="1"/>
              <a:t>từ</a:t>
            </a:r>
            <a:r>
              <a:rPr lang="en-US" sz="1000" dirty="0"/>
              <a:t> 2 </a:t>
            </a:r>
            <a:r>
              <a:rPr lang="en-US" sz="1000" dirty="0" err="1"/>
              <a:t>phòng</a:t>
            </a:r>
            <a:r>
              <a:rPr lang="en-US" sz="1000" dirty="0"/>
              <a:t> </a:t>
            </a:r>
            <a:r>
              <a:rPr lang="en-US" sz="1000" dirty="0" err="1"/>
              <a:t>ngủ</a:t>
            </a:r>
            <a:endParaRPr lang="en-US" sz="1000" dirty="0"/>
          </a:p>
        </p:txBody>
      </p:sp>
      <p:sp>
        <p:nvSpPr>
          <p:cNvPr id="36" name="Rectangle 35">
            <a:extLst>
              <a:ext uri="{FF2B5EF4-FFF2-40B4-BE49-F238E27FC236}">
                <a16:creationId xmlns:a16="http://schemas.microsoft.com/office/drawing/2014/main" id="{D2C51A60-F611-01EA-085D-554B4BF8A5C4}"/>
              </a:ext>
            </a:extLst>
          </p:cNvPr>
          <p:cNvSpPr/>
          <p:nvPr/>
        </p:nvSpPr>
        <p:spPr>
          <a:xfrm>
            <a:off x="8490205" y="2233820"/>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Vay</a:t>
            </a:r>
            <a:r>
              <a:rPr lang="en-US" sz="1000" dirty="0"/>
              <a:t> 30% </a:t>
            </a:r>
            <a:r>
              <a:rPr lang="en-US" sz="1000" dirty="0" err="1"/>
              <a:t>giá</a:t>
            </a:r>
            <a:r>
              <a:rPr lang="en-US" sz="1000" dirty="0"/>
              <a:t> </a:t>
            </a:r>
            <a:r>
              <a:rPr lang="en-US" sz="1000" dirty="0" err="1"/>
              <a:t>trị</a:t>
            </a:r>
            <a:r>
              <a:rPr lang="en-US" sz="1000" dirty="0"/>
              <a:t> </a:t>
            </a:r>
            <a:r>
              <a:rPr lang="en-US" sz="1000" dirty="0" err="1"/>
              <a:t>căn</a:t>
            </a:r>
            <a:r>
              <a:rPr lang="en-US" sz="1000" dirty="0"/>
              <a:t> </a:t>
            </a:r>
            <a:r>
              <a:rPr lang="en-US" sz="1000" dirty="0" err="1"/>
              <a:t>nhà</a:t>
            </a:r>
            <a:r>
              <a:rPr lang="en-US" sz="1000" dirty="0"/>
              <a:t> </a:t>
            </a:r>
            <a:r>
              <a:rPr lang="en-US" sz="1000" dirty="0" err="1"/>
              <a:t>muốn</a:t>
            </a:r>
            <a:r>
              <a:rPr lang="en-US" sz="1000" dirty="0"/>
              <a:t> </a:t>
            </a:r>
            <a:r>
              <a:rPr lang="en-US" sz="1000" dirty="0" err="1"/>
              <a:t>mua</a:t>
            </a:r>
            <a:r>
              <a:rPr lang="en-US" sz="1000" dirty="0"/>
              <a:t> </a:t>
            </a:r>
            <a:r>
              <a:rPr lang="en-US" sz="1000" dirty="0" err="1"/>
              <a:t>kì</a:t>
            </a:r>
            <a:r>
              <a:rPr lang="en-US" sz="1000" dirty="0"/>
              <a:t> </a:t>
            </a:r>
            <a:r>
              <a:rPr lang="en-US" sz="1000" dirty="0" err="1"/>
              <a:t>hạn</a:t>
            </a:r>
            <a:r>
              <a:rPr lang="en-US" sz="1000" dirty="0"/>
              <a:t> </a:t>
            </a:r>
            <a:r>
              <a:rPr lang="en-US" sz="1000" dirty="0" err="1"/>
              <a:t>dài</a:t>
            </a:r>
            <a:endParaRPr lang="en-US" sz="1000" dirty="0"/>
          </a:p>
        </p:txBody>
      </p:sp>
      <p:sp>
        <p:nvSpPr>
          <p:cNvPr id="37" name="Rectangle 36">
            <a:extLst>
              <a:ext uri="{FF2B5EF4-FFF2-40B4-BE49-F238E27FC236}">
                <a16:creationId xmlns:a16="http://schemas.microsoft.com/office/drawing/2014/main" id="{8A19EEFC-76EA-15D2-CE80-129E24B2207F}"/>
              </a:ext>
            </a:extLst>
          </p:cNvPr>
          <p:cNvSpPr/>
          <p:nvPr/>
        </p:nvSpPr>
        <p:spPr>
          <a:xfrm>
            <a:off x="10125920" y="2256762"/>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Vay</a:t>
            </a:r>
            <a:r>
              <a:rPr lang="en-US" sz="1000" dirty="0"/>
              <a:t> 50% </a:t>
            </a:r>
            <a:r>
              <a:rPr lang="en-US" sz="1000" dirty="0" err="1"/>
              <a:t>giá</a:t>
            </a:r>
            <a:r>
              <a:rPr lang="en-US" sz="1000" dirty="0"/>
              <a:t> </a:t>
            </a:r>
            <a:r>
              <a:rPr lang="en-US" sz="1000" dirty="0" err="1"/>
              <a:t>trị</a:t>
            </a:r>
            <a:r>
              <a:rPr lang="en-US" sz="1000" dirty="0"/>
              <a:t> </a:t>
            </a:r>
            <a:r>
              <a:rPr lang="en-US" sz="1000" dirty="0" err="1"/>
              <a:t>căn</a:t>
            </a:r>
            <a:r>
              <a:rPr lang="en-US" sz="1000" dirty="0"/>
              <a:t> </a:t>
            </a:r>
            <a:r>
              <a:rPr lang="en-US" sz="1000" dirty="0" err="1"/>
              <a:t>nhà</a:t>
            </a:r>
            <a:r>
              <a:rPr lang="en-US" sz="1000" dirty="0"/>
              <a:t> </a:t>
            </a:r>
            <a:r>
              <a:rPr lang="en-US" sz="1000" dirty="0" err="1"/>
              <a:t>nhưng</a:t>
            </a:r>
            <a:r>
              <a:rPr lang="en-US" sz="1000" dirty="0"/>
              <a:t> </a:t>
            </a:r>
            <a:r>
              <a:rPr lang="en-US" sz="1000" dirty="0" err="1"/>
              <a:t>giá</a:t>
            </a:r>
            <a:r>
              <a:rPr lang="en-US" sz="1000" dirty="0"/>
              <a:t> </a:t>
            </a:r>
            <a:r>
              <a:rPr lang="en-US" sz="1000" dirty="0" err="1"/>
              <a:t>nhà</a:t>
            </a:r>
            <a:r>
              <a:rPr lang="en-US" sz="1000" dirty="0"/>
              <a:t> </a:t>
            </a:r>
            <a:r>
              <a:rPr lang="en-US" sz="1000" dirty="0" err="1"/>
              <a:t>cao</a:t>
            </a:r>
            <a:r>
              <a:rPr lang="en-US" sz="1000" dirty="0"/>
              <a:t> </a:t>
            </a:r>
          </a:p>
        </p:txBody>
      </p:sp>
      <p:sp>
        <p:nvSpPr>
          <p:cNvPr id="38" name="TextBox 37">
            <a:extLst>
              <a:ext uri="{FF2B5EF4-FFF2-40B4-BE49-F238E27FC236}">
                <a16:creationId xmlns:a16="http://schemas.microsoft.com/office/drawing/2014/main" id="{085C806B-AAAC-58E5-A90E-6F85EBE774AD}"/>
              </a:ext>
            </a:extLst>
          </p:cNvPr>
          <p:cNvSpPr txBox="1"/>
          <p:nvPr/>
        </p:nvSpPr>
        <p:spPr>
          <a:xfrm>
            <a:off x="1508269"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Độc</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thân</a:t>
            </a:r>
            <a:endParaRPr lang="en-US" sz="10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D9FCE3AF-FD85-6590-CCAB-3C9C9E064C6A}"/>
              </a:ext>
            </a:extLst>
          </p:cNvPr>
          <p:cNvSpPr txBox="1"/>
          <p:nvPr/>
        </p:nvSpPr>
        <p:spPr>
          <a:xfrm>
            <a:off x="3403659"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683CD90D-33F1-98AF-4A7D-B35C852D5024}"/>
              </a:ext>
            </a:extLst>
          </p:cNvPr>
          <p:cNvSpPr txBox="1"/>
          <p:nvPr/>
        </p:nvSpPr>
        <p:spPr>
          <a:xfrm>
            <a:off x="5248920"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Thế</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hệ</a:t>
            </a:r>
            <a:r>
              <a:rPr lang="en-US" sz="1000" dirty="0">
                <a:solidFill>
                  <a:srgbClr val="FF0000"/>
                </a:solidFill>
                <a:latin typeface="Times New Roman" panose="02020603050405020304" pitchFamily="18" charset="0"/>
                <a:cs typeface="Times New Roman" panose="02020603050405020304" pitchFamily="18" charset="0"/>
              </a:rPr>
              <a:t> Z</a:t>
            </a:r>
          </a:p>
        </p:txBody>
      </p:sp>
      <p:sp>
        <p:nvSpPr>
          <p:cNvPr id="41" name="TextBox 40">
            <a:extLst>
              <a:ext uri="{FF2B5EF4-FFF2-40B4-BE49-F238E27FC236}">
                <a16:creationId xmlns:a16="http://schemas.microsoft.com/office/drawing/2014/main" id="{24D1A818-69BC-973F-FC65-933BE81BF901}"/>
              </a:ext>
            </a:extLst>
          </p:cNvPr>
          <p:cNvSpPr txBox="1"/>
          <p:nvPr/>
        </p:nvSpPr>
        <p:spPr>
          <a:xfrm>
            <a:off x="6884635" y="1800182"/>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Thế</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hệ</a:t>
            </a:r>
            <a:r>
              <a:rPr lang="en-US" sz="1000" dirty="0">
                <a:latin typeface="Times New Roman" panose="02020603050405020304" pitchFamily="18" charset="0"/>
                <a:cs typeface="Times New Roman" panose="02020603050405020304" pitchFamily="18" charset="0"/>
              </a:rPr>
              <a:t> Y</a:t>
            </a:r>
          </a:p>
        </p:txBody>
      </p:sp>
      <p:sp>
        <p:nvSpPr>
          <p:cNvPr id="42" name="TextBox 41">
            <a:extLst>
              <a:ext uri="{FF2B5EF4-FFF2-40B4-BE49-F238E27FC236}">
                <a16:creationId xmlns:a16="http://schemas.microsoft.com/office/drawing/2014/main" id="{E7744755-8B32-603A-C689-4B3EEC77FEF6}"/>
              </a:ext>
            </a:extLst>
          </p:cNvPr>
          <p:cNvSpPr txBox="1"/>
          <p:nvPr/>
        </p:nvSpPr>
        <p:spPr>
          <a:xfrm>
            <a:off x="7801997" y="1787776"/>
            <a:ext cx="1252846" cy="255134"/>
          </a:xfrm>
          <a:prstGeom prst="rect">
            <a:avLst/>
          </a:prstGeom>
          <a:noFill/>
        </p:spPr>
        <p:txBody>
          <a:bodyPr wrap="square">
            <a:spAutoFit/>
          </a:bodyPr>
          <a:lstStyle/>
          <a:p>
            <a:pPr marR="0">
              <a:lnSpc>
                <a:spcPct val="115000"/>
              </a:lnSpc>
              <a:spcBef>
                <a:spcPts val="0"/>
              </a:spcBef>
              <a:spcAft>
                <a:spcPts val="1000"/>
              </a:spcAft>
            </a:pPr>
            <a:r>
              <a:rPr lang="en-US" sz="1000" dirty="0">
                <a:solidFill>
                  <a:srgbClr val="FF0000"/>
                </a:solidFill>
                <a:latin typeface="Times New Roman" panose="02020603050405020304" pitchFamily="18" charset="0"/>
                <a:cs typeface="Times New Roman" panose="02020603050405020304" pitchFamily="18" charset="0"/>
              </a:rPr>
              <a:t>Thu </a:t>
            </a:r>
            <a:r>
              <a:rPr lang="en-US" sz="1000" dirty="0" err="1">
                <a:solidFill>
                  <a:srgbClr val="FF0000"/>
                </a:solidFill>
                <a:latin typeface="Times New Roman" panose="02020603050405020304" pitchFamily="18" charset="0"/>
                <a:cs typeface="Times New Roman" panose="02020603050405020304" pitchFamily="18" charset="0"/>
              </a:rPr>
              <a:t>nhập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không</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cao</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95A3BBB4-EACB-FBAA-C726-664E59749FCF}"/>
              </a:ext>
            </a:extLst>
          </p:cNvPr>
          <p:cNvSpPr txBox="1"/>
          <p:nvPr/>
        </p:nvSpPr>
        <p:spPr>
          <a:xfrm>
            <a:off x="9027872" y="1797948"/>
            <a:ext cx="125284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ổn</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định</a:t>
            </a:r>
            <a:endParaRPr lang="en-US" sz="1000"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7F9EC110-EBB8-C868-88B5-B2F015B8D33F}"/>
              </a:ext>
            </a:extLst>
          </p:cNvPr>
          <p:cNvSpPr txBox="1"/>
          <p:nvPr/>
        </p:nvSpPr>
        <p:spPr>
          <a:xfrm>
            <a:off x="10249873" y="1797948"/>
            <a:ext cx="89660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cao</a:t>
            </a:r>
            <a:endParaRPr lang="en-US" sz="1000" dirty="0">
              <a:latin typeface="Times New Roman" panose="02020603050405020304" pitchFamily="18" charset="0"/>
              <a:cs typeface="Times New Roman" panose="02020603050405020304" pitchFamily="18" charset="0"/>
            </a:endParaRPr>
          </a:p>
        </p:txBody>
      </p:sp>
      <p:cxnSp>
        <p:nvCxnSpPr>
          <p:cNvPr id="46" name="Straight Arrow Connector 45">
            <a:extLst>
              <a:ext uri="{FF2B5EF4-FFF2-40B4-BE49-F238E27FC236}">
                <a16:creationId xmlns:a16="http://schemas.microsoft.com/office/drawing/2014/main" id="{1847ADA9-ACAF-6291-32FF-3F7BE4A38795}"/>
              </a:ext>
            </a:extLst>
          </p:cNvPr>
          <p:cNvCxnSpPr>
            <a:stCxn id="38" idx="2"/>
            <a:endCxn id="32" idx="0"/>
          </p:cNvCxnSpPr>
          <p:nvPr/>
        </p:nvCxnSpPr>
        <p:spPr>
          <a:xfrm>
            <a:off x="1843586" y="2071237"/>
            <a:ext cx="0" cy="250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2E1AABA-B030-85C5-6829-3D25EADF10EA}"/>
              </a:ext>
            </a:extLst>
          </p:cNvPr>
          <p:cNvCxnSpPr>
            <a:stCxn id="39" idx="2"/>
            <a:endCxn id="33" idx="0"/>
          </p:cNvCxnSpPr>
          <p:nvPr/>
        </p:nvCxnSpPr>
        <p:spPr>
          <a:xfrm flipH="1">
            <a:off x="3731939" y="2071237"/>
            <a:ext cx="7037" cy="227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059737E-3DE2-C269-FABB-E4C04E962C33}"/>
              </a:ext>
            </a:extLst>
          </p:cNvPr>
          <p:cNvCxnSpPr>
            <a:stCxn id="40" idx="2"/>
            <a:endCxn id="34" idx="0"/>
          </p:cNvCxnSpPr>
          <p:nvPr/>
        </p:nvCxnSpPr>
        <p:spPr>
          <a:xfrm>
            <a:off x="5584237" y="2071237"/>
            <a:ext cx="0" cy="227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5841BEBA-A234-DF65-DBB3-BF2D18246B9B}"/>
              </a:ext>
            </a:extLst>
          </p:cNvPr>
          <p:cNvCxnSpPr>
            <a:stCxn id="41" idx="2"/>
            <a:endCxn id="35" idx="0"/>
          </p:cNvCxnSpPr>
          <p:nvPr/>
        </p:nvCxnSpPr>
        <p:spPr>
          <a:xfrm>
            <a:off x="7219952" y="2055316"/>
            <a:ext cx="0" cy="178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7AC227B6-1BE8-A18E-81AE-0ECCFE3B4F07}"/>
              </a:ext>
            </a:extLst>
          </p:cNvPr>
          <p:cNvCxnSpPr>
            <a:stCxn id="42" idx="2"/>
            <a:endCxn id="36" idx="0"/>
          </p:cNvCxnSpPr>
          <p:nvPr/>
        </p:nvCxnSpPr>
        <p:spPr>
          <a:xfrm>
            <a:off x="8428420" y="2042910"/>
            <a:ext cx="643830" cy="190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E2896767-F4FF-9CFD-DED1-740731531EBF}"/>
              </a:ext>
            </a:extLst>
          </p:cNvPr>
          <p:cNvCxnSpPr>
            <a:stCxn id="43" idx="2"/>
            <a:endCxn id="36" idx="0"/>
          </p:cNvCxnSpPr>
          <p:nvPr/>
        </p:nvCxnSpPr>
        <p:spPr>
          <a:xfrm flipH="1">
            <a:off x="9072250" y="2053082"/>
            <a:ext cx="582045" cy="180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2DF40CD6-25EE-B11F-8140-D18F22C1B597}"/>
              </a:ext>
            </a:extLst>
          </p:cNvPr>
          <p:cNvCxnSpPr>
            <a:stCxn id="44" idx="2"/>
            <a:endCxn id="37" idx="0"/>
          </p:cNvCxnSpPr>
          <p:nvPr/>
        </p:nvCxnSpPr>
        <p:spPr>
          <a:xfrm>
            <a:off x="10698176" y="2053082"/>
            <a:ext cx="9789" cy="203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Rectangle 61">
            <a:extLst>
              <a:ext uri="{FF2B5EF4-FFF2-40B4-BE49-F238E27FC236}">
                <a16:creationId xmlns:a16="http://schemas.microsoft.com/office/drawing/2014/main" id="{CD485EB0-BC9A-504D-186A-A97610A7695C}"/>
              </a:ext>
            </a:extLst>
          </p:cNvPr>
          <p:cNvSpPr/>
          <p:nvPr/>
        </p:nvSpPr>
        <p:spPr>
          <a:xfrm>
            <a:off x="5337509" y="3689376"/>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ba</a:t>
            </a:r>
            <a:r>
              <a:rPr lang="en-US" sz="1000" dirty="0"/>
              <a:t> </a:t>
            </a:r>
            <a:r>
              <a:rPr lang="en-US" sz="1000" dirty="0" err="1"/>
              <a:t>phòng</a:t>
            </a:r>
            <a:r>
              <a:rPr lang="en-US" sz="1000" dirty="0"/>
              <a:t> </a:t>
            </a:r>
            <a:r>
              <a:rPr lang="en-US" sz="1000" dirty="0" err="1"/>
              <a:t>ngủ</a:t>
            </a:r>
            <a:endParaRPr lang="en-US" sz="1000" dirty="0"/>
          </a:p>
        </p:txBody>
      </p:sp>
      <p:sp>
        <p:nvSpPr>
          <p:cNvPr id="63" name="TextBox 62">
            <a:extLst>
              <a:ext uri="{FF2B5EF4-FFF2-40B4-BE49-F238E27FC236}">
                <a16:creationId xmlns:a16="http://schemas.microsoft.com/office/drawing/2014/main" id="{C545CE67-265A-1168-B719-7AD06BA0E693}"/>
              </a:ext>
            </a:extLst>
          </p:cNvPr>
          <p:cNvSpPr txBox="1"/>
          <p:nvPr/>
        </p:nvSpPr>
        <p:spPr>
          <a:xfrm>
            <a:off x="4666875" y="3255984"/>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8ADA4973-0C07-1DCC-46D1-D28DA5822177}"/>
              </a:ext>
            </a:extLst>
          </p:cNvPr>
          <p:cNvSpPr txBox="1"/>
          <p:nvPr/>
        </p:nvSpPr>
        <p:spPr>
          <a:xfrm>
            <a:off x="6427057" y="3253831"/>
            <a:ext cx="670634" cy="255134"/>
          </a:xfrm>
          <a:prstGeom prst="rect">
            <a:avLst/>
          </a:prstGeom>
          <a:noFill/>
        </p:spPr>
        <p:txBody>
          <a:bodyPr wrap="square">
            <a:spAutoFit/>
          </a:bodyPr>
          <a:lstStyle/>
          <a:p>
            <a:pPr marR="0">
              <a:lnSpc>
                <a:spcPct val="115000"/>
              </a:lnSpc>
              <a:spcBef>
                <a:spcPts val="0"/>
              </a:spcBef>
              <a:spcAft>
                <a:spcPts val="1000"/>
              </a:spcAft>
            </a:pPr>
            <a:r>
              <a:rPr lang="en-US" sz="1000" dirty="0">
                <a:solidFill>
                  <a:srgbClr val="FF0000"/>
                </a:solidFill>
                <a:latin typeface="Times New Roman" panose="02020603050405020304" pitchFamily="18" charset="0"/>
                <a:cs typeface="Times New Roman" panose="02020603050405020304" pitchFamily="18" charset="0"/>
              </a:rPr>
              <a:t>Gia </a:t>
            </a:r>
            <a:r>
              <a:rPr lang="en-US" sz="1000" dirty="0" err="1">
                <a:solidFill>
                  <a:srgbClr val="FF0000"/>
                </a:solidFill>
                <a:latin typeface="Times New Roman" panose="02020603050405020304" pitchFamily="18" charset="0"/>
                <a:cs typeface="Times New Roman" panose="02020603050405020304" pitchFamily="18" charset="0"/>
              </a:rPr>
              <a:t>đình</a:t>
            </a:r>
            <a:endParaRPr lang="en-US" sz="1000" dirty="0">
              <a:solidFill>
                <a:srgbClr val="FF0000"/>
              </a:solidFill>
              <a:latin typeface="Times New Roman" panose="02020603050405020304" pitchFamily="18" charset="0"/>
              <a:cs typeface="Times New Roman" panose="02020603050405020304" pitchFamily="18" charset="0"/>
            </a:endParaRPr>
          </a:p>
        </p:txBody>
      </p:sp>
      <p:cxnSp>
        <p:nvCxnSpPr>
          <p:cNvPr id="66" name="Straight Arrow Connector 65">
            <a:extLst>
              <a:ext uri="{FF2B5EF4-FFF2-40B4-BE49-F238E27FC236}">
                <a16:creationId xmlns:a16="http://schemas.microsoft.com/office/drawing/2014/main" id="{54480135-DC03-AAB3-4F3E-CAEB3A793576}"/>
              </a:ext>
            </a:extLst>
          </p:cNvPr>
          <p:cNvCxnSpPr>
            <a:stCxn id="63" idx="2"/>
            <a:endCxn id="62" idx="0"/>
          </p:cNvCxnSpPr>
          <p:nvPr/>
        </p:nvCxnSpPr>
        <p:spPr>
          <a:xfrm>
            <a:off x="5002192" y="3511118"/>
            <a:ext cx="917362" cy="178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B089EE8F-1B4C-9F89-6639-CB4DB30B598C}"/>
              </a:ext>
            </a:extLst>
          </p:cNvPr>
          <p:cNvCxnSpPr>
            <a:stCxn id="64" idx="2"/>
            <a:endCxn id="62" idx="0"/>
          </p:cNvCxnSpPr>
          <p:nvPr/>
        </p:nvCxnSpPr>
        <p:spPr>
          <a:xfrm flipH="1">
            <a:off x="5919554" y="3508965"/>
            <a:ext cx="842820" cy="180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Rectangle 68">
            <a:extLst>
              <a:ext uri="{FF2B5EF4-FFF2-40B4-BE49-F238E27FC236}">
                <a16:creationId xmlns:a16="http://schemas.microsoft.com/office/drawing/2014/main" id="{F8D5A76B-AFB2-A10E-54A7-0764A9E2C74F}"/>
              </a:ext>
            </a:extLst>
          </p:cNvPr>
          <p:cNvSpPr/>
          <p:nvPr/>
        </p:nvSpPr>
        <p:spPr>
          <a:xfrm>
            <a:off x="5213042" y="4644650"/>
            <a:ext cx="1424865" cy="60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Số</a:t>
            </a:r>
            <a:r>
              <a:rPr lang="en-US" sz="1000" dirty="0"/>
              <a:t> </a:t>
            </a:r>
            <a:r>
              <a:rPr lang="en-US" sz="1000" dirty="0" err="1"/>
              <a:t>phòng</a:t>
            </a:r>
            <a:r>
              <a:rPr lang="en-US" sz="1000" dirty="0"/>
              <a:t> </a:t>
            </a:r>
            <a:r>
              <a:rPr lang="en-US" sz="1000" dirty="0" err="1"/>
              <a:t>ngủ</a:t>
            </a:r>
            <a:r>
              <a:rPr lang="en-US" sz="1000" dirty="0"/>
              <a:t> </a:t>
            </a:r>
            <a:r>
              <a:rPr lang="en-US" sz="1000" dirty="0" err="1"/>
              <a:t>bằng</a:t>
            </a:r>
            <a:r>
              <a:rPr lang="en-US" sz="1000" dirty="0"/>
              <a:t> </a:t>
            </a:r>
            <a:r>
              <a:rPr lang="en-US" sz="1000" dirty="0" err="1"/>
              <a:t>số</a:t>
            </a:r>
            <a:r>
              <a:rPr lang="en-US" sz="1000" dirty="0"/>
              <a:t> </a:t>
            </a:r>
            <a:r>
              <a:rPr lang="en-US" sz="1000" dirty="0" err="1"/>
              <a:t>thành</a:t>
            </a:r>
            <a:r>
              <a:rPr lang="en-US" sz="1000" dirty="0"/>
              <a:t> </a:t>
            </a:r>
            <a:r>
              <a:rPr lang="en-US" sz="1000" dirty="0" err="1"/>
              <a:t>viên</a:t>
            </a:r>
            <a:r>
              <a:rPr lang="en-US" sz="1000" dirty="0"/>
              <a:t> </a:t>
            </a:r>
            <a:r>
              <a:rPr lang="en-US" sz="1000" dirty="0" err="1"/>
              <a:t>gia</a:t>
            </a:r>
            <a:r>
              <a:rPr lang="en-US" sz="1000" dirty="0"/>
              <a:t> </a:t>
            </a:r>
            <a:r>
              <a:rPr lang="en-US" sz="1000" dirty="0" err="1"/>
              <a:t>đình</a:t>
            </a:r>
            <a:r>
              <a:rPr lang="en-US" sz="1000" dirty="0"/>
              <a:t> +1 * </a:t>
            </a:r>
            <a:r>
              <a:rPr lang="en-US" sz="1000" dirty="0" err="1"/>
              <a:t>trẻ</a:t>
            </a:r>
            <a:r>
              <a:rPr lang="en-US" sz="1000" dirty="0"/>
              <a:t> </a:t>
            </a:r>
            <a:r>
              <a:rPr lang="en-US" sz="1000" dirty="0" err="1"/>
              <a:t>em</a:t>
            </a:r>
            <a:r>
              <a:rPr lang="en-US" sz="1000" dirty="0"/>
              <a:t> </a:t>
            </a:r>
            <a:r>
              <a:rPr lang="en-US" sz="1000" dirty="0" err="1"/>
              <a:t>và</a:t>
            </a:r>
            <a:r>
              <a:rPr lang="en-US" sz="1000" dirty="0"/>
              <a:t> </a:t>
            </a:r>
            <a:r>
              <a:rPr lang="en-US" sz="1000" dirty="0" err="1"/>
              <a:t>phải</a:t>
            </a:r>
            <a:r>
              <a:rPr lang="en-US" sz="1000" dirty="0"/>
              <a:t> ở </a:t>
            </a:r>
            <a:r>
              <a:rPr lang="en-US" sz="1000" dirty="0" err="1"/>
              <a:t>trung</a:t>
            </a:r>
            <a:r>
              <a:rPr lang="en-US" sz="1000" dirty="0"/>
              <a:t> </a:t>
            </a:r>
            <a:r>
              <a:rPr lang="en-US" sz="1000" dirty="0" err="1"/>
              <a:t>tâm</a:t>
            </a:r>
            <a:r>
              <a:rPr lang="en-US" sz="1000" dirty="0"/>
              <a:t> </a:t>
            </a:r>
            <a:r>
              <a:rPr lang="en-US" sz="1000" dirty="0" err="1"/>
              <a:t>và</a:t>
            </a:r>
            <a:r>
              <a:rPr lang="en-US" sz="1000" dirty="0"/>
              <a:t> </a:t>
            </a:r>
            <a:r>
              <a:rPr lang="en-US" sz="1000" dirty="0" err="1"/>
              <a:t>rộng</a:t>
            </a:r>
            <a:r>
              <a:rPr lang="en-US" sz="1000" dirty="0"/>
              <a:t> </a:t>
            </a:r>
            <a:r>
              <a:rPr lang="en-US" sz="1000" dirty="0" err="1"/>
              <a:t>rãi</a:t>
            </a:r>
            <a:endParaRPr lang="en-US" sz="1000" dirty="0"/>
          </a:p>
        </p:txBody>
      </p:sp>
      <p:sp>
        <p:nvSpPr>
          <p:cNvPr id="70" name="TextBox 69">
            <a:extLst>
              <a:ext uri="{FF2B5EF4-FFF2-40B4-BE49-F238E27FC236}">
                <a16:creationId xmlns:a16="http://schemas.microsoft.com/office/drawing/2014/main" id="{8A18A426-56D7-D810-4DC2-B966A4725E13}"/>
              </a:ext>
            </a:extLst>
          </p:cNvPr>
          <p:cNvSpPr txBox="1"/>
          <p:nvPr/>
        </p:nvSpPr>
        <p:spPr>
          <a:xfrm>
            <a:off x="4666875" y="4211258"/>
            <a:ext cx="670634" cy="255134"/>
          </a:xfrm>
          <a:prstGeom prst="rect">
            <a:avLst/>
          </a:prstGeom>
          <a:noFill/>
        </p:spPr>
        <p:txBody>
          <a:bodyPr wrap="square">
            <a:spAutoFit/>
          </a:bodyPr>
          <a:lstStyle/>
          <a:p>
            <a:pPr marR="0">
              <a:lnSpc>
                <a:spcPct val="115000"/>
              </a:lnSpc>
              <a:spcBef>
                <a:spcPts val="0"/>
              </a:spcBef>
              <a:spcAft>
                <a:spcPts val="1000"/>
              </a:spcAft>
            </a:pPr>
            <a:r>
              <a:rPr lang="en-US" sz="1000" dirty="0">
                <a:solidFill>
                  <a:srgbClr val="FF0000"/>
                </a:solidFill>
                <a:latin typeface="Times New Roman" panose="02020603050405020304" pitchFamily="18" charset="0"/>
                <a:cs typeface="Times New Roman" panose="02020603050405020304" pitchFamily="18" charset="0"/>
              </a:rPr>
              <a:t>Gia </a:t>
            </a:r>
            <a:r>
              <a:rPr lang="en-US" sz="1000" dirty="0" err="1">
                <a:solidFill>
                  <a:srgbClr val="FF0000"/>
                </a:solidFill>
                <a:latin typeface="Times New Roman" panose="02020603050405020304" pitchFamily="18" charset="0"/>
                <a:cs typeface="Times New Roman" panose="02020603050405020304" pitchFamily="18" charset="0"/>
              </a:rPr>
              <a:t>đình</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54255923-0D40-3E86-EC4F-1B2A29913158}"/>
              </a:ext>
            </a:extLst>
          </p:cNvPr>
          <p:cNvSpPr txBox="1"/>
          <p:nvPr/>
        </p:nvSpPr>
        <p:spPr>
          <a:xfrm>
            <a:off x="6435000" y="4209105"/>
            <a:ext cx="103018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Con </a:t>
            </a:r>
            <a:r>
              <a:rPr lang="en-US" sz="1000" dirty="0" err="1">
                <a:latin typeface="Times New Roman" panose="02020603050405020304" pitchFamily="18" charset="0"/>
                <a:cs typeface="Times New Roman" panose="02020603050405020304" pitchFamily="18" charset="0"/>
              </a:rPr>
              <a:t>cái</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còn</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nhỏ</a:t>
            </a:r>
            <a:endParaRPr lang="en-US" sz="1000" dirty="0">
              <a:latin typeface="Times New Roman" panose="02020603050405020304" pitchFamily="18" charset="0"/>
              <a:cs typeface="Times New Roman" panose="02020603050405020304" pitchFamily="18" charset="0"/>
            </a:endParaRPr>
          </a:p>
        </p:txBody>
      </p:sp>
      <p:cxnSp>
        <p:nvCxnSpPr>
          <p:cNvPr id="73" name="Straight Arrow Connector 72">
            <a:extLst>
              <a:ext uri="{FF2B5EF4-FFF2-40B4-BE49-F238E27FC236}">
                <a16:creationId xmlns:a16="http://schemas.microsoft.com/office/drawing/2014/main" id="{9BBE6037-210E-BF0B-55AD-73542514AFCE}"/>
              </a:ext>
            </a:extLst>
          </p:cNvPr>
          <p:cNvCxnSpPr>
            <a:stCxn id="70" idx="2"/>
            <a:endCxn id="69" idx="0"/>
          </p:cNvCxnSpPr>
          <p:nvPr/>
        </p:nvCxnSpPr>
        <p:spPr>
          <a:xfrm>
            <a:off x="5002192" y="4466392"/>
            <a:ext cx="923283" cy="178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B274FD3C-CB1B-1928-3EDB-02CB751F9B0E}"/>
              </a:ext>
            </a:extLst>
          </p:cNvPr>
          <p:cNvCxnSpPr>
            <a:stCxn id="71" idx="2"/>
            <a:endCxn id="69" idx="0"/>
          </p:cNvCxnSpPr>
          <p:nvPr/>
        </p:nvCxnSpPr>
        <p:spPr>
          <a:xfrm flipH="1">
            <a:off x="5925475" y="4464239"/>
            <a:ext cx="1024618" cy="180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57327ABE-8C65-9E69-C764-41B09D1F1079}"/>
              </a:ext>
            </a:extLst>
          </p:cNvPr>
          <p:cNvCxnSpPr/>
          <p:nvPr/>
        </p:nvCxnSpPr>
        <p:spPr>
          <a:xfrm flipV="1">
            <a:off x="582592" y="1242874"/>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Connector 77">
            <a:extLst>
              <a:ext uri="{FF2B5EF4-FFF2-40B4-BE49-F238E27FC236}">
                <a16:creationId xmlns:a16="http://schemas.microsoft.com/office/drawing/2014/main" id="{4E06E90E-3763-2C0C-1433-F7C58541C370}"/>
              </a:ext>
            </a:extLst>
          </p:cNvPr>
          <p:cNvCxnSpPr/>
          <p:nvPr/>
        </p:nvCxnSpPr>
        <p:spPr>
          <a:xfrm flipV="1">
            <a:off x="559103" y="3178887"/>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9" name="Straight Connector 78">
            <a:extLst>
              <a:ext uri="{FF2B5EF4-FFF2-40B4-BE49-F238E27FC236}">
                <a16:creationId xmlns:a16="http://schemas.microsoft.com/office/drawing/2014/main" id="{F021278A-6AEE-EA57-E2E5-8E5B2C3F6D3A}"/>
              </a:ext>
            </a:extLst>
          </p:cNvPr>
          <p:cNvCxnSpPr/>
          <p:nvPr/>
        </p:nvCxnSpPr>
        <p:spPr>
          <a:xfrm flipV="1">
            <a:off x="559102" y="4138084"/>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0" name="Straight Connector 79">
            <a:extLst>
              <a:ext uri="{FF2B5EF4-FFF2-40B4-BE49-F238E27FC236}">
                <a16:creationId xmlns:a16="http://schemas.microsoft.com/office/drawing/2014/main" id="{671A39BA-395E-1344-D88B-A4F0F3DD7DB4}"/>
              </a:ext>
            </a:extLst>
          </p:cNvPr>
          <p:cNvCxnSpPr/>
          <p:nvPr/>
        </p:nvCxnSpPr>
        <p:spPr>
          <a:xfrm flipV="1">
            <a:off x="582592" y="5615511"/>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1" name="TextBox 80">
            <a:extLst>
              <a:ext uri="{FF2B5EF4-FFF2-40B4-BE49-F238E27FC236}">
                <a16:creationId xmlns:a16="http://schemas.microsoft.com/office/drawing/2014/main" id="{75868F6D-6FC8-DE8B-A4CF-6AD60930D89A}"/>
              </a:ext>
            </a:extLst>
          </p:cNvPr>
          <p:cNvSpPr txBox="1"/>
          <p:nvPr/>
        </p:nvSpPr>
        <p:spPr>
          <a:xfrm>
            <a:off x="11075081" y="2882690"/>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2</a:t>
            </a:r>
          </a:p>
        </p:txBody>
      </p:sp>
      <p:sp>
        <p:nvSpPr>
          <p:cNvPr id="82" name="TextBox 81">
            <a:extLst>
              <a:ext uri="{FF2B5EF4-FFF2-40B4-BE49-F238E27FC236}">
                <a16:creationId xmlns:a16="http://schemas.microsoft.com/office/drawing/2014/main" id="{450ADDE1-D5F0-5D3D-5AE4-7ECDACC4E870}"/>
              </a:ext>
            </a:extLst>
          </p:cNvPr>
          <p:cNvSpPr txBox="1"/>
          <p:nvPr/>
        </p:nvSpPr>
        <p:spPr>
          <a:xfrm>
            <a:off x="11075081" y="959407"/>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1</a:t>
            </a:r>
          </a:p>
        </p:txBody>
      </p:sp>
      <p:sp>
        <p:nvSpPr>
          <p:cNvPr id="83" name="TextBox 82">
            <a:extLst>
              <a:ext uri="{FF2B5EF4-FFF2-40B4-BE49-F238E27FC236}">
                <a16:creationId xmlns:a16="http://schemas.microsoft.com/office/drawing/2014/main" id="{E93009F3-C9D6-F645-63B7-69241026E26D}"/>
              </a:ext>
            </a:extLst>
          </p:cNvPr>
          <p:cNvSpPr txBox="1"/>
          <p:nvPr/>
        </p:nvSpPr>
        <p:spPr>
          <a:xfrm>
            <a:off x="11075081" y="3878636"/>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3</a:t>
            </a:r>
          </a:p>
        </p:txBody>
      </p:sp>
      <p:sp>
        <p:nvSpPr>
          <p:cNvPr id="84" name="TextBox 83">
            <a:extLst>
              <a:ext uri="{FF2B5EF4-FFF2-40B4-BE49-F238E27FC236}">
                <a16:creationId xmlns:a16="http://schemas.microsoft.com/office/drawing/2014/main" id="{D69C5AA7-AB08-9F64-9130-8077617C86EE}"/>
              </a:ext>
            </a:extLst>
          </p:cNvPr>
          <p:cNvSpPr txBox="1"/>
          <p:nvPr/>
        </p:nvSpPr>
        <p:spPr>
          <a:xfrm>
            <a:off x="11075081" y="5282889"/>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4</a:t>
            </a:r>
          </a:p>
        </p:txBody>
      </p:sp>
      <p:graphicFrame>
        <p:nvGraphicFramePr>
          <p:cNvPr id="4" name="Table 4">
            <a:extLst>
              <a:ext uri="{FF2B5EF4-FFF2-40B4-BE49-F238E27FC236}">
                <a16:creationId xmlns:a16="http://schemas.microsoft.com/office/drawing/2014/main" id="{B024411C-A8EA-E67D-7204-3CC3AB7B9D60}"/>
              </a:ext>
            </a:extLst>
          </p:cNvPr>
          <p:cNvGraphicFramePr>
            <a:graphicFrameLocks noGrp="1"/>
          </p:cNvGraphicFramePr>
          <p:nvPr/>
        </p:nvGraphicFramePr>
        <p:xfrm>
          <a:off x="131674" y="3078840"/>
          <a:ext cx="4394820" cy="2737225"/>
        </p:xfrm>
        <a:graphic>
          <a:graphicData uri="http://schemas.openxmlformats.org/drawingml/2006/table">
            <a:tbl>
              <a:tblPr firstRow="1" bandRow="1">
                <a:tableStyleId>{D113A9D2-9D6B-4929-AA2D-F23B5EE8CBE7}</a:tableStyleId>
              </a:tblPr>
              <a:tblGrid>
                <a:gridCol w="1464940">
                  <a:extLst>
                    <a:ext uri="{9D8B030D-6E8A-4147-A177-3AD203B41FA5}">
                      <a16:colId xmlns:a16="http://schemas.microsoft.com/office/drawing/2014/main" val="3860930260"/>
                    </a:ext>
                  </a:extLst>
                </a:gridCol>
                <a:gridCol w="1464940">
                  <a:extLst>
                    <a:ext uri="{9D8B030D-6E8A-4147-A177-3AD203B41FA5}">
                      <a16:colId xmlns:a16="http://schemas.microsoft.com/office/drawing/2014/main" val="4216124605"/>
                    </a:ext>
                  </a:extLst>
                </a:gridCol>
                <a:gridCol w="1464940">
                  <a:extLst>
                    <a:ext uri="{9D8B030D-6E8A-4147-A177-3AD203B41FA5}">
                      <a16:colId xmlns:a16="http://schemas.microsoft.com/office/drawing/2014/main" val="4160362547"/>
                    </a:ext>
                  </a:extLst>
                </a:gridCol>
              </a:tblGrid>
              <a:tr h="456005">
                <a:tc>
                  <a:txBody>
                    <a:bodyPr/>
                    <a:lstStyle/>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trị</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Ưu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tiên</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3489966"/>
                  </a:ext>
                </a:extLst>
              </a:tr>
              <a:tr h="456005">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tiền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4,000,000,000</a:t>
                      </a:r>
                    </a:p>
                  </a:txBody>
                  <a:tcPr/>
                </a:tc>
                <a:tc>
                  <a:txBody>
                    <a:bodyPr/>
                    <a:lstStyle/>
                    <a:p>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137405715"/>
                  </a:ext>
                </a:extLst>
              </a:tr>
              <a:tr h="456005">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tiền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trên</a:t>
                      </a:r>
                      <a:r>
                        <a:rPr lang="en-US" sz="1200" dirty="0">
                          <a:latin typeface="Times New Roman" panose="02020603050405020304" pitchFamily="18" charset="0"/>
                          <a:cs typeface="Times New Roman" panose="02020603050405020304" pitchFamily="18" charset="0"/>
                        </a:rPr>
                        <a:t> m2 </a:t>
                      </a:r>
                      <a:r>
                        <a:rPr lang="en-US" sz="1200" dirty="0" err="1">
                          <a:latin typeface="Times New Roman" panose="02020603050405020304" pitchFamily="18" charset="0"/>
                          <a:cs typeface="Times New Roman" panose="02020603050405020304" pitchFamily="18" charset="0"/>
                        </a:rPr>
                        <a:t>ít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nhất</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NONE</a:t>
                      </a:r>
                    </a:p>
                  </a:txBody>
                  <a:tcPr/>
                </a:tc>
                <a:tc>
                  <a:txBody>
                    <a:bodyPr/>
                    <a:lstStyle/>
                    <a:p>
                      <a:r>
                        <a:rPr lang="en-US" sz="1200" dirty="0">
                          <a:latin typeface="Times New Roman" panose="02020603050405020304" pitchFamily="18" charset="0"/>
                          <a:cs typeface="Times New Roman" panose="02020603050405020304" pitchFamily="18" charset="0"/>
                        </a:rPr>
                        <a:t>99999999</a:t>
                      </a:r>
                    </a:p>
                  </a:txBody>
                  <a:tcPr/>
                </a:tc>
                <a:extLst>
                  <a:ext uri="{0D108BD9-81ED-4DB2-BD59-A6C34878D82A}">
                    <a16:rowId xmlns:a16="http://schemas.microsoft.com/office/drawing/2014/main" val="717095462"/>
                  </a:ext>
                </a:extLst>
              </a:tr>
              <a:tr h="456005">
                <a:tc>
                  <a:txBody>
                    <a:bodyPr/>
                    <a:lstStyle/>
                    <a:p>
                      <a:r>
                        <a:rPr lang="en-US" sz="1200" dirty="0" err="1">
                          <a:latin typeface="Times New Roman" panose="02020603050405020304" pitchFamily="18" charset="0"/>
                          <a:cs typeface="Times New Roman" panose="02020603050405020304" pitchFamily="18" charset="0"/>
                        </a:rPr>
                        <a:t>Khu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vực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quận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2, 3, </a:t>
                      </a:r>
                      <a:r>
                        <a:rPr lang="en-US" sz="1200" dirty="0" err="1">
                          <a:latin typeface="Times New Roman" panose="02020603050405020304" pitchFamily="18" charset="0"/>
                          <a:cs typeface="Times New Roman" panose="02020603050405020304" pitchFamily="18" charset="0"/>
                        </a:rPr>
                        <a:t>Phú</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nhuận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025573314"/>
                  </a:ext>
                </a:extLst>
              </a:tr>
              <a:tr h="456005">
                <a:tc>
                  <a:txBody>
                    <a:bodyPr/>
                    <a:lstStyle/>
                    <a:p>
                      <a:r>
                        <a:rPr lang="en-US" sz="1200" dirty="0" err="1">
                          <a:latin typeface="Times New Roman" panose="02020603050405020304" pitchFamily="18" charset="0"/>
                          <a:cs typeface="Times New Roman" panose="02020603050405020304" pitchFamily="18" charset="0"/>
                        </a:rPr>
                        <a:t>Số</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phòng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ngủ</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a:t>
                      </a:r>
                    </a:p>
                  </a:txBody>
                  <a:tcPr/>
                </a:tc>
                <a:tc>
                  <a:txBody>
                    <a:bodyPr/>
                    <a:lstStyle/>
                    <a:p>
                      <a:r>
                        <a:rPr lang="en-US" sz="12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626503463"/>
                  </a:ext>
                </a:extLst>
              </a:tr>
              <a:tr h="456005">
                <a:tc>
                  <a:txBody>
                    <a:bodyPr/>
                    <a:lstStyle/>
                    <a:p>
                      <a:r>
                        <a:rPr lang="en-US" sz="1200" dirty="0" err="1">
                          <a:latin typeface="Times New Roman" panose="02020603050405020304" pitchFamily="18" charset="0"/>
                          <a:cs typeface="Times New Roman" panose="02020603050405020304" pitchFamily="18" charset="0"/>
                        </a:rPr>
                        <a:t>Diện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tích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căn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hộ</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NONE</a:t>
                      </a:r>
                    </a:p>
                  </a:txBody>
                  <a:tcPr/>
                </a:tc>
                <a:tc>
                  <a:txBody>
                    <a:bodyPr/>
                    <a:lstStyle/>
                    <a:p>
                      <a:r>
                        <a:rPr lang="en-US" sz="1200" dirty="0">
                          <a:latin typeface="Times New Roman" panose="02020603050405020304" pitchFamily="18" charset="0"/>
                          <a:cs typeface="Times New Roman" panose="02020603050405020304" pitchFamily="18" charset="0"/>
                        </a:rPr>
                        <a:t>99999999</a:t>
                      </a:r>
                    </a:p>
                  </a:txBody>
                  <a:tcPr/>
                </a:tc>
                <a:extLst>
                  <a:ext uri="{0D108BD9-81ED-4DB2-BD59-A6C34878D82A}">
                    <a16:rowId xmlns:a16="http://schemas.microsoft.com/office/drawing/2014/main" val="2328498163"/>
                  </a:ext>
                </a:extLst>
              </a:tr>
            </a:tbl>
          </a:graphicData>
        </a:graphic>
      </p:graphicFrame>
      <p:sp>
        <p:nvSpPr>
          <p:cNvPr id="2" name="Slide Number Placeholder 1">
            <a:extLst>
              <a:ext uri="{FF2B5EF4-FFF2-40B4-BE49-F238E27FC236}">
                <a16:creationId xmlns:a16="http://schemas.microsoft.com/office/drawing/2014/main" id="{12992E09-6310-B83A-A125-A585BCAD7609}"/>
              </a:ext>
            </a:extLst>
          </p:cNvPr>
          <p:cNvSpPr>
            <a:spLocks noGrp="1"/>
          </p:cNvSpPr>
          <p:nvPr>
            <p:ph type="sldNum" sz="quarter" idx="12"/>
          </p:nvPr>
        </p:nvSpPr>
        <p:spPr/>
        <p:txBody>
          <a:bodyPr/>
          <a:lstStyle/>
          <a:p>
            <a:fld id="{E31375A4-56A4-47D6-9801-1991572033F7}" type="slidenum">
              <a:rPr lang="en-US" smtClean="0"/>
              <a:t>22</a:t>
            </a:fld>
            <a:endParaRPr lang="en-US"/>
          </a:p>
        </p:txBody>
      </p:sp>
    </p:spTree>
    <p:extLst>
      <p:ext uri="{BB962C8B-B14F-4D97-AF65-F5344CB8AC3E}">
        <p14:creationId xmlns:p14="http://schemas.microsoft.com/office/powerpoint/2010/main" val="727475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0AD9E3-B4B3-0EF3-8819-C2ABE11862AC}"/>
              </a:ext>
            </a:extLst>
          </p:cNvPr>
          <p:cNvSpPr/>
          <p:nvPr/>
        </p:nvSpPr>
        <p:spPr>
          <a:xfrm>
            <a:off x="1923860" y="565945"/>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Là</a:t>
            </a:r>
            <a:r>
              <a:rPr lang="en-US" sz="1000" dirty="0"/>
              <a:t> </a:t>
            </a:r>
            <a:r>
              <a:rPr lang="en-US" sz="1000" dirty="0" err="1"/>
              <a:t>một</a:t>
            </a:r>
            <a:r>
              <a:rPr lang="en-US" sz="1000" dirty="0"/>
              <a:t> </a:t>
            </a:r>
            <a:r>
              <a:rPr lang="en-US" sz="1000" dirty="0" err="1"/>
              <a:t>gia</a:t>
            </a:r>
            <a:r>
              <a:rPr lang="en-US" sz="1000" dirty="0"/>
              <a:t> </a:t>
            </a:r>
            <a:r>
              <a:rPr lang="en-US" sz="1000" dirty="0" err="1"/>
              <a:t>đình</a:t>
            </a:r>
            <a:endParaRPr lang="en-US" sz="1000" dirty="0"/>
          </a:p>
        </p:txBody>
      </p:sp>
      <p:sp>
        <p:nvSpPr>
          <p:cNvPr id="9" name="Rectangle 8">
            <a:extLst>
              <a:ext uri="{FF2B5EF4-FFF2-40B4-BE49-F238E27FC236}">
                <a16:creationId xmlns:a16="http://schemas.microsoft.com/office/drawing/2014/main" id="{876E3AB2-95A8-7B64-F620-E01481AF0D95}"/>
              </a:ext>
            </a:extLst>
          </p:cNvPr>
          <p:cNvSpPr/>
          <p:nvPr/>
        </p:nvSpPr>
        <p:spPr>
          <a:xfrm>
            <a:off x="3738976" y="565946"/>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thu</a:t>
            </a:r>
            <a:r>
              <a:rPr lang="en-US" sz="1000" dirty="0"/>
              <a:t> </a:t>
            </a:r>
            <a:r>
              <a:rPr lang="en-US" sz="1000" dirty="0" err="1"/>
              <a:t>nhập</a:t>
            </a:r>
            <a:r>
              <a:rPr lang="en-US" sz="1000" dirty="0"/>
              <a:t> </a:t>
            </a:r>
            <a:r>
              <a:rPr lang="en-US" sz="1000" dirty="0" err="1"/>
              <a:t>cao</a:t>
            </a:r>
            <a:endParaRPr lang="en-US" sz="1000" dirty="0"/>
          </a:p>
        </p:txBody>
      </p:sp>
      <p:sp>
        <p:nvSpPr>
          <p:cNvPr id="10" name="Rectangle 9">
            <a:extLst>
              <a:ext uri="{FF2B5EF4-FFF2-40B4-BE49-F238E27FC236}">
                <a16:creationId xmlns:a16="http://schemas.microsoft.com/office/drawing/2014/main" id="{86F70F87-A75D-AA5F-56D7-B80B5DB2E042}"/>
              </a:ext>
            </a:extLst>
          </p:cNvPr>
          <p:cNvSpPr/>
          <p:nvPr/>
        </p:nvSpPr>
        <p:spPr>
          <a:xfrm>
            <a:off x="5554092" y="565947"/>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Thế</a:t>
            </a:r>
            <a:r>
              <a:rPr lang="en-US" sz="1000" dirty="0"/>
              <a:t> </a:t>
            </a:r>
            <a:r>
              <a:rPr lang="en-US" sz="1000" dirty="0" err="1"/>
              <a:t>hệ</a:t>
            </a:r>
            <a:r>
              <a:rPr lang="en-US" sz="1000" dirty="0"/>
              <a:t> Z</a:t>
            </a:r>
          </a:p>
        </p:txBody>
      </p:sp>
      <p:sp>
        <p:nvSpPr>
          <p:cNvPr id="11" name="Rectangle 10">
            <a:extLst>
              <a:ext uri="{FF2B5EF4-FFF2-40B4-BE49-F238E27FC236}">
                <a16:creationId xmlns:a16="http://schemas.microsoft.com/office/drawing/2014/main" id="{0EAB45A9-249A-A7D4-7900-C3F353EDE3FC}"/>
              </a:ext>
            </a:extLst>
          </p:cNvPr>
          <p:cNvSpPr/>
          <p:nvPr/>
        </p:nvSpPr>
        <p:spPr>
          <a:xfrm>
            <a:off x="7369208" y="565947"/>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Thế</a:t>
            </a:r>
            <a:r>
              <a:rPr lang="en-US" sz="1000" dirty="0"/>
              <a:t> </a:t>
            </a:r>
            <a:r>
              <a:rPr lang="en-US" sz="1000" dirty="0" err="1"/>
              <a:t>hệ</a:t>
            </a:r>
            <a:r>
              <a:rPr lang="en-US" sz="1000" dirty="0"/>
              <a:t> Y</a:t>
            </a:r>
          </a:p>
        </p:txBody>
      </p:sp>
      <p:sp>
        <p:nvSpPr>
          <p:cNvPr id="12" name="Rectangle 11">
            <a:extLst>
              <a:ext uri="{FF2B5EF4-FFF2-40B4-BE49-F238E27FC236}">
                <a16:creationId xmlns:a16="http://schemas.microsoft.com/office/drawing/2014/main" id="{D6F3CD9C-E4E3-F123-400B-2C0C9B9D81D7}"/>
              </a:ext>
            </a:extLst>
          </p:cNvPr>
          <p:cNvSpPr/>
          <p:nvPr/>
        </p:nvSpPr>
        <p:spPr>
          <a:xfrm>
            <a:off x="9184324" y="565947"/>
            <a:ext cx="1278381"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thu</a:t>
            </a:r>
            <a:r>
              <a:rPr lang="en-US" sz="1000" dirty="0"/>
              <a:t> </a:t>
            </a:r>
            <a:r>
              <a:rPr lang="en-US" sz="1000" dirty="0" err="1"/>
              <a:t>nhập</a:t>
            </a:r>
            <a:r>
              <a:rPr lang="en-US" sz="1000" dirty="0"/>
              <a:t> </a:t>
            </a:r>
            <a:r>
              <a:rPr lang="en-US" sz="1000" dirty="0" err="1"/>
              <a:t>không</a:t>
            </a:r>
            <a:r>
              <a:rPr lang="en-US" sz="1000" dirty="0"/>
              <a:t> </a:t>
            </a:r>
            <a:r>
              <a:rPr lang="en-US" sz="1000" dirty="0" err="1"/>
              <a:t>cao</a:t>
            </a:r>
            <a:endParaRPr lang="en-US" sz="1000" dirty="0"/>
          </a:p>
        </p:txBody>
      </p:sp>
      <p:sp>
        <p:nvSpPr>
          <p:cNvPr id="13" name="TextBox 12">
            <a:extLst>
              <a:ext uri="{FF2B5EF4-FFF2-40B4-BE49-F238E27FC236}">
                <a16:creationId xmlns:a16="http://schemas.microsoft.com/office/drawing/2014/main" id="{F3221DD3-20F1-4A54-BBED-5739D1B6FE0C}"/>
              </a:ext>
            </a:extLst>
          </p:cNvPr>
          <p:cNvSpPr txBox="1"/>
          <p:nvPr/>
        </p:nvSpPr>
        <p:spPr>
          <a:xfrm>
            <a:off x="582592" y="103878"/>
            <a:ext cx="1341268"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đã</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cưới</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hoặc</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đính</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hốn</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66C2B7A-487B-68AE-B8C6-241570084CA8}"/>
              </a:ext>
            </a:extLst>
          </p:cNvPr>
          <p:cNvSpPr txBox="1"/>
          <p:nvPr/>
        </p:nvSpPr>
        <p:spPr>
          <a:xfrm>
            <a:off x="3007675" y="79657"/>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B2F5747-1127-1485-4639-B1845DAC84E5}"/>
              </a:ext>
            </a:extLst>
          </p:cNvPr>
          <p:cNvSpPr txBox="1"/>
          <p:nvPr/>
        </p:nvSpPr>
        <p:spPr>
          <a:xfrm>
            <a:off x="3738977" y="79657"/>
            <a:ext cx="108381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Lương</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từ</a:t>
            </a:r>
            <a:r>
              <a:rPr lang="en-US" sz="1000" dirty="0">
                <a:latin typeface="Times New Roman" panose="02020603050405020304" pitchFamily="18" charset="0"/>
                <a:cs typeface="Times New Roman" panose="02020603050405020304" pitchFamily="18" charset="0"/>
              </a:rPr>
              <a:t> 30 </a:t>
            </a:r>
            <a:r>
              <a:rPr lang="en-US" sz="1000" dirty="0" err="1">
                <a:latin typeface="Times New Roman" panose="02020603050405020304" pitchFamily="18" charset="0"/>
                <a:cs typeface="Times New Roman" panose="02020603050405020304" pitchFamily="18" charset="0"/>
              </a:rPr>
              <a:t>triệu</a:t>
            </a:r>
            <a:endParaRPr lang="en-US" sz="1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BED7763-F135-8A45-9B8E-D8D7AAE8C4D7}"/>
              </a:ext>
            </a:extLst>
          </p:cNvPr>
          <p:cNvSpPr txBox="1"/>
          <p:nvPr/>
        </p:nvSpPr>
        <p:spPr>
          <a:xfrm>
            <a:off x="9281607" y="79657"/>
            <a:ext cx="108381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Lương</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từ</a:t>
            </a:r>
            <a:r>
              <a:rPr lang="en-US" sz="1000" dirty="0">
                <a:solidFill>
                  <a:srgbClr val="FF0000"/>
                </a:solidFill>
                <a:latin typeface="Times New Roman" panose="02020603050405020304" pitchFamily="18" charset="0"/>
                <a:cs typeface="Times New Roman" panose="02020603050405020304" pitchFamily="18" charset="0"/>
              </a:rPr>
              <a:t> 15 </a:t>
            </a:r>
            <a:r>
              <a:rPr lang="en-US" sz="1000" dirty="0" err="1">
                <a:solidFill>
                  <a:srgbClr val="FF0000"/>
                </a:solidFill>
                <a:latin typeface="Times New Roman" panose="02020603050405020304" pitchFamily="18" charset="0"/>
                <a:cs typeface="Times New Roman" panose="02020603050405020304" pitchFamily="18" charset="0"/>
              </a:rPr>
              <a:t>triệu</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03E62CD-EFCD-3860-DC92-CF8CBAAB3626}"/>
              </a:ext>
            </a:extLst>
          </p:cNvPr>
          <p:cNvSpPr txBox="1"/>
          <p:nvPr/>
        </p:nvSpPr>
        <p:spPr>
          <a:xfrm>
            <a:off x="7328150" y="79657"/>
            <a:ext cx="1165931"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Sinh</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từ</a:t>
            </a:r>
            <a:r>
              <a:rPr lang="en-US" sz="1000" dirty="0">
                <a:latin typeface="Times New Roman" panose="02020603050405020304" pitchFamily="18" charset="0"/>
                <a:cs typeface="Times New Roman" panose="02020603050405020304" pitchFamily="18" charset="0"/>
              </a:rPr>
              <a:t> 1981-1996</a:t>
            </a:r>
          </a:p>
        </p:txBody>
      </p:sp>
      <p:sp>
        <p:nvSpPr>
          <p:cNvPr id="18" name="TextBox 17">
            <a:extLst>
              <a:ext uri="{FF2B5EF4-FFF2-40B4-BE49-F238E27FC236}">
                <a16:creationId xmlns:a16="http://schemas.microsoft.com/office/drawing/2014/main" id="{17DEC002-CF65-4C8D-2E6C-54EF9F865720}"/>
              </a:ext>
            </a:extLst>
          </p:cNvPr>
          <p:cNvSpPr txBox="1"/>
          <p:nvPr/>
        </p:nvSpPr>
        <p:spPr>
          <a:xfrm>
            <a:off x="5513033" y="79657"/>
            <a:ext cx="1165931"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Sinh</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từ</a:t>
            </a:r>
            <a:r>
              <a:rPr lang="en-US" sz="1000" dirty="0">
                <a:solidFill>
                  <a:srgbClr val="FF0000"/>
                </a:solidFill>
                <a:latin typeface="Times New Roman" panose="02020603050405020304" pitchFamily="18" charset="0"/>
                <a:cs typeface="Times New Roman" panose="02020603050405020304" pitchFamily="18" charset="0"/>
              </a:rPr>
              <a:t> 1997-2012</a:t>
            </a:r>
          </a:p>
        </p:txBody>
      </p:sp>
      <p:cxnSp>
        <p:nvCxnSpPr>
          <p:cNvPr id="20" name="Straight Arrow Connector 19">
            <a:extLst>
              <a:ext uri="{FF2B5EF4-FFF2-40B4-BE49-F238E27FC236}">
                <a16:creationId xmlns:a16="http://schemas.microsoft.com/office/drawing/2014/main" id="{0F0F63AD-9E9C-0ACA-69E8-9D29459B847D}"/>
              </a:ext>
            </a:extLst>
          </p:cNvPr>
          <p:cNvCxnSpPr>
            <a:stCxn id="13" idx="2"/>
            <a:endCxn id="7" idx="1"/>
          </p:cNvCxnSpPr>
          <p:nvPr/>
        </p:nvCxnSpPr>
        <p:spPr>
          <a:xfrm>
            <a:off x="1253226" y="359012"/>
            <a:ext cx="670634" cy="377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F8AB226-311B-8731-59EF-F52CD88AAEC1}"/>
              </a:ext>
            </a:extLst>
          </p:cNvPr>
          <p:cNvCxnSpPr>
            <a:stCxn id="14" idx="2"/>
            <a:endCxn id="7" idx="3"/>
          </p:cNvCxnSpPr>
          <p:nvPr/>
        </p:nvCxnSpPr>
        <p:spPr>
          <a:xfrm flipH="1">
            <a:off x="3007675" y="334791"/>
            <a:ext cx="335317" cy="402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46B4FAA-EBA8-60A9-4630-184B10511896}"/>
              </a:ext>
            </a:extLst>
          </p:cNvPr>
          <p:cNvCxnSpPr>
            <a:stCxn id="15" idx="2"/>
            <a:endCxn id="9" idx="0"/>
          </p:cNvCxnSpPr>
          <p:nvPr/>
        </p:nvCxnSpPr>
        <p:spPr>
          <a:xfrm>
            <a:off x="4280884" y="334791"/>
            <a:ext cx="0" cy="231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CF4B037E-C01B-C946-F49B-76E5A416938D}"/>
              </a:ext>
            </a:extLst>
          </p:cNvPr>
          <p:cNvCxnSpPr>
            <a:stCxn id="18" idx="2"/>
            <a:endCxn id="10" idx="0"/>
          </p:cNvCxnSpPr>
          <p:nvPr/>
        </p:nvCxnSpPr>
        <p:spPr>
          <a:xfrm>
            <a:off x="6095999" y="334791"/>
            <a:ext cx="1"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2D36493-E300-F7D5-301F-E7F3A43411E1}"/>
              </a:ext>
            </a:extLst>
          </p:cNvPr>
          <p:cNvCxnSpPr>
            <a:stCxn id="17" idx="2"/>
            <a:endCxn id="11" idx="0"/>
          </p:cNvCxnSpPr>
          <p:nvPr/>
        </p:nvCxnSpPr>
        <p:spPr>
          <a:xfrm>
            <a:off x="7911116" y="334791"/>
            <a:ext cx="0"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88A9F41-5F86-72B9-D328-E1A7A230B27E}"/>
              </a:ext>
            </a:extLst>
          </p:cNvPr>
          <p:cNvCxnSpPr>
            <a:stCxn id="16" idx="2"/>
            <a:endCxn id="12" idx="0"/>
          </p:cNvCxnSpPr>
          <p:nvPr/>
        </p:nvCxnSpPr>
        <p:spPr>
          <a:xfrm>
            <a:off x="9823514" y="334791"/>
            <a:ext cx="1"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C9B6AA6D-3F30-B9D1-FA27-C05CBCEFE1C1}"/>
              </a:ext>
            </a:extLst>
          </p:cNvPr>
          <p:cNvSpPr/>
          <p:nvPr/>
        </p:nvSpPr>
        <p:spPr>
          <a:xfrm>
            <a:off x="1261541" y="2321499"/>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một</a:t>
            </a:r>
            <a:r>
              <a:rPr lang="en-US" sz="1000" dirty="0"/>
              <a:t> </a:t>
            </a:r>
            <a:r>
              <a:rPr lang="en-US" sz="1000" dirty="0" err="1"/>
              <a:t>phòng</a:t>
            </a:r>
            <a:r>
              <a:rPr lang="en-US" sz="1000" dirty="0"/>
              <a:t> </a:t>
            </a:r>
            <a:r>
              <a:rPr lang="en-US" sz="1000" dirty="0" err="1"/>
              <a:t>ngủ</a:t>
            </a:r>
            <a:endParaRPr lang="en-US" sz="1000" dirty="0"/>
          </a:p>
        </p:txBody>
      </p:sp>
      <p:sp>
        <p:nvSpPr>
          <p:cNvPr id="33" name="Rectangle 32">
            <a:extLst>
              <a:ext uri="{FF2B5EF4-FFF2-40B4-BE49-F238E27FC236}">
                <a16:creationId xmlns:a16="http://schemas.microsoft.com/office/drawing/2014/main" id="{639F193D-81BE-850B-8908-DE60255AFFF5}"/>
              </a:ext>
            </a:extLst>
          </p:cNvPr>
          <p:cNvSpPr/>
          <p:nvPr/>
        </p:nvSpPr>
        <p:spPr>
          <a:xfrm>
            <a:off x="3149894" y="2298558"/>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hai</a:t>
            </a:r>
            <a:r>
              <a:rPr lang="en-US" sz="1000" dirty="0"/>
              <a:t> </a:t>
            </a:r>
            <a:r>
              <a:rPr lang="en-US" sz="1000" dirty="0" err="1"/>
              <a:t>phòng</a:t>
            </a:r>
            <a:r>
              <a:rPr lang="en-US" sz="1000" dirty="0"/>
              <a:t> </a:t>
            </a:r>
            <a:r>
              <a:rPr lang="en-US" sz="1000" dirty="0" err="1"/>
              <a:t>ngủ</a:t>
            </a:r>
            <a:endParaRPr lang="en-US" sz="1000" dirty="0"/>
          </a:p>
        </p:txBody>
      </p:sp>
      <p:sp>
        <p:nvSpPr>
          <p:cNvPr id="34" name="Rectangle 33">
            <a:extLst>
              <a:ext uri="{FF2B5EF4-FFF2-40B4-BE49-F238E27FC236}">
                <a16:creationId xmlns:a16="http://schemas.microsoft.com/office/drawing/2014/main" id="{E943A6A7-C09D-D5BB-E63C-8CF346E4774D}"/>
              </a:ext>
            </a:extLst>
          </p:cNvPr>
          <p:cNvSpPr/>
          <p:nvPr/>
        </p:nvSpPr>
        <p:spPr>
          <a:xfrm>
            <a:off x="5002192" y="2298557"/>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thể</a:t>
            </a:r>
            <a:r>
              <a:rPr lang="en-US" sz="1000" dirty="0"/>
              <a:t> </a:t>
            </a:r>
            <a:r>
              <a:rPr lang="en-US" sz="1000" dirty="0" err="1"/>
              <a:t>chịu</a:t>
            </a:r>
            <a:r>
              <a:rPr lang="en-US" sz="1000" dirty="0"/>
              <a:t> </a:t>
            </a:r>
            <a:r>
              <a:rPr lang="en-US" sz="1000" dirty="0" err="1"/>
              <a:t>làm</a:t>
            </a:r>
            <a:r>
              <a:rPr lang="en-US" sz="1000" dirty="0"/>
              <a:t> </a:t>
            </a:r>
            <a:r>
              <a:rPr lang="en-US" sz="1000" dirty="0" err="1"/>
              <a:t>xa</a:t>
            </a:r>
            <a:endParaRPr lang="en-US" sz="1000" dirty="0"/>
          </a:p>
        </p:txBody>
      </p:sp>
      <p:sp>
        <p:nvSpPr>
          <p:cNvPr id="35" name="Rectangle 34">
            <a:extLst>
              <a:ext uri="{FF2B5EF4-FFF2-40B4-BE49-F238E27FC236}">
                <a16:creationId xmlns:a16="http://schemas.microsoft.com/office/drawing/2014/main" id="{6E160351-3CCD-798C-8C37-CB81A7051D2D}"/>
              </a:ext>
            </a:extLst>
          </p:cNvPr>
          <p:cNvSpPr/>
          <p:nvPr/>
        </p:nvSpPr>
        <p:spPr>
          <a:xfrm>
            <a:off x="6637907" y="2233820"/>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thể</a:t>
            </a:r>
            <a:r>
              <a:rPr lang="en-US" sz="1000" dirty="0"/>
              <a:t> </a:t>
            </a:r>
            <a:r>
              <a:rPr lang="en-US" sz="1000" dirty="0" err="1"/>
              <a:t>chọn</a:t>
            </a:r>
            <a:r>
              <a:rPr lang="en-US" sz="1000" dirty="0"/>
              <a:t> </a:t>
            </a:r>
            <a:r>
              <a:rPr lang="en-US" sz="1000" dirty="0" err="1"/>
              <a:t>ngoại</a:t>
            </a:r>
            <a:r>
              <a:rPr lang="en-US" sz="1000" dirty="0"/>
              <a:t> ô, </a:t>
            </a:r>
            <a:r>
              <a:rPr lang="en-US" sz="1000" dirty="0" err="1"/>
              <a:t>từ</a:t>
            </a:r>
            <a:r>
              <a:rPr lang="en-US" sz="1000" dirty="0"/>
              <a:t> 2 </a:t>
            </a:r>
            <a:r>
              <a:rPr lang="en-US" sz="1000" dirty="0" err="1"/>
              <a:t>phòng</a:t>
            </a:r>
            <a:r>
              <a:rPr lang="en-US" sz="1000" dirty="0"/>
              <a:t> </a:t>
            </a:r>
            <a:r>
              <a:rPr lang="en-US" sz="1000" dirty="0" err="1"/>
              <a:t>ngủ</a:t>
            </a:r>
            <a:endParaRPr lang="en-US" sz="1000" dirty="0"/>
          </a:p>
        </p:txBody>
      </p:sp>
      <p:sp>
        <p:nvSpPr>
          <p:cNvPr id="36" name="Rectangle 35">
            <a:extLst>
              <a:ext uri="{FF2B5EF4-FFF2-40B4-BE49-F238E27FC236}">
                <a16:creationId xmlns:a16="http://schemas.microsoft.com/office/drawing/2014/main" id="{D2C51A60-F611-01EA-085D-554B4BF8A5C4}"/>
              </a:ext>
            </a:extLst>
          </p:cNvPr>
          <p:cNvSpPr/>
          <p:nvPr/>
        </p:nvSpPr>
        <p:spPr>
          <a:xfrm>
            <a:off x="8490205" y="2233820"/>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Vay</a:t>
            </a:r>
            <a:r>
              <a:rPr lang="en-US" sz="1000" dirty="0"/>
              <a:t> 30% </a:t>
            </a:r>
            <a:r>
              <a:rPr lang="en-US" sz="1000" dirty="0" err="1"/>
              <a:t>giá</a:t>
            </a:r>
            <a:r>
              <a:rPr lang="en-US" sz="1000" dirty="0"/>
              <a:t> </a:t>
            </a:r>
            <a:r>
              <a:rPr lang="en-US" sz="1000" dirty="0" err="1"/>
              <a:t>trị</a:t>
            </a:r>
            <a:r>
              <a:rPr lang="en-US" sz="1000" dirty="0"/>
              <a:t> </a:t>
            </a:r>
            <a:r>
              <a:rPr lang="en-US" sz="1000" dirty="0" err="1"/>
              <a:t>căn</a:t>
            </a:r>
            <a:r>
              <a:rPr lang="en-US" sz="1000" dirty="0"/>
              <a:t> </a:t>
            </a:r>
            <a:r>
              <a:rPr lang="en-US" sz="1000" dirty="0" err="1"/>
              <a:t>nhà</a:t>
            </a:r>
            <a:r>
              <a:rPr lang="en-US" sz="1000" dirty="0"/>
              <a:t> </a:t>
            </a:r>
            <a:r>
              <a:rPr lang="en-US" sz="1000" dirty="0" err="1"/>
              <a:t>muốn</a:t>
            </a:r>
            <a:r>
              <a:rPr lang="en-US" sz="1000" dirty="0"/>
              <a:t> </a:t>
            </a:r>
            <a:r>
              <a:rPr lang="en-US" sz="1000" dirty="0" err="1"/>
              <a:t>mua</a:t>
            </a:r>
            <a:r>
              <a:rPr lang="en-US" sz="1000" dirty="0"/>
              <a:t> </a:t>
            </a:r>
            <a:r>
              <a:rPr lang="en-US" sz="1000" dirty="0" err="1"/>
              <a:t>kì</a:t>
            </a:r>
            <a:r>
              <a:rPr lang="en-US" sz="1000" dirty="0"/>
              <a:t> </a:t>
            </a:r>
            <a:r>
              <a:rPr lang="en-US" sz="1000" dirty="0" err="1"/>
              <a:t>hạn</a:t>
            </a:r>
            <a:r>
              <a:rPr lang="en-US" sz="1000" dirty="0"/>
              <a:t> </a:t>
            </a:r>
            <a:r>
              <a:rPr lang="en-US" sz="1000" dirty="0" err="1"/>
              <a:t>dài</a:t>
            </a:r>
            <a:endParaRPr lang="en-US" sz="1000" dirty="0"/>
          </a:p>
        </p:txBody>
      </p:sp>
      <p:sp>
        <p:nvSpPr>
          <p:cNvPr id="37" name="Rectangle 36">
            <a:extLst>
              <a:ext uri="{FF2B5EF4-FFF2-40B4-BE49-F238E27FC236}">
                <a16:creationId xmlns:a16="http://schemas.microsoft.com/office/drawing/2014/main" id="{8A19EEFC-76EA-15D2-CE80-129E24B2207F}"/>
              </a:ext>
            </a:extLst>
          </p:cNvPr>
          <p:cNvSpPr/>
          <p:nvPr/>
        </p:nvSpPr>
        <p:spPr>
          <a:xfrm>
            <a:off x="10125920" y="2256762"/>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Vay</a:t>
            </a:r>
            <a:r>
              <a:rPr lang="en-US" sz="1000" dirty="0"/>
              <a:t> 50% </a:t>
            </a:r>
            <a:r>
              <a:rPr lang="en-US" sz="1000" dirty="0" err="1"/>
              <a:t>giá</a:t>
            </a:r>
            <a:r>
              <a:rPr lang="en-US" sz="1000" dirty="0"/>
              <a:t> </a:t>
            </a:r>
            <a:r>
              <a:rPr lang="en-US" sz="1000" dirty="0" err="1"/>
              <a:t>trị</a:t>
            </a:r>
            <a:r>
              <a:rPr lang="en-US" sz="1000" dirty="0"/>
              <a:t> </a:t>
            </a:r>
            <a:r>
              <a:rPr lang="en-US" sz="1000" dirty="0" err="1"/>
              <a:t>căn</a:t>
            </a:r>
            <a:r>
              <a:rPr lang="en-US" sz="1000" dirty="0"/>
              <a:t> </a:t>
            </a:r>
            <a:r>
              <a:rPr lang="en-US" sz="1000" dirty="0" err="1"/>
              <a:t>nhà</a:t>
            </a:r>
            <a:r>
              <a:rPr lang="en-US" sz="1000" dirty="0"/>
              <a:t> </a:t>
            </a:r>
            <a:r>
              <a:rPr lang="en-US" sz="1000" dirty="0" err="1"/>
              <a:t>nhưng</a:t>
            </a:r>
            <a:r>
              <a:rPr lang="en-US" sz="1000" dirty="0"/>
              <a:t> </a:t>
            </a:r>
            <a:r>
              <a:rPr lang="en-US" sz="1000" dirty="0" err="1"/>
              <a:t>giá</a:t>
            </a:r>
            <a:r>
              <a:rPr lang="en-US" sz="1000" dirty="0"/>
              <a:t> </a:t>
            </a:r>
            <a:r>
              <a:rPr lang="en-US" sz="1000" dirty="0" err="1"/>
              <a:t>nhà</a:t>
            </a:r>
            <a:r>
              <a:rPr lang="en-US" sz="1000" dirty="0"/>
              <a:t> </a:t>
            </a:r>
            <a:r>
              <a:rPr lang="en-US" sz="1000" dirty="0" err="1"/>
              <a:t>cao</a:t>
            </a:r>
            <a:r>
              <a:rPr lang="en-US" sz="1000" dirty="0"/>
              <a:t> </a:t>
            </a:r>
          </a:p>
        </p:txBody>
      </p:sp>
      <p:sp>
        <p:nvSpPr>
          <p:cNvPr id="38" name="TextBox 37">
            <a:extLst>
              <a:ext uri="{FF2B5EF4-FFF2-40B4-BE49-F238E27FC236}">
                <a16:creationId xmlns:a16="http://schemas.microsoft.com/office/drawing/2014/main" id="{085C806B-AAAC-58E5-A90E-6F85EBE774AD}"/>
              </a:ext>
            </a:extLst>
          </p:cNvPr>
          <p:cNvSpPr txBox="1"/>
          <p:nvPr/>
        </p:nvSpPr>
        <p:spPr>
          <a:xfrm>
            <a:off x="1508269"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Độc</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thân</a:t>
            </a:r>
            <a:endParaRPr lang="en-US" sz="10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D9FCE3AF-FD85-6590-CCAB-3C9C9E064C6A}"/>
              </a:ext>
            </a:extLst>
          </p:cNvPr>
          <p:cNvSpPr txBox="1"/>
          <p:nvPr/>
        </p:nvSpPr>
        <p:spPr>
          <a:xfrm>
            <a:off x="3403659"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683CD90D-33F1-98AF-4A7D-B35C852D5024}"/>
              </a:ext>
            </a:extLst>
          </p:cNvPr>
          <p:cNvSpPr txBox="1"/>
          <p:nvPr/>
        </p:nvSpPr>
        <p:spPr>
          <a:xfrm>
            <a:off x="5248920"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Thế</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hệ</a:t>
            </a:r>
            <a:r>
              <a:rPr lang="en-US" sz="1000" dirty="0">
                <a:solidFill>
                  <a:srgbClr val="FF0000"/>
                </a:solidFill>
                <a:latin typeface="Times New Roman" panose="02020603050405020304" pitchFamily="18" charset="0"/>
                <a:cs typeface="Times New Roman" panose="02020603050405020304" pitchFamily="18" charset="0"/>
              </a:rPr>
              <a:t> Z</a:t>
            </a:r>
          </a:p>
        </p:txBody>
      </p:sp>
      <p:sp>
        <p:nvSpPr>
          <p:cNvPr id="41" name="TextBox 40">
            <a:extLst>
              <a:ext uri="{FF2B5EF4-FFF2-40B4-BE49-F238E27FC236}">
                <a16:creationId xmlns:a16="http://schemas.microsoft.com/office/drawing/2014/main" id="{24D1A818-69BC-973F-FC65-933BE81BF901}"/>
              </a:ext>
            </a:extLst>
          </p:cNvPr>
          <p:cNvSpPr txBox="1"/>
          <p:nvPr/>
        </p:nvSpPr>
        <p:spPr>
          <a:xfrm>
            <a:off x="6884635" y="1800182"/>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Thế</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hệ</a:t>
            </a:r>
            <a:r>
              <a:rPr lang="en-US" sz="1000" dirty="0">
                <a:latin typeface="Times New Roman" panose="02020603050405020304" pitchFamily="18" charset="0"/>
                <a:cs typeface="Times New Roman" panose="02020603050405020304" pitchFamily="18" charset="0"/>
              </a:rPr>
              <a:t> Y</a:t>
            </a:r>
          </a:p>
        </p:txBody>
      </p:sp>
      <p:sp>
        <p:nvSpPr>
          <p:cNvPr id="42" name="TextBox 41">
            <a:extLst>
              <a:ext uri="{FF2B5EF4-FFF2-40B4-BE49-F238E27FC236}">
                <a16:creationId xmlns:a16="http://schemas.microsoft.com/office/drawing/2014/main" id="{E7744755-8B32-603A-C689-4B3EEC77FEF6}"/>
              </a:ext>
            </a:extLst>
          </p:cNvPr>
          <p:cNvSpPr txBox="1"/>
          <p:nvPr/>
        </p:nvSpPr>
        <p:spPr>
          <a:xfrm>
            <a:off x="7801997" y="1787776"/>
            <a:ext cx="1252846" cy="255134"/>
          </a:xfrm>
          <a:prstGeom prst="rect">
            <a:avLst/>
          </a:prstGeom>
          <a:noFill/>
        </p:spPr>
        <p:txBody>
          <a:bodyPr wrap="square">
            <a:spAutoFit/>
          </a:bodyPr>
          <a:lstStyle/>
          <a:p>
            <a:pPr marR="0">
              <a:lnSpc>
                <a:spcPct val="115000"/>
              </a:lnSpc>
              <a:spcBef>
                <a:spcPts val="0"/>
              </a:spcBef>
              <a:spcAft>
                <a:spcPts val="1000"/>
              </a:spcAft>
            </a:pPr>
            <a:r>
              <a:rPr lang="en-US" sz="1000" dirty="0">
                <a:solidFill>
                  <a:srgbClr val="FF0000"/>
                </a:solidFill>
                <a:latin typeface="Times New Roman" panose="02020603050405020304" pitchFamily="18" charset="0"/>
                <a:cs typeface="Times New Roman" panose="02020603050405020304" pitchFamily="18" charset="0"/>
              </a:rPr>
              <a:t>Thu </a:t>
            </a:r>
            <a:r>
              <a:rPr lang="en-US" sz="1000" dirty="0" err="1">
                <a:solidFill>
                  <a:srgbClr val="FF0000"/>
                </a:solidFill>
                <a:latin typeface="Times New Roman" panose="02020603050405020304" pitchFamily="18" charset="0"/>
                <a:cs typeface="Times New Roman" panose="02020603050405020304" pitchFamily="18" charset="0"/>
              </a:rPr>
              <a:t>nhập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không</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cao</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95A3BBB4-EACB-FBAA-C726-664E59749FCF}"/>
              </a:ext>
            </a:extLst>
          </p:cNvPr>
          <p:cNvSpPr txBox="1"/>
          <p:nvPr/>
        </p:nvSpPr>
        <p:spPr>
          <a:xfrm>
            <a:off x="9027872" y="1797948"/>
            <a:ext cx="125284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ổn</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định</a:t>
            </a:r>
            <a:endParaRPr lang="en-US" sz="1000"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7F9EC110-EBB8-C868-88B5-B2F015B8D33F}"/>
              </a:ext>
            </a:extLst>
          </p:cNvPr>
          <p:cNvSpPr txBox="1"/>
          <p:nvPr/>
        </p:nvSpPr>
        <p:spPr>
          <a:xfrm>
            <a:off x="10249873" y="1797948"/>
            <a:ext cx="89660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cao</a:t>
            </a:r>
            <a:endParaRPr lang="en-US" sz="1000" dirty="0">
              <a:latin typeface="Times New Roman" panose="02020603050405020304" pitchFamily="18" charset="0"/>
              <a:cs typeface="Times New Roman" panose="02020603050405020304" pitchFamily="18" charset="0"/>
            </a:endParaRPr>
          </a:p>
        </p:txBody>
      </p:sp>
      <p:cxnSp>
        <p:nvCxnSpPr>
          <p:cNvPr id="46" name="Straight Arrow Connector 45">
            <a:extLst>
              <a:ext uri="{FF2B5EF4-FFF2-40B4-BE49-F238E27FC236}">
                <a16:creationId xmlns:a16="http://schemas.microsoft.com/office/drawing/2014/main" id="{1847ADA9-ACAF-6291-32FF-3F7BE4A38795}"/>
              </a:ext>
            </a:extLst>
          </p:cNvPr>
          <p:cNvCxnSpPr>
            <a:stCxn id="38" idx="2"/>
            <a:endCxn id="32" idx="0"/>
          </p:cNvCxnSpPr>
          <p:nvPr/>
        </p:nvCxnSpPr>
        <p:spPr>
          <a:xfrm>
            <a:off x="1843586" y="2071237"/>
            <a:ext cx="0" cy="250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2E1AABA-B030-85C5-6829-3D25EADF10EA}"/>
              </a:ext>
            </a:extLst>
          </p:cNvPr>
          <p:cNvCxnSpPr>
            <a:stCxn id="39" idx="2"/>
            <a:endCxn id="33" idx="0"/>
          </p:cNvCxnSpPr>
          <p:nvPr/>
        </p:nvCxnSpPr>
        <p:spPr>
          <a:xfrm flipH="1">
            <a:off x="3731939" y="2071237"/>
            <a:ext cx="7037" cy="227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059737E-3DE2-C269-FABB-E4C04E962C33}"/>
              </a:ext>
            </a:extLst>
          </p:cNvPr>
          <p:cNvCxnSpPr>
            <a:stCxn id="40" idx="2"/>
            <a:endCxn id="34" idx="0"/>
          </p:cNvCxnSpPr>
          <p:nvPr/>
        </p:nvCxnSpPr>
        <p:spPr>
          <a:xfrm>
            <a:off x="5584237" y="2071237"/>
            <a:ext cx="0" cy="227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5841BEBA-A234-DF65-DBB3-BF2D18246B9B}"/>
              </a:ext>
            </a:extLst>
          </p:cNvPr>
          <p:cNvCxnSpPr>
            <a:stCxn id="41" idx="2"/>
            <a:endCxn id="35" idx="0"/>
          </p:cNvCxnSpPr>
          <p:nvPr/>
        </p:nvCxnSpPr>
        <p:spPr>
          <a:xfrm>
            <a:off x="7219952" y="2055316"/>
            <a:ext cx="0" cy="178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7AC227B6-1BE8-A18E-81AE-0ECCFE3B4F07}"/>
              </a:ext>
            </a:extLst>
          </p:cNvPr>
          <p:cNvCxnSpPr>
            <a:stCxn id="42" idx="2"/>
            <a:endCxn id="36" idx="0"/>
          </p:cNvCxnSpPr>
          <p:nvPr/>
        </p:nvCxnSpPr>
        <p:spPr>
          <a:xfrm>
            <a:off x="8428420" y="2042910"/>
            <a:ext cx="643830" cy="190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E2896767-F4FF-9CFD-DED1-740731531EBF}"/>
              </a:ext>
            </a:extLst>
          </p:cNvPr>
          <p:cNvCxnSpPr>
            <a:stCxn id="43" idx="2"/>
            <a:endCxn id="36" idx="0"/>
          </p:cNvCxnSpPr>
          <p:nvPr/>
        </p:nvCxnSpPr>
        <p:spPr>
          <a:xfrm flipH="1">
            <a:off x="9072250" y="2053082"/>
            <a:ext cx="582045" cy="180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2DF40CD6-25EE-B11F-8140-D18F22C1B597}"/>
              </a:ext>
            </a:extLst>
          </p:cNvPr>
          <p:cNvCxnSpPr>
            <a:stCxn id="44" idx="2"/>
            <a:endCxn id="37" idx="0"/>
          </p:cNvCxnSpPr>
          <p:nvPr/>
        </p:nvCxnSpPr>
        <p:spPr>
          <a:xfrm>
            <a:off x="10698176" y="2053082"/>
            <a:ext cx="9789" cy="203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Rectangle 61">
            <a:extLst>
              <a:ext uri="{FF2B5EF4-FFF2-40B4-BE49-F238E27FC236}">
                <a16:creationId xmlns:a16="http://schemas.microsoft.com/office/drawing/2014/main" id="{CD485EB0-BC9A-504D-186A-A97610A7695C}"/>
              </a:ext>
            </a:extLst>
          </p:cNvPr>
          <p:cNvSpPr/>
          <p:nvPr/>
        </p:nvSpPr>
        <p:spPr>
          <a:xfrm>
            <a:off x="5337509" y="3689376"/>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ba</a:t>
            </a:r>
            <a:r>
              <a:rPr lang="en-US" sz="1000" dirty="0"/>
              <a:t> </a:t>
            </a:r>
            <a:r>
              <a:rPr lang="en-US" sz="1000" dirty="0" err="1"/>
              <a:t>phòng</a:t>
            </a:r>
            <a:r>
              <a:rPr lang="en-US" sz="1000" dirty="0"/>
              <a:t> </a:t>
            </a:r>
            <a:r>
              <a:rPr lang="en-US" sz="1000" dirty="0" err="1"/>
              <a:t>ngủ</a:t>
            </a:r>
            <a:endParaRPr lang="en-US" sz="1000" dirty="0"/>
          </a:p>
        </p:txBody>
      </p:sp>
      <p:sp>
        <p:nvSpPr>
          <p:cNvPr id="63" name="TextBox 62">
            <a:extLst>
              <a:ext uri="{FF2B5EF4-FFF2-40B4-BE49-F238E27FC236}">
                <a16:creationId xmlns:a16="http://schemas.microsoft.com/office/drawing/2014/main" id="{C545CE67-265A-1168-B719-7AD06BA0E693}"/>
              </a:ext>
            </a:extLst>
          </p:cNvPr>
          <p:cNvSpPr txBox="1"/>
          <p:nvPr/>
        </p:nvSpPr>
        <p:spPr>
          <a:xfrm>
            <a:off x="4666875" y="3255984"/>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8ADA4973-0C07-1DCC-46D1-D28DA5822177}"/>
              </a:ext>
            </a:extLst>
          </p:cNvPr>
          <p:cNvSpPr txBox="1"/>
          <p:nvPr/>
        </p:nvSpPr>
        <p:spPr>
          <a:xfrm>
            <a:off x="6427057" y="3253831"/>
            <a:ext cx="670634" cy="255134"/>
          </a:xfrm>
          <a:prstGeom prst="rect">
            <a:avLst/>
          </a:prstGeom>
          <a:noFill/>
        </p:spPr>
        <p:txBody>
          <a:bodyPr wrap="square">
            <a:spAutoFit/>
          </a:bodyPr>
          <a:lstStyle/>
          <a:p>
            <a:pPr marR="0">
              <a:lnSpc>
                <a:spcPct val="115000"/>
              </a:lnSpc>
              <a:spcBef>
                <a:spcPts val="0"/>
              </a:spcBef>
              <a:spcAft>
                <a:spcPts val="1000"/>
              </a:spcAft>
            </a:pPr>
            <a:r>
              <a:rPr lang="en-US" sz="1000" dirty="0">
                <a:solidFill>
                  <a:srgbClr val="FF0000"/>
                </a:solidFill>
                <a:latin typeface="Times New Roman" panose="02020603050405020304" pitchFamily="18" charset="0"/>
                <a:cs typeface="Times New Roman" panose="02020603050405020304" pitchFamily="18" charset="0"/>
              </a:rPr>
              <a:t>Gia </a:t>
            </a:r>
            <a:r>
              <a:rPr lang="en-US" sz="1000" dirty="0" err="1">
                <a:solidFill>
                  <a:srgbClr val="FF0000"/>
                </a:solidFill>
                <a:latin typeface="Times New Roman" panose="02020603050405020304" pitchFamily="18" charset="0"/>
                <a:cs typeface="Times New Roman" panose="02020603050405020304" pitchFamily="18" charset="0"/>
              </a:rPr>
              <a:t>đình</a:t>
            </a:r>
            <a:endParaRPr lang="en-US" sz="1000" dirty="0">
              <a:solidFill>
                <a:srgbClr val="FF0000"/>
              </a:solidFill>
              <a:latin typeface="Times New Roman" panose="02020603050405020304" pitchFamily="18" charset="0"/>
              <a:cs typeface="Times New Roman" panose="02020603050405020304" pitchFamily="18" charset="0"/>
            </a:endParaRPr>
          </a:p>
        </p:txBody>
      </p:sp>
      <p:cxnSp>
        <p:nvCxnSpPr>
          <p:cNvPr id="66" name="Straight Arrow Connector 65">
            <a:extLst>
              <a:ext uri="{FF2B5EF4-FFF2-40B4-BE49-F238E27FC236}">
                <a16:creationId xmlns:a16="http://schemas.microsoft.com/office/drawing/2014/main" id="{54480135-DC03-AAB3-4F3E-CAEB3A793576}"/>
              </a:ext>
            </a:extLst>
          </p:cNvPr>
          <p:cNvCxnSpPr>
            <a:stCxn id="63" idx="2"/>
            <a:endCxn id="62" idx="0"/>
          </p:cNvCxnSpPr>
          <p:nvPr/>
        </p:nvCxnSpPr>
        <p:spPr>
          <a:xfrm>
            <a:off x="5002192" y="3511118"/>
            <a:ext cx="917362" cy="178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B089EE8F-1B4C-9F89-6639-CB4DB30B598C}"/>
              </a:ext>
            </a:extLst>
          </p:cNvPr>
          <p:cNvCxnSpPr>
            <a:stCxn id="64" idx="2"/>
            <a:endCxn id="62" idx="0"/>
          </p:cNvCxnSpPr>
          <p:nvPr/>
        </p:nvCxnSpPr>
        <p:spPr>
          <a:xfrm flipH="1">
            <a:off x="5919554" y="3508965"/>
            <a:ext cx="842820" cy="180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Rectangle 68">
            <a:extLst>
              <a:ext uri="{FF2B5EF4-FFF2-40B4-BE49-F238E27FC236}">
                <a16:creationId xmlns:a16="http://schemas.microsoft.com/office/drawing/2014/main" id="{F8D5A76B-AFB2-A10E-54A7-0764A9E2C74F}"/>
              </a:ext>
            </a:extLst>
          </p:cNvPr>
          <p:cNvSpPr/>
          <p:nvPr/>
        </p:nvSpPr>
        <p:spPr>
          <a:xfrm>
            <a:off x="5213042" y="4644650"/>
            <a:ext cx="1424865" cy="60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Số</a:t>
            </a:r>
            <a:r>
              <a:rPr lang="en-US" sz="1000" dirty="0"/>
              <a:t> </a:t>
            </a:r>
            <a:r>
              <a:rPr lang="en-US" sz="1000" dirty="0" err="1"/>
              <a:t>phòng</a:t>
            </a:r>
            <a:r>
              <a:rPr lang="en-US" sz="1000" dirty="0"/>
              <a:t> </a:t>
            </a:r>
            <a:r>
              <a:rPr lang="en-US" sz="1000" dirty="0" err="1"/>
              <a:t>ngủ</a:t>
            </a:r>
            <a:r>
              <a:rPr lang="en-US" sz="1000" dirty="0"/>
              <a:t> </a:t>
            </a:r>
            <a:r>
              <a:rPr lang="en-US" sz="1000" dirty="0" err="1"/>
              <a:t>bằng</a:t>
            </a:r>
            <a:r>
              <a:rPr lang="en-US" sz="1000" dirty="0"/>
              <a:t> </a:t>
            </a:r>
            <a:r>
              <a:rPr lang="en-US" sz="1000" dirty="0" err="1"/>
              <a:t>số</a:t>
            </a:r>
            <a:r>
              <a:rPr lang="en-US" sz="1000" dirty="0"/>
              <a:t> </a:t>
            </a:r>
            <a:r>
              <a:rPr lang="en-US" sz="1000" dirty="0" err="1"/>
              <a:t>thành</a:t>
            </a:r>
            <a:r>
              <a:rPr lang="en-US" sz="1000" dirty="0"/>
              <a:t> </a:t>
            </a:r>
            <a:r>
              <a:rPr lang="en-US" sz="1000" dirty="0" err="1"/>
              <a:t>viên</a:t>
            </a:r>
            <a:r>
              <a:rPr lang="en-US" sz="1000" dirty="0"/>
              <a:t> </a:t>
            </a:r>
            <a:r>
              <a:rPr lang="en-US" sz="1000" dirty="0" err="1"/>
              <a:t>gia</a:t>
            </a:r>
            <a:r>
              <a:rPr lang="en-US" sz="1000" dirty="0"/>
              <a:t> </a:t>
            </a:r>
            <a:r>
              <a:rPr lang="en-US" sz="1000" dirty="0" err="1"/>
              <a:t>đình</a:t>
            </a:r>
            <a:r>
              <a:rPr lang="en-US" sz="1000" dirty="0"/>
              <a:t> +1 * </a:t>
            </a:r>
            <a:r>
              <a:rPr lang="en-US" sz="1000" dirty="0" err="1"/>
              <a:t>trẻ</a:t>
            </a:r>
            <a:r>
              <a:rPr lang="en-US" sz="1000" dirty="0"/>
              <a:t> </a:t>
            </a:r>
            <a:r>
              <a:rPr lang="en-US" sz="1000" dirty="0" err="1"/>
              <a:t>em</a:t>
            </a:r>
            <a:r>
              <a:rPr lang="en-US" sz="1000" dirty="0"/>
              <a:t> </a:t>
            </a:r>
            <a:r>
              <a:rPr lang="en-US" sz="1000" dirty="0" err="1"/>
              <a:t>và</a:t>
            </a:r>
            <a:r>
              <a:rPr lang="en-US" sz="1000" dirty="0"/>
              <a:t> </a:t>
            </a:r>
            <a:r>
              <a:rPr lang="en-US" sz="1000" dirty="0" err="1"/>
              <a:t>phải</a:t>
            </a:r>
            <a:r>
              <a:rPr lang="en-US" sz="1000" dirty="0"/>
              <a:t> ở </a:t>
            </a:r>
            <a:r>
              <a:rPr lang="en-US" sz="1000" dirty="0" err="1"/>
              <a:t>trung</a:t>
            </a:r>
            <a:r>
              <a:rPr lang="en-US" sz="1000" dirty="0"/>
              <a:t> </a:t>
            </a:r>
            <a:r>
              <a:rPr lang="en-US" sz="1000" dirty="0" err="1"/>
              <a:t>tâm</a:t>
            </a:r>
            <a:r>
              <a:rPr lang="en-US" sz="1000" dirty="0"/>
              <a:t> </a:t>
            </a:r>
            <a:r>
              <a:rPr lang="en-US" sz="1000" dirty="0" err="1"/>
              <a:t>và</a:t>
            </a:r>
            <a:r>
              <a:rPr lang="en-US" sz="1000" dirty="0"/>
              <a:t> </a:t>
            </a:r>
            <a:r>
              <a:rPr lang="en-US" sz="1000" dirty="0" err="1"/>
              <a:t>rộng</a:t>
            </a:r>
            <a:r>
              <a:rPr lang="en-US" sz="1000" dirty="0"/>
              <a:t> </a:t>
            </a:r>
            <a:r>
              <a:rPr lang="en-US" sz="1000" dirty="0" err="1"/>
              <a:t>rãi</a:t>
            </a:r>
            <a:endParaRPr lang="en-US" sz="1000" dirty="0"/>
          </a:p>
        </p:txBody>
      </p:sp>
      <p:sp>
        <p:nvSpPr>
          <p:cNvPr id="70" name="TextBox 69">
            <a:extLst>
              <a:ext uri="{FF2B5EF4-FFF2-40B4-BE49-F238E27FC236}">
                <a16:creationId xmlns:a16="http://schemas.microsoft.com/office/drawing/2014/main" id="{8A18A426-56D7-D810-4DC2-B966A4725E13}"/>
              </a:ext>
            </a:extLst>
          </p:cNvPr>
          <p:cNvSpPr txBox="1"/>
          <p:nvPr/>
        </p:nvSpPr>
        <p:spPr>
          <a:xfrm>
            <a:off x="4666875" y="4211258"/>
            <a:ext cx="670634" cy="255134"/>
          </a:xfrm>
          <a:prstGeom prst="rect">
            <a:avLst/>
          </a:prstGeom>
          <a:noFill/>
        </p:spPr>
        <p:txBody>
          <a:bodyPr wrap="square">
            <a:spAutoFit/>
          </a:bodyPr>
          <a:lstStyle/>
          <a:p>
            <a:pPr marR="0">
              <a:lnSpc>
                <a:spcPct val="115000"/>
              </a:lnSpc>
              <a:spcBef>
                <a:spcPts val="0"/>
              </a:spcBef>
              <a:spcAft>
                <a:spcPts val="1000"/>
              </a:spcAft>
            </a:pPr>
            <a:r>
              <a:rPr lang="en-US" sz="1000" dirty="0">
                <a:solidFill>
                  <a:srgbClr val="FF0000"/>
                </a:solidFill>
                <a:latin typeface="Times New Roman" panose="02020603050405020304" pitchFamily="18" charset="0"/>
                <a:cs typeface="Times New Roman" panose="02020603050405020304" pitchFamily="18" charset="0"/>
              </a:rPr>
              <a:t>Gia </a:t>
            </a:r>
            <a:r>
              <a:rPr lang="en-US" sz="1000" dirty="0" err="1">
                <a:solidFill>
                  <a:srgbClr val="FF0000"/>
                </a:solidFill>
                <a:latin typeface="Times New Roman" panose="02020603050405020304" pitchFamily="18" charset="0"/>
                <a:cs typeface="Times New Roman" panose="02020603050405020304" pitchFamily="18" charset="0"/>
              </a:rPr>
              <a:t>đình</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54255923-0D40-3E86-EC4F-1B2A29913158}"/>
              </a:ext>
            </a:extLst>
          </p:cNvPr>
          <p:cNvSpPr txBox="1"/>
          <p:nvPr/>
        </p:nvSpPr>
        <p:spPr>
          <a:xfrm>
            <a:off x="6435000" y="4209105"/>
            <a:ext cx="103018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Con </a:t>
            </a:r>
            <a:r>
              <a:rPr lang="en-US" sz="1000" dirty="0" err="1">
                <a:latin typeface="Times New Roman" panose="02020603050405020304" pitchFamily="18" charset="0"/>
                <a:cs typeface="Times New Roman" panose="02020603050405020304" pitchFamily="18" charset="0"/>
              </a:rPr>
              <a:t>cái</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còn</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nhỏ</a:t>
            </a:r>
            <a:endParaRPr lang="en-US" sz="1000" dirty="0">
              <a:latin typeface="Times New Roman" panose="02020603050405020304" pitchFamily="18" charset="0"/>
              <a:cs typeface="Times New Roman" panose="02020603050405020304" pitchFamily="18" charset="0"/>
            </a:endParaRPr>
          </a:p>
        </p:txBody>
      </p:sp>
      <p:cxnSp>
        <p:nvCxnSpPr>
          <p:cNvPr id="73" name="Straight Arrow Connector 72">
            <a:extLst>
              <a:ext uri="{FF2B5EF4-FFF2-40B4-BE49-F238E27FC236}">
                <a16:creationId xmlns:a16="http://schemas.microsoft.com/office/drawing/2014/main" id="{9BBE6037-210E-BF0B-55AD-73542514AFCE}"/>
              </a:ext>
            </a:extLst>
          </p:cNvPr>
          <p:cNvCxnSpPr>
            <a:stCxn id="70" idx="2"/>
            <a:endCxn id="69" idx="0"/>
          </p:cNvCxnSpPr>
          <p:nvPr/>
        </p:nvCxnSpPr>
        <p:spPr>
          <a:xfrm>
            <a:off x="5002192" y="4466392"/>
            <a:ext cx="923283" cy="178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B274FD3C-CB1B-1928-3EDB-02CB751F9B0E}"/>
              </a:ext>
            </a:extLst>
          </p:cNvPr>
          <p:cNvCxnSpPr>
            <a:stCxn id="71" idx="2"/>
            <a:endCxn id="69" idx="0"/>
          </p:cNvCxnSpPr>
          <p:nvPr/>
        </p:nvCxnSpPr>
        <p:spPr>
          <a:xfrm flipH="1">
            <a:off x="5925475" y="4464239"/>
            <a:ext cx="1024618" cy="180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57327ABE-8C65-9E69-C764-41B09D1F1079}"/>
              </a:ext>
            </a:extLst>
          </p:cNvPr>
          <p:cNvCxnSpPr/>
          <p:nvPr/>
        </p:nvCxnSpPr>
        <p:spPr>
          <a:xfrm flipV="1">
            <a:off x="582592" y="1242874"/>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Connector 77">
            <a:extLst>
              <a:ext uri="{FF2B5EF4-FFF2-40B4-BE49-F238E27FC236}">
                <a16:creationId xmlns:a16="http://schemas.microsoft.com/office/drawing/2014/main" id="{4E06E90E-3763-2C0C-1433-F7C58541C370}"/>
              </a:ext>
            </a:extLst>
          </p:cNvPr>
          <p:cNvCxnSpPr/>
          <p:nvPr/>
        </p:nvCxnSpPr>
        <p:spPr>
          <a:xfrm flipV="1">
            <a:off x="559103" y="3178887"/>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9" name="Straight Connector 78">
            <a:extLst>
              <a:ext uri="{FF2B5EF4-FFF2-40B4-BE49-F238E27FC236}">
                <a16:creationId xmlns:a16="http://schemas.microsoft.com/office/drawing/2014/main" id="{F021278A-6AEE-EA57-E2E5-8E5B2C3F6D3A}"/>
              </a:ext>
            </a:extLst>
          </p:cNvPr>
          <p:cNvCxnSpPr/>
          <p:nvPr/>
        </p:nvCxnSpPr>
        <p:spPr>
          <a:xfrm flipV="1">
            <a:off x="559102" y="4138084"/>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0" name="Straight Connector 79">
            <a:extLst>
              <a:ext uri="{FF2B5EF4-FFF2-40B4-BE49-F238E27FC236}">
                <a16:creationId xmlns:a16="http://schemas.microsoft.com/office/drawing/2014/main" id="{671A39BA-395E-1344-D88B-A4F0F3DD7DB4}"/>
              </a:ext>
            </a:extLst>
          </p:cNvPr>
          <p:cNvCxnSpPr/>
          <p:nvPr/>
        </p:nvCxnSpPr>
        <p:spPr>
          <a:xfrm flipV="1">
            <a:off x="582592" y="5615511"/>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1" name="TextBox 80">
            <a:extLst>
              <a:ext uri="{FF2B5EF4-FFF2-40B4-BE49-F238E27FC236}">
                <a16:creationId xmlns:a16="http://schemas.microsoft.com/office/drawing/2014/main" id="{75868F6D-6FC8-DE8B-A4CF-6AD60930D89A}"/>
              </a:ext>
            </a:extLst>
          </p:cNvPr>
          <p:cNvSpPr txBox="1"/>
          <p:nvPr/>
        </p:nvSpPr>
        <p:spPr>
          <a:xfrm>
            <a:off x="11075081" y="2882690"/>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2</a:t>
            </a:r>
          </a:p>
        </p:txBody>
      </p:sp>
      <p:sp>
        <p:nvSpPr>
          <p:cNvPr id="82" name="TextBox 81">
            <a:extLst>
              <a:ext uri="{FF2B5EF4-FFF2-40B4-BE49-F238E27FC236}">
                <a16:creationId xmlns:a16="http://schemas.microsoft.com/office/drawing/2014/main" id="{450ADDE1-D5F0-5D3D-5AE4-7ECDACC4E870}"/>
              </a:ext>
            </a:extLst>
          </p:cNvPr>
          <p:cNvSpPr txBox="1"/>
          <p:nvPr/>
        </p:nvSpPr>
        <p:spPr>
          <a:xfrm>
            <a:off x="11075081" y="959407"/>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1</a:t>
            </a:r>
          </a:p>
        </p:txBody>
      </p:sp>
      <p:sp>
        <p:nvSpPr>
          <p:cNvPr id="83" name="TextBox 82">
            <a:extLst>
              <a:ext uri="{FF2B5EF4-FFF2-40B4-BE49-F238E27FC236}">
                <a16:creationId xmlns:a16="http://schemas.microsoft.com/office/drawing/2014/main" id="{E93009F3-C9D6-F645-63B7-69241026E26D}"/>
              </a:ext>
            </a:extLst>
          </p:cNvPr>
          <p:cNvSpPr txBox="1"/>
          <p:nvPr/>
        </p:nvSpPr>
        <p:spPr>
          <a:xfrm>
            <a:off x="11075081" y="3878636"/>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3</a:t>
            </a:r>
          </a:p>
        </p:txBody>
      </p:sp>
      <p:sp>
        <p:nvSpPr>
          <p:cNvPr id="84" name="TextBox 83">
            <a:extLst>
              <a:ext uri="{FF2B5EF4-FFF2-40B4-BE49-F238E27FC236}">
                <a16:creationId xmlns:a16="http://schemas.microsoft.com/office/drawing/2014/main" id="{D69C5AA7-AB08-9F64-9130-8077617C86EE}"/>
              </a:ext>
            </a:extLst>
          </p:cNvPr>
          <p:cNvSpPr txBox="1"/>
          <p:nvPr/>
        </p:nvSpPr>
        <p:spPr>
          <a:xfrm>
            <a:off x="11075081" y="5282889"/>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4</a:t>
            </a:r>
          </a:p>
        </p:txBody>
      </p:sp>
      <p:graphicFrame>
        <p:nvGraphicFramePr>
          <p:cNvPr id="4" name="Table 4">
            <a:extLst>
              <a:ext uri="{FF2B5EF4-FFF2-40B4-BE49-F238E27FC236}">
                <a16:creationId xmlns:a16="http://schemas.microsoft.com/office/drawing/2014/main" id="{B024411C-A8EA-E67D-7204-3CC3AB7B9D60}"/>
              </a:ext>
            </a:extLst>
          </p:cNvPr>
          <p:cNvGraphicFramePr>
            <a:graphicFrameLocks noGrp="1"/>
          </p:cNvGraphicFramePr>
          <p:nvPr>
            <p:extLst>
              <p:ext uri="{D42A27DB-BD31-4B8C-83A1-F6EECF244321}">
                <p14:modId xmlns:p14="http://schemas.microsoft.com/office/powerpoint/2010/main" val="778410359"/>
              </p:ext>
            </p:extLst>
          </p:nvPr>
        </p:nvGraphicFramePr>
        <p:xfrm>
          <a:off x="131674" y="3078840"/>
          <a:ext cx="4394820" cy="2737225"/>
        </p:xfrm>
        <a:graphic>
          <a:graphicData uri="http://schemas.openxmlformats.org/drawingml/2006/table">
            <a:tbl>
              <a:tblPr firstRow="1" bandRow="1">
                <a:tableStyleId>{D113A9D2-9D6B-4929-AA2D-F23B5EE8CBE7}</a:tableStyleId>
              </a:tblPr>
              <a:tblGrid>
                <a:gridCol w="1464940">
                  <a:extLst>
                    <a:ext uri="{9D8B030D-6E8A-4147-A177-3AD203B41FA5}">
                      <a16:colId xmlns:a16="http://schemas.microsoft.com/office/drawing/2014/main" val="3860930260"/>
                    </a:ext>
                  </a:extLst>
                </a:gridCol>
                <a:gridCol w="1464940">
                  <a:extLst>
                    <a:ext uri="{9D8B030D-6E8A-4147-A177-3AD203B41FA5}">
                      <a16:colId xmlns:a16="http://schemas.microsoft.com/office/drawing/2014/main" val="4216124605"/>
                    </a:ext>
                  </a:extLst>
                </a:gridCol>
                <a:gridCol w="1464940">
                  <a:extLst>
                    <a:ext uri="{9D8B030D-6E8A-4147-A177-3AD203B41FA5}">
                      <a16:colId xmlns:a16="http://schemas.microsoft.com/office/drawing/2014/main" val="4160362547"/>
                    </a:ext>
                  </a:extLst>
                </a:gridCol>
              </a:tblGrid>
              <a:tr h="456005">
                <a:tc>
                  <a:txBody>
                    <a:bodyPr/>
                    <a:lstStyle/>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trị</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Ưu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tiên</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3489966"/>
                  </a:ext>
                </a:extLst>
              </a:tr>
              <a:tr h="456005">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tiền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4,000,000,000</a:t>
                      </a:r>
                    </a:p>
                  </a:txBody>
                  <a:tcPr/>
                </a:tc>
                <a:tc>
                  <a:txBody>
                    <a:bodyPr/>
                    <a:lstStyle/>
                    <a:p>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137405715"/>
                  </a:ext>
                </a:extLst>
              </a:tr>
              <a:tr h="456005">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tiền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trên</a:t>
                      </a:r>
                      <a:r>
                        <a:rPr lang="en-US" sz="1200" dirty="0">
                          <a:latin typeface="Times New Roman" panose="02020603050405020304" pitchFamily="18" charset="0"/>
                          <a:cs typeface="Times New Roman" panose="02020603050405020304" pitchFamily="18" charset="0"/>
                        </a:rPr>
                        <a:t> m2 </a:t>
                      </a:r>
                      <a:r>
                        <a:rPr lang="en-US" sz="1200" dirty="0" err="1">
                          <a:latin typeface="Times New Roman" panose="02020603050405020304" pitchFamily="18" charset="0"/>
                          <a:cs typeface="Times New Roman" panose="02020603050405020304" pitchFamily="18" charset="0"/>
                        </a:rPr>
                        <a:t>ít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nhất</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NONE</a:t>
                      </a:r>
                    </a:p>
                  </a:txBody>
                  <a:tcPr/>
                </a:tc>
                <a:tc>
                  <a:txBody>
                    <a:bodyPr/>
                    <a:lstStyle/>
                    <a:p>
                      <a:r>
                        <a:rPr lang="en-US" sz="1200" dirty="0">
                          <a:latin typeface="Times New Roman" panose="02020603050405020304" pitchFamily="18" charset="0"/>
                          <a:cs typeface="Times New Roman" panose="02020603050405020304" pitchFamily="18" charset="0"/>
                        </a:rPr>
                        <a:t>99999999</a:t>
                      </a:r>
                    </a:p>
                  </a:txBody>
                  <a:tcPr/>
                </a:tc>
                <a:extLst>
                  <a:ext uri="{0D108BD9-81ED-4DB2-BD59-A6C34878D82A}">
                    <a16:rowId xmlns:a16="http://schemas.microsoft.com/office/drawing/2014/main" val="717095462"/>
                  </a:ext>
                </a:extLst>
              </a:tr>
              <a:tr h="456005">
                <a:tc>
                  <a:txBody>
                    <a:bodyPr/>
                    <a:lstStyle/>
                    <a:p>
                      <a:r>
                        <a:rPr lang="en-US" sz="1200" dirty="0" err="1">
                          <a:latin typeface="Times New Roman" panose="02020603050405020304" pitchFamily="18" charset="0"/>
                          <a:cs typeface="Times New Roman" panose="02020603050405020304" pitchFamily="18" charset="0"/>
                        </a:rPr>
                        <a:t>Khu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vực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quận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NONE</a:t>
                      </a:r>
                    </a:p>
                  </a:txBody>
                  <a:tcPr/>
                </a:tc>
                <a:tc>
                  <a:txBody>
                    <a:bodyPr/>
                    <a:lstStyle/>
                    <a:p>
                      <a:r>
                        <a:rPr lang="en-US" sz="12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2025573314"/>
                  </a:ext>
                </a:extLst>
              </a:tr>
              <a:tr h="456005">
                <a:tc>
                  <a:txBody>
                    <a:bodyPr/>
                    <a:lstStyle/>
                    <a:p>
                      <a:r>
                        <a:rPr lang="en-US" sz="1200" dirty="0" err="1">
                          <a:latin typeface="Times New Roman" panose="02020603050405020304" pitchFamily="18" charset="0"/>
                          <a:cs typeface="Times New Roman" panose="02020603050405020304" pitchFamily="18" charset="0"/>
                        </a:rPr>
                        <a:t>Số</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phòng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ngủ</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a:t>
                      </a:r>
                    </a:p>
                  </a:txBody>
                  <a:tcPr/>
                </a:tc>
                <a:tc>
                  <a:txBody>
                    <a:bodyPr/>
                    <a:lstStyle/>
                    <a:p>
                      <a:r>
                        <a:rPr lang="en-US" sz="12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626503463"/>
                  </a:ext>
                </a:extLst>
              </a:tr>
              <a:tr h="456005">
                <a:tc>
                  <a:txBody>
                    <a:bodyPr/>
                    <a:lstStyle/>
                    <a:p>
                      <a:r>
                        <a:rPr lang="en-US" sz="1200" dirty="0" err="1">
                          <a:latin typeface="Times New Roman" panose="02020603050405020304" pitchFamily="18" charset="0"/>
                          <a:cs typeface="Times New Roman" panose="02020603050405020304" pitchFamily="18" charset="0"/>
                        </a:rPr>
                        <a:t>Diện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tích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căn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hộ</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NONE</a:t>
                      </a:r>
                    </a:p>
                  </a:txBody>
                  <a:tcPr/>
                </a:tc>
                <a:tc>
                  <a:txBody>
                    <a:bodyPr/>
                    <a:lstStyle/>
                    <a:p>
                      <a:r>
                        <a:rPr lang="en-US" sz="1200" dirty="0">
                          <a:latin typeface="Times New Roman" panose="02020603050405020304" pitchFamily="18" charset="0"/>
                          <a:cs typeface="Times New Roman" panose="02020603050405020304" pitchFamily="18" charset="0"/>
                        </a:rPr>
                        <a:t>99999999</a:t>
                      </a:r>
                    </a:p>
                  </a:txBody>
                  <a:tcPr/>
                </a:tc>
                <a:extLst>
                  <a:ext uri="{0D108BD9-81ED-4DB2-BD59-A6C34878D82A}">
                    <a16:rowId xmlns:a16="http://schemas.microsoft.com/office/drawing/2014/main" val="2328498163"/>
                  </a:ext>
                </a:extLst>
              </a:tr>
            </a:tbl>
          </a:graphicData>
        </a:graphic>
      </p:graphicFrame>
      <p:sp>
        <p:nvSpPr>
          <p:cNvPr id="2" name="Slide Number Placeholder 1">
            <a:extLst>
              <a:ext uri="{FF2B5EF4-FFF2-40B4-BE49-F238E27FC236}">
                <a16:creationId xmlns:a16="http://schemas.microsoft.com/office/drawing/2014/main" id="{62881E67-79ED-306F-A9EA-FBD242FD59E7}"/>
              </a:ext>
            </a:extLst>
          </p:cNvPr>
          <p:cNvSpPr>
            <a:spLocks noGrp="1"/>
          </p:cNvSpPr>
          <p:nvPr>
            <p:ph type="sldNum" sz="quarter" idx="12"/>
          </p:nvPr>
        </p:nvSpPr>
        <p:spPr/>
        <p:txBody>
          <a:bodyPr/>
          <a:lstStyle/>
          <a:p>
            <a:fld id="{E31375A4-56A4-47D6-9801-1991572033F7}" type="slidenum">
              <a:rPr lang="en-US" smtClean="0"/>
              <a:t>23</a:t>
            </a:fld>
            <a:endParaRPr lang="en-US"/>
          </a:p>
        </p:txBody>
      </p:sp>
    </p:spTree>
    <p:extLst>
      <p:ext uri="{BB962C8B-B14F-4D97-AF65-F5344CB8AC3E}">
        <p14:creationId xmlns:p14="http://schemas.microsoft.com/office/powerpoint/2010/main" val="1601670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0AD9E3-B4B3-0EF3-8819-C2ABE11862AC}"/>
              </a:ext>
            </a:extLst>
          </p:cNvPr>
          <p:cNvSpPr/>
          <p:nvPr/>
        </p:nvSpPr>
        <p:spPr>
          <a:xfrm>
            <a:off x="1923860" y="565945"/>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Là</a:t>
            </a:r>
            <a:r>
              <a:rPr lang="en-US" sz="1000" dirty="0"/>
              <a:t> </a:t>
            </a:r>
            <a:r>
              <a:rPr lang="en-US" sz="1000" dirty="0" err="1"/>
              <a:t>một</a:t>
            </a:r>
            <a:r>
              <a:rPr lang="en-US" sz="1000" dirty="0"/>
              <a:t> </a:t>
            </a:r>
            <a:r>
              <a:rPr lang="en-US" sz="1000" dirty="0" err="1"/>
              <a:t>gia</a:t>
            </a:r>
            <a:r>
              <a:rPr lang="en-US" sz="1000" dirty="0"/>
              <a:t> </a:t>
            </a:r>
            <a:r>
              <a:rPr lang="en-US" sz="1000" dirty="0" err="1"/>
              <a:t>đình</a:t>
            </a:r>
            <a:endParaRPr lang="en-US" sz="1000" dirty="0"/>
          </a:p>
        </p:txBody>
      </p:sp>
      <p:sp>
        <p:nvSpPr>
          <p:cNvPr id="9" name="Rectangle 8">
            <a:extLst>
              <a:ext uri="{FF2B5EF4-FFF2-40B4-BE49-F238E27FC236}">
                <a16:creationId xmlns:a16="http://schemas.microsoft.com/office/drawing/2014/main" id="{876E3AB2-95A8-7B64-F620-E01481AF0D95}"/>
              </a:ext>
            </a:extLst>
          </p:cNvPr>
          <p:cNvSpPr/>
          <p:nvPr/>
        </p:nvSpPr>
        <p:spPr>
          <a:xfrm>
            <a:off x="3738976" y="565946"/>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thu</a:t>
            </a:r>
            <a:r>
              <a:rPr lang="en-US" sz="1000" dirty="0"/>
              <a:t> </a:t>
            </a:r>
            <a:r>
              <a:rPr lang="en-US" sz="1000" dirty="0" err="1"/>
              <a:t>nhập</a:t>
            </a:r>
            <a:r>
              <a:rPr lang="en-US" sz="1000" dirty="0"/>
              <a:t> </a:t>
            </a:r>
            <a:r>
              <a:rPr lang="en-US" sz="1000" dirty="0" err="1"/>
              <a:t>cao</a:t>
            </a:r>
            <a:endParaRPr lang="en-US" sz="1000" dirty="0"/>
          </a:p>
        </p:txBody>
      </p:sp>
      <p:sp>
        <p:nvSpPr>
          <p:cNvPr id="10" name="Rectangle 9">
            <a:extLst>
              <a:ext uri="{FF2B5EF4-FFF2-40B4-BE49-F238E27FC236}">
                <a16:creationId xmlns:a16="http://schemas.microsoft.com/office/drawing/2014/main" id="{86F70F87-A75D-AA5F-56D7-B80B5DB2E042}"/>
              </a:ext>
            </a:extLst>
          </p:cNvPr>
          <p:cNvSpPr/>
          <p:nvPr/>
        </p:nvSpPr>
        <p:spPr>
          <a:xfrm>
            <a:off x="5554092" y="565947"/>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Thế</a:t>
            </a:r>
            <a:r>
              <a:rPr lang="en-US" sz="1000" dirty="0"/>
              <a:t> </a:t>
            </a:r>
            <a:r>
              <a:rPr lang="en-US" sz="1000" dirty="0" err="1"/>
              <a:t>hệ</a:t>
            </a:r>
            <a:r>
              <a:rPr lang="en-US" sz="1000" dirty="0"/>
              <a:t> Z</a:t>
            </a:r>
          </a:p>
        </p:txBody>
      </p:sp>
      <p:sp>
        <p:nvSpPr>
          <p:cNvPr id="11" name="Rectangle 10">
            <a:extLst>
              <a:ext uri="{FF2B5EF4-FFF2-40B4-BE49-F238E27FC236}">
                <a16:creationId xmlns:a16="http://schemas.microsoft.com/office/drawing/2014/main" id="{0EAB45A9-249A-A7D4-7900-C3F353EDE3FC}"/>
              </a:ext>
            </a:extLst>
          </p:cNvPr>
          <p:cNvSpPr/>
          <p:nvPr/>
        </p:nvSpPr>
        <p:spPr>
          <a:xfrm>
            <a:off x="7369208" y="565947"/>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Thế</a:t>
            </a:r>
            <a:r>
              <a:rPr lang="en-US" sz="1000" dirty="0"/>
              <a:t> </a:t>
            </a:r>
            <a:r>
              <a:rPr lang="en-US" sz="1000" dirty="0" err="1"/>
              <a:t>hệ</a:t>
            </a:r>
            <a:r>
              <a:rPr lang="en-US" sz="1000" dirty="0"/>
              <a:t> Y</a:t>
            </a:r>
          </a:p>
        </p:txBody>
      </p:sp>
      <p:sp>
        <p:nvSpPr>
          <p:cNvPr id="12" name="Rectangle 11">
            <a:extLst>
              <a:ext uri="{FF2B5EF4-FFF2-40B4-BE49-F238E27FC236}">
                <a16:creationId xmlns:a16="http://schemas.microsoft.com/office/drawing/2014/main" id="{D6F3CD9C-E4E3-F123-400B-2C0C9B9D81D7}"/>
              </a:ext>
            </a:extLst>
          </p:cNvPr>
          <p:cNvSpPr/>
          <p:nvPr/>
        </p:nvSpPr>
        <p:spPr>
          <a:xfrm>
            <a:off x="9184324" y="565947"/>
            <a:ext cx="1278381"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thu</a:t>
            </a:r>
            <a:r>
              <a:rPr lang="en-US" sz="1000" dirty="0"/>
              <a:t> </a:t>
            </a:r>
            <a:r>
              <a:rPr lang="en-US" sz="1000" dirty="0" err="1"/>
              <a:t>nhập</a:t>
            </a:r>
            <a:r>
              <a:rPr lang="en-US" sz="1000" dirty="0"/>
              <a:t> </a:t>
            </a:r>
            <a:r>
              <a:rPr lang="en-US" sz="1000" dirty="0" err="1"/>
              <a:t>không</a:t>
            </a:r>
            <a:r>
              <a:rPr lang="en-US" sz="1000" dirty="0"/>
              <a:t> </a:t>
            </a:r>
            <a:r>
              <a:rPr lang="en-US" sz="1000" dirty="0" err="1"/>
              <a:t>cao</a:t>
            </a:r>
            <a:endParaRPr lang="en-US" sz="1000" dirty="0"/>
          </a:p>
        </p:txBody>
      </p:sp>
      <p:sp>
        <p:nvSpPr>
          <p:cNvPr id="13" name="TextBox 12">
            <a:extLst>
              <a:ext uri="{FF2B5EF4-FFF2-40B4-BE49-F238E27FC236}">
                <a16:creationId xmlns:a16="http://schemas.microsoft.com/office/drawing/2014/main" id="{F3221DD3-20F1-4A54-BBED-5739D1B6FE0C}"/>
              </a:ext>
            </a:extLst>
          </p:cNvPr>
          <p:cNvSpPr txBox="1"/>
          <p:nvPr/>
        </p:nvSpPr>
        <p:spPr>
          <a:xfrm>
            <a:off x="582592" y="103878"/>
            <a:ext cx="1341268"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đã</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cưới</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hoặc</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đính</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hốn</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66C2B7A-487B-68AE-B8C6-241570084CA8}"/>
              </a:ext>
            </a:extLst>
          </p:cNvPr>
          <p:cNvSpPr txBox="1"/>
          <p:nvPr/>
        </p:nvSpPr>
        <p:spPr>
          <a:xfrm>
            <a:off x="3007675" y="79657"/>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B2F5747-1127-1485-4639-B1845DAC84E5}"/>
              </a:ext>
            </a:extLst>
          </p:cNvPr>
          <p:cNvSpPr txBox="1"/>
          <p:nvPr/>
        </p:nvSpPr>
        <p:spPr>
          <a:xfrm>
            <a:off x="3738977" y="79657"/>
            <a:ext cx="108381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Lương</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từ</a:t>
            </a:r>
            <a:r>
              <a:rPr lang="en-US" sz="1000" dirty="0">
                <a:latin typeface="Times New Roman" panose="02020603050405020304" pitchFamily="18" charset="0"/>
                <a:cs typeface="Times New Roman" panose="02020603050405020304" pitchFamily="18" charset="0"/>
              </a:rPr>
              <a:t> 30 </a:t>
            </a:r>
            <a:r>
              <a:rPr lang="en-US" sz="1000" dirty="0" err="1">
                <a:latin typeface="Times New Roman" panose="02020603050405020304" pitchFamily="18" charset="0"/>
                <a:cs typeface="Times New Roman" panose="02020603050405020304" pitchFamily="18" charset="0"/>
              </a:rPr>
              <a:t>triệu</a:t>
            </a:r>
            <a:endParaRPr lang="en-US" sz="1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BED7763-F135-8A45-9B8E-D8D7AAE8C4D7}"/>
              </a:ext>
            </a:extLst>
          </p:cNvPr>
          <p:cNvSpPr txBox="1"/>
          <p:nvPr/>
        </p:nvSpPr>
        <p:spPr>
          <a:xfrm>
            <a:off x="9281607" y="79657"/>
            <a:ext cx="108381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Lương</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từ</a:t>
            </a:r>
            <a:r>
              <a:rPr lang="en-US" sz="1000" dirty="0">
                <a:solidFill>
                  <a:srgbClr val="FF0000"/>
                </a:solidFill>
                <a:latin typeface="Times New Roman" panose="02020603050405020304" pitchFamily="18" charset="0"/>
                <a:cs typeface="Times New Roman" panose="02020603050405020304" pitchFamily="18" charset="0"/>
              </a:rPr>
              <a:t> 15 </a:t>
            </a:r>
            <a:r>
              <a:rPr lang="en-US" sz="1000" dirty="0" err="1">
                <a:solidFill>
                  <a:srgbClr val="FF0000"/>
                </a:solidFill>
                <a:latin typeface="Times New Roman" panose="02020603050405020304" pitchFamily="18" charset="0"/>
                <a:cs typeface="Times New Roman" panose="02020603050405020304" pitchFamily="18" charset="0"/>
              </a:rPr>
              <a:t>triệu</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03E62CD-EFCD-3860-DC92-CF8CBAAB3626}"/>
              </a:ext>
            </a:extLst>
          </p:cNvPr>
          <p:cNvSpPr txBox="1"/>
          <p:nvPr/>
        </p:nvSpPr>
        <p:spPr>
          <a:xfrm>
            <a:off x="7328150" y="79657"/>
            <a:ext cx="1165931"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Sinh</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từ</a:t>
            </a:r>
            <a:r>
              <a:rPr lang="en-US" sz="1000" dirty="0">
                <a:latin typeface="Times New Roman" panose="02020603050405020304" pitchFamily="18" charset="0"/>
                <a:cs typeface="Times New Roman" panose="02020603050405020304" pitchFamily="18" charset="0"/>
              </a:rPr>
              <a:t> 1981-1996</a:t>
            </a:r>
          </a:p>
        </p:txBody>
      </p:sp>
      <p:sp>
        <p:nvSpPr>
          <p:cNvPr id="18" name="TextBox 17">
            <a:extLst>
              <a:ext uri="{FF2B5EF4-FFF2-40B4-BE49-F238E27FC236}">
                <a16:creationId xmlns:a16="http://schemas.microsoft.com/office/drawing/2014/main" id="{17DEC002-CF65-4C8D-2E6C-54EF9F865720}"/>
              </a:ext>
            </a:extLst>
          </p:cNvPr>
          <p:cNvSpPr txBox="1"/>
          <p:nvPr/>
        </p:nvSpPr>
        <p:spPr>
          <a:xfrm>
            <a:off x="5513033" y="79657"/>
            <a:ext cx="1165931"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Sinh</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từ</a:t>
            </a:r>
            <a:r>
              <a:rPr lang="en-US" sz="1000" dirty="0">
                <a:solidFill>
                  <a:srgbClr val="FF0000"/>
                </a:solidFill>
                <a:latin typeface="Times New Roman" panose="02020603050405020304" pitchFamily="18" charset="0"/>
                <a:cs typeface="Times New Roman" panose="02020603050405020304" pitchFamily="18" charset="0"/>
              </a:rPr>
              <a:t> 1997-2012</a:t>
            </a:r>
          </a:p>
        </p:txBody>
      </p:sp>
      <p:cxnSp>
        <p:nvCxnSpPr>
          <p:cNvPr id="20" name="Straight Arrow Connector 19">
            <a:extLst>
              <a:ext uri="{FF2B5EF4-FFF2-40B4-BE49-F238E27FC236}">
                <a16:creationId xmlns:a16="http://schemas.microsoft.com/office/drawing/2014/main" id="{0F0F63AD-9E9C-0ACA-69E8-9D29459B847D}"/>
              </a:ext>
            </a:extLst>
          </p:cNvPr>
          <p:cNvCxnSpPr>
            <a:stCxn id="13" idx="2"/>
            <a:endCxn id="7" idx="1"/>
          </p:cNvCxnSpPr>
          <p:nvPr/>
        </p:nvCxnSpPr>
        <p:spPr>
          <a:xfrm>
            <a:off x="1253226" y="359012"/>
            <a:ext cx="670634" cy="377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F8AB226-311B-8731-59EF-F52CD88AAEC1}"/>
              </a:ext>
            </a:extLst>
          </p:cNvPr>
          <p:cNvCxnSpPr>
            <a:stCxn id="14" idx="2"/>
            <a:endCxn id="7" idx="3"/>
          </p:cNvCxnSpPr>
          <p:nvPr/>
        </p:nvCxnSpPr>
        <p:spPr>
          <a:xfrm flipH="1">
            <a:off x="3007675" y="334791"/>
            <a:ext cx="335317" cy="402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46B4FAA-EBA8-60A9-4630-184B10511896}"/>
              </a:ext>
            </a:extLst>
          </p:cNvPr>
          <p:cNvCxnSpPr>
            <a:stCxn id="15" idx="2"/>
            <a:endCxn id="9" idx="0"/>
          </p:cNvCxnSpPr>
          <p:nvPr/>
        </p:nvCxnSpPr>
        <p:spPr>
          <a:xfrm>
            <a:off x="4280884" y="334791"/>
            <a:ext cx="0" cy="231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CF4B037E-C01B-C946-F49B-76E5A416938D}"/>
              </a:ext>
            </a:extLst>
          </p:cNvPr>
          <p:cNvCxnSpPr>
            <a:stCxn id="18" idx="2"/>
            <a:endCxn id="10" idx="0"/>
          </p:cNvCxnSpPr>
          <p:nvPr/>
        </p:nvCxnSpPr>
        <p:spPr>
          <a:xfrm>
            <a:off x="6095999" y="334791"/>
            <a:ext cx="1"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2D36493-E300-F7D5-301F-E7F3A43411E1}"/>
              </a:ext>
            </a:extLst>
          </p:cNvPr>
          <p:cNvCxnSpPr>
            <a:stCxn id="17" idx="2"/>
            <a:endCxn id="11" idx="0"/>
          </p:cNvCxnSpPr>
          <p:nvPr/>
        </p:nvCxnSpPr>
        <p:spPr>
          <a:xfrm>
            <a:off x="7911116" y="334791"/>
            <a:ext cx="0"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88A9F41-5F86-72B9-D328-E1A7A230B27E}"/>
              </a:ext>
            </a:extLst>
          </p:cNvPr>
          <p:cNvCxnSpPr>
            <a:stCxn id="16" idx="2"/>
            <a:endCxn id="12" idx="0"/>
          </p:cNvCxnSpPr>
          <p:nvPr/>
        </p:nvCxnSpPr>
        <p:spPr>
          <a:xfrm>
            <a:off x="9823514" y="334791"/>
            <a:ext cx="1"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C9B6AA6D-3F30-B9D1-FA27-C05CBCEFE1C1}"/>
              </a:ext>
            </a:extLst>
          </p:cNvPr>
          <p:cNvSpPr/>
          <p:nvPr/>
        </p:nvSpPr>
        <p:spPr>
          <a:xfrm>
            <a:off x="1261541" y="2321499"/>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một</a:t>
            </a:r>
            <a:r>
              <a:rPr lang="en-US" sz="1000" dirty="0"/>
              <a:t> </a:t>
            </a:r>
            <a:r>
              <a:rPr lang="en-US" sz="1000" dirty="0" err="1"/>
              <a:t>phòng</a:t>
            </a:r>
            <a:r>
              <a:rPr lang="en-US" sz="1000" dirty="0"/>
              <a:t> </a:t>
            </a:r>
            <a:r>
              <a:rPr lang="en-US" sz="1000" dirty="0" err="1"/>
              <a:t>ngủ</a:t>
            </a:r>
            <a:endParaRPr lang="en-US" sz="1000" dirty="0"/>
          </a:p>
        </p:txBody>
      </p:sp>
      <p:sp>
        <p:nvSpPr>
          <p:cNvPr id="33" name="Rectangle 32">
            <a:extLst>
              <a:ext uri="{FF2B5EF4-FFF2-40B4-BE49-F238E27FC236}">
                <a16:creationId xmlns:a16="http://schemas.microsoft.com/office/drawing/2014/main" id="{639F193D-81BE-850B-8908-DE60255AFFF5}"/>
              </a:ext>
            </a:extLst>
          </p:cNvPr>
          <p:cNvSpPr/>
          <p:nvPr/>
        </p:nvSpPr>
        <p:spPr>
          <a:xfrm>
            <a:off x="3149894" y="2298558"/>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hai</a:t>
            </a:r>
            <a:r>
              <a:rPr lang="en-US" sz="1000" dirty="0"/>
              <a:t> </a:t>
            </a:r>
            <a:r>
              <a:rPr lang="en-US" sz="1000" dirty="0" err="1"/>
              <a:t>phòng</a:t>
            </a:r>
            <a:r>
              <a:rPr lang="en-US" sz="1000" dirty="0"/>
              <a:t> </a:t>
            </a:r>
            <a:r>
              <a:rPr lang="en-US" sz="1000" dirty="0" err="1"/>
              <a:t>ngủ</a:t>
            </a:r>
            <a:endParaRPr lang="en-US" sz="1000" dirty="0"/>
          </a:p>
        </p:txBody>
      </p:sp>
      <p:sp>
        <p:nvSpPr>
          <p:cNvPr id="34" name="Rectangle 33">
            <a:extLst>
              <a:ext uri="{FF2B5EF4-FFF2-40B4-BE49-F238E27FC236}">
                <a16:creationId xmlns:a16="http://schemas.microsoft.com/office/drawing/2014/main" id="{E943A6A7-C09D-D5BB-E63C-8CF346E4774D}"/>
              </a:ext>
            </a:extLst>
          </p:cNvPr>
          <p:cNvSpPr/>
          <p:nvPr/>
        </p:nvSpPr>
        <p:spPr>
          <a:xfrm>
            <a:off x="5002192" y="2298557"/>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thể</a:t>
            </a:r>
            <a:r>
              <a:rPr lang="en-US" sz="1000" dirty="0"/>
              <a:t> </a:t>
            </a:r>
            <a:r>
              <a:rPr lang="en-US" sz="1000" dirty="0" err="1"/>
              <a:t>chịu</a:t>
            </a:r>
            <a:r>
              <a:rPr lang="en-US" sz="1000" dirty="0"/>
              <a:t> </a:t>
            </a:r>
            <a:r>
              <a:rPr lang="en-US" sz="1000" dirty="0" err="1"/>
              <a:t>làm</a:t>
            </a:r>
            <a:r>
              <a:rPr lang="en-US" sz="1000" dirty="0"/>
              <a:t> </a:t>
            </a:r>
            <a:r>
              <a:rPr lang="en-US" sz="1000" dirty="0" err="1"/>
              <a:t>xa</a:t>
            </a:r>
            <a:endParaRPr lang="en-US" sz="1000" dirty="0"/>
          </a:p>
        </p:txBody>
      </p:sp>
      <p:sp>
        <p:nvSpPr>
          <p:cNvPr id="35" name="Rectangle 34">
            <a:extLst>
              <a:ext uri="{FF2B5EF4-FFF2-40B4-BE49-F238E27FC236}">
                <a16:creationId xmlns:a16="http://schemas.microsoft.com/office/drawing/2014/main" id="{6E160351-3CCD-798C-8C37-CB81A7051D2D}"/>
              </a:ext>
            </a:extLst>
          </p:cNvPr>
          <p:cNvSpPr/>
          <p:nvPr/>
        </p:nvSpPr>
        <p:spPr>
          <a:xfrm>
            <a:off x="6637907" y="2233820"/>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thể</a:t>
            </a:r>
            <a:r>
              <a:rPr lang="en-US" sz="1000" dirty="0"/>
              <a:t> </a:t>
            </a:r>
            <a:r>
              <a:rPr lang="en-US" sz="1000" dirty="0" err="1"/>
              <a:t>chọn</a:t>
            </a:r>
            <a:r>
              <a:rPr lang="en-US" sz="1000" dirty="0"/>
              <a:t> </a:t>
            </a:r>
            <a:r>
              <a:rPr lang="en-US" sz="1000" dirty="0" err="1"/>
              <a:t>ngoại</a:t>
            </a:r>
            <a:r>
              <a:rPr lang="en-US" sz="1000" dirty="0"/>
              <a:t> ô, </a:t>
            </a:r>
            <a:r>
              <a:rPr lang="en-US" sz="1000" dirty="0" err="1"/>
              <a:t>từ</a:t>
            </a:r>
            <a:r>
              <a:rPr lang="en-US" sz="1000" dirty="0"/>
              <a:t> 2 </a:t>
            </a:r>
            <a:r>
              <a:rPr lang="en-US" sz="1000" dirty="0" err="1"/>
              <a:t>phòng</a:t>
            </a:r>
            <a:r>
              <a:rPr lang="en-US" sz="1000" dirty="0"/>
              <a:t> </a:t>
            </a:r>
            <a:r>
              <a:rPr lang="en-US" sz="1000" dirty="0" err="1"/>
              <a:t>ngủ</a:t>
            </a:r>
            <a:endParaRPr lang="en-US" sz="1000" dirty="0"/>
          </a:p>
        </p:txBody>
      </p:sp>
      <p:sp>
        <p:nvSpPr>
          <p:cNvPr id="36" name="Rectangle 35">
            <a:extLst>
              <a:ext uri="{FF2B5EF4-FFF2-40B4-BE49-F238E27FC236}">
                <a16:creationId xmlns:a16="http://schemas.microsoft.com/office/drawing/2014/main" id="{D2C51A60-F611-01EA-085D-554B4BF8A5C4}"/>
              </a:ext>
            </a:extLst>
          </p:cNvPr>
          <p:cNvSpPr/>
          <p:nvPr/>
        </p:nvSpPr>
        <p:spPr>
          <a:xfrm>
            <a:off x="8490205" y="2233820"/>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Vay</a:t>
            </a:r>
            <a:r>
              <a:rPr lang="en-US" sz="1000" dirty="0"/>
              <a:t> 30% </a:t>
            </a:r>
            <a:r>
              <a:rPr lang="en-US" sz="1000" dirty="0" err="1"/>
              <a:t>giá</a:t>
            </a:r>
            <a:r>
              <a:rPr lang="en-US" sz="1000" dirty="0"/>
              <a:t> </a:t>
            </a:r>
            <a:r>
              <a:rPr lang="en-US" sz="1000" dirty="0" err="1"/>
              <a:t>trị</a:t>
            </a:r>
            <a:r>
              <a:rPr lang="en-US" sz="1000" dirty="0"/>
              <a:t> </a:t>
            </a:r>
            <a:r>
              <a:rPr lang="en-US" sz="1000" dirty="0" err="1"/>
              <a:t>căn</a:t>
            </a:r>
            <a:r>
              <a:rPr lang="en-US" sz="1000" dirty="0"/>
              <a:t> </a:t>
            </a:r>
            <a:r>
              <a:rPr lang="en-US" sz="1000" dirty="0" err="1"/>
              <a:t>nhà</a:t>
            </a:r>
            <a:r>
              <a:rPr lang="en-US" sz="1000" dirty="0"/>
              <a:t> </a:t>
            </a:r>
            <a:r>
              <a:rPr lang="en-US" sz="1000" dirty="0" err="1"/>
              <a:t>muốn</a:t>
            </a:r>
            <a:r>
              <a:rPr lang="en-US" sz="1000" dirty="0"/>
              <a:t> </a:t>
            </a:r>
            <a:r>
              <a:rPr lang="en-US" sz="1000" dirty="0" err="1"/>
              <a:t>mua</a:t>
            </a:r>
            <a:r>
              <a:rPr lang="en-US" sz="1000" dirty="0"/>
              <a:t> </a:t>
            </a:r>
            <a:r>
              <a:rPr lang="en-US" sz="1000" dirty="0" err="1"/>
              <a:t>kì</a:t>
            </a:r>
            <a:r>
              <a:rPr lang="en-US" sz="1000" dirty="0"/>
              <a:t> </a:t>
            </a:r>
            <a:r>
              <a:rPr lang="en-US" sz="1000" dirty="0" err="1"/>
              <a:t>hạn</a:t>
            </a:r>
            <a:r>
              <a:rPr lang="en-US" sz="1000" dirty="0"/>
              <a:t> </a:t>
            </a:r>
            <a:r>
              <a:rPr lang="en-US" sz="1000" dirty="0" err="1"/>
              <a:t>dài</a:t>
            </a:r>
            <a:endParaRPr lang="en-US" sz="1000" dirty="0"/>
          </a:p>
        </p:txBody>
      </p:sp>
      <p:sp>
        <p:nvSpPr>
          <p:cNvPr id="37" name="Rectangle 36">
            <a:extLst>
              <a:ext uri="{FF2B5EF4-FFF2-40B4-BE49-F238E27FC236}">
                <a16:creationId xmlns:a16="http://schemas.microsoft.com/office/drawing/2014/main" id="{8A19EEFC-76EA-15D2-CE80-129E24B2207F}"/>
              </a:ext>
            </a:extLst>
          </p:cNvPr>
          <p:cNvSpPr/>
          <p:nvPr/>
        </p:nvSpPr>
        <p:spPr>
          <a:xfrm>
            <a:off x="10125920" y="2256762"/>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Vay</a:t>
            </a:r>
            <a:r>
              <a:rPr lang="en-US" sz="1000" dirty="0"/>
              <a:t> 50% </a:t>
            </a:r>
            <a:r>
              <a:rPr lang="en-US" sz="1000" dirty="0" err="1"/>
              <a:t>giá</a:t>
            </a:r>
            <a:r>
              <a:rPr lang="en-US" sz="1000" dirty="0"/>
              <a:t> </a:t>
            </a:r>
            <a:r>
              <a:rPr lang="en-US" sz="1000" dirty="0" err="1"/>
              <a:t>trị</a:t>
            </a:r>
            <a:r>
              <a:rPr lang="en-US" sz="1000" dirty="0"/>
              <a:t> </a:t>
            </a:r>
            <a:r>
              <a:rPr lang="en-US" sz="1000" dirty="0" err="1"/>
              <a:t>căn</a:t>
            </a:r>
            <a:r>
              <a:rPr lang="en-US" sz="1000" dirty="0"/>
              <a:t> </a:t>
            </a:r>
            <a:r>
              <a:rPr lang="en-US" sz="1000" dirty="0" err="1"/>
              <a:t>nhà</a:t>
            </a:r>
            <a:r>
              <a:rPr lang="en-US" sz="1000" dirty="0"/>
              <a:t> </a:t>
            </a:r>
            <a:r>
              <a:rPr lang="en-US" sz="1000" dirty="0" err="1"/>
              <a:t>nhưng</a:t>
            </a:r>
            <a:r>
              <a:rPr lang="en-US" sz="1000" dirty="0"/>
              <a:t> </a:t>
            </a:r>
            <a:r>
              <a:rPr lang="en-US" sz="1000" dirty="0" err="1"/>
              <a:t>giá</a:t>
            </a:r>
            <a:r>
              <a:rPr lang="en-US" sz="1000" dirty="0"/>
              <a:t> </a:t>
            </a:r>
            <a:r>
              <a:rPr lang="en-US" sz="1000" dirty="0" err="1"/>
              <a:t>nhà</a:t>
            </a:r>
            <a:r>
              <a:rPr lang="en-US" sz="1000" dirty="0"/>
              <a:t> </a:t>
            </a:r>
            <a:r>
              <a:rPr lang="en-US" sz="1000" dirty="0" err="1"/>
              <a:t>cao</a:t>
            </a:r>
            <a:r>
              <a:rPr lang="en-US" sz="1000" dirty="0"/>
              <a:t> </a:t>
            </a:r>
          </a:p>
        </p:txBody>
      </p:sp>
      <p:sp>
        <p:nvSpPr>
          <p:cNvPr id="38" name="TextBox 37">
            <a:extLst>
              <a:ext uri="{FF2B5EF4-FFF2-40B4-BE49-F238E27FC236}">
                <a16:creationId xmlns:a16="http://schemas.microsoft.com/office/drawing/2014/main" id="{085C806B-AAAC-58E5-A90E-6F85EBE774AD}"/>
              </a:ext>
            </a:extLst>
          </p:cNvPr>
          <p:cNvSpPr txBox="1"/>
          <p:nvPr/>
        </p:nvSpPr>
        <p:spPr>
          <a:xfrm>
            <a:off x="1508269"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Độc</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thân</a:t>
            </a:r>
            <a:endParaRPr lang="en-US" sz="10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D9FCE3AF-FD85-6590-CCAB-3C9C9E064C6A}"/>
              </a:ext>
            </a:extLst>
          </p:cNvPr>
          <p:cNvSpPr txBox="1"/>
          <p:nvPr/>
        </p:nvSpPr>
        <p:spPr>
          <a:xfrm>
            <a:off x="3403659"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683CD90D-33F1-98AF-4A7D-B35C852D5024}"/>
              </a:ext>
            </a:extLst>
          </p:cNvPr>
          <p:cNvSpPr txBox="1"/>
          <p:nvPr/>
        </p:nvSpPr>
        <p:spPr>
          <a:xfrm>
            <a:off x="5248920"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Thế</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hệ</a:t>
            </a:r>
            <a:r>
              <a:rPr lang="en-US" sz="1000" dirty="0">
                <a:solidFill>
                  <a:srgbClr val="FF0000"/>
                </a:solidFill>
                <a:latin typeface="Times New Roman" panose="02020603050405020304" pitchFamily="18" charset="0"/>
                <a:cs typeface="Times New Roman" panose="02020603050405020304" pitchFamily="18" charset="0"/>
              </a:rPr>
              <a:t> Z</a:t>
            </a:r>
          </a:p>
        </p:txBody>
      </p:sp>
      <p:sp>
        <p:nvSpPr>
          <p:cNvPr id="41" name="TextBox 40">
            <a:extLst>
              <a:ext uri="{FF2B5EF4-FFF2-40B4-BE49-F238E27FC236}">
                <a16:creationId xmlns:a16="http://schemas.microsoft.com/office/drawing/2014/main" id="{24D1A818-69BC-973F-FC65-933BE81BF901}"/>
              </a:ext>
            </a:extLst>
          </p:cNvPr>
          <p:cNvSpPr txBox="1"/>
          <p:nvPr/>
        </p:nvSpPr>
        <p:spPr>
          <a:xfrm>
            <a:off x="6884635" y="1800182"/>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Thế</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hệ</a:t>
            </a:r>
            <a:r>
              <a:rPr lang="en-US" sz="1000" dirty="0">
                <a:latin typeface="Times New Roman" panose="02020603050405020304" pitchFamily="18" charset="0"/>
                <a:cs typeface="Times New Roman" panose="02020603050405020304" pitchFamily="18" charset="0"/>
              </a:rPr>
              <a:t> Y</a:t>
            </a:r>
          </a:p>
        </p:txBody>
      </p:sp>
      <p:sp>
        <p:nvSpPr>
          <p:cNvPr id="42" name="TextBox 41">
            <a:extLst>
              <a:ext uri="{FF2B5EF4-FFF2-40B4-BE49-F238E27FC236}">
                <a16:creationId xmlns:a16="http://schemas.microsoft.com/office/drawing/2014/main" id="{E7744755-8B32-603A-C689-4B3EEC77FEF6}"/>
              </a:ext>
            </a:extLst>
          </p:cNvPr>
          <p:cNvSpPr txBox="1"/>
          <p:nvPr/>
        </p:nvSpPr>
        <p:spPr>
          <a:xfrm>
            <a:off x="7801997" y="1787776"/>
            <a:ext cx="1252846" cy="255134"/>
          </a:xfrm>
          <a:prstGeom prst="rect">
            <a:avLst/>
          </a:prstGeom>
          <a:noFill/>
        </p:spPr>
        <p:txBody>
          <a:bodyPr wrap="square">
            <a:spAutoFit/>
          </a:bodyPr>
          <a:lstStyle/>
          <a:p>
            <a:pPr marR="0">
              <a:lnSpc>
                <a:spcPct val="115000"/>
              </a:lnSpc>
              <a:spcBef>
                <a:spcPts val="0"/>
              </a:spcBef>
              <a:spcAft>
                <a:spcPts val="1000"/>
              </a:spcAft>
            </a:pPr>
            <a:r>
              <a:rPr lang="en-US" sz="1000" dirty="0">
                <a:solidFill>
                  <a:srgbClr val="FF0000"/>
                </a:solidFill>
                <a:latin typeface="Times New Roman" panose="02020603050405020304" pitchFamily="18" charset="0"/>
                <a:cs typeface="Times New Roman" panose="02020603050405020304" pitchFamily="18" charset="0"/>
              </a:rPr>
              <a:t>Thu </a:t>
            </a:r>
            <a:r>
              <a:rPr lang="en-US" sz="1000" dirty="0" err="1">
                <a:solidFill>
                  <a:srgbClr val="FF0000"/>
                </a:solidFill>
                <a:latin typeface="Times New Roman" panose="02020603050405020304" pitchFamily="18" charset="0"/>
                <a:cs typeface="Times New Roman" panose="02020603050405020304" pitchFamily="18" charset="0"/>
              </a:rPr>
              <a:t>nhập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không</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cao</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95A3BBB4-EACB-FBAA-C726-664E59749FCF}"/>
              </a:ext>
            </a:extLst>
          </p:cNvPr>
          <p:cNvSpPr txBox="1"/>
          <p:nvPr/>
        </p:nvSpPr>
        <p:spPr>
          <a:xfrm>
            <a:off x="9027872" y="1797948"/>
            <a:ext cx="125284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ổn</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định</a:t>
            </a:r>
            <a:endParaRPr lang="en-US" sz="1000"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7F9EC110-EBB8-C868-88B5-B2F015B8D33F}"/>
              </a:ext>
            </a:extLst>
          </p:cNvPr>
          <p:cNvSpPr txBox="1"/>
          <p:nvPr/>
        </p:nvSpPr>
        <p:spPr>
          <a:xfrm>
            <a:off x="10249873" y="1797948"/>
            <a:ext cx="89660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cao</a:t>
            </a:r>
            <a:endParaRPr lang="en-US" sz="1000" dirty="0">
              <a:latin typeface="Times New Roman" panose="02020603050405020304" pitchFamily="18" charset="0"/>
              <a:cs typeface="Times New Roman" panose="02020603050405020304" pitchFamily="18" charset="0"/>
            </a:endParaRPr>
          </a:p>
        </p:txBody>
      </p:sp>
      <p:cxnSp>
        <p:nvCxnSpPr>
          <p:cNvPr id="46" name="Straight Arrow Connector 45">
            <a:extLst>
              <a:ext uri="{FF2B5EF4-FFF2-40B4-BE49-F238E27FC236}">
                <a16:creationId xmlns:a16="http://schemas.microsoft.com/office/drawing/2014/main" id="{1847ADA9-ACAF-6291-32FF-3F7BE4A38795}"/>
              </a:ext>
            </a:extLst>
          </p:cNvPr>
          <p:cNvCxnSpPr>
            <a:stCxn id="38" idx="2"/>
            <a:endCxn id="32" idx="0"/>
          </p:cNvCxnSpPr>
          <p:nvPr/>
        </p:nvCxnSpPr>
        <p:spPr>
          <a:xfrm>
            <a:off x="1843586" y="2071237"/>
            <a:ext cx="0" cy="250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2E1AABA-B030-85C5-6829-3D25EADF10EA}"/>
              </a:ext>
            </a:extLst>
          </p:cNvPr>
          <p:cNvCxnSpPr>
            <a:stCxn id="39" idx="2"/>
            <a:endCxn id="33" idx="0"/>
          </p:cNvCxnSpPr>
          <p:nvPr/>
        </p:nvCxnSpPr>
        <p:spPr>
          <a:xfrm flipH="1">
            <a:off x="3731939" y="2071237"/>
            <a:ext cx="7037" cy="227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059737E-3DE2-C269-FABB-E4C04E962C33}"/>
              </a:ext>
            </a:extLst>
          </p:cNvPr>
          <p:cNvCxnSpPr>
            <a:stCxn id="40" idx="2"/>
            <a:endCxn id="34" idx="0"/>
          </p:cNvCxnSpPr>
          <p:nvPr/>
        </p:nvCxnSpPr>
        <p:spPr>
          <a:xfrm>
            <a:off x="5584237" y="2071237"/>
            <a:ext cx="0" cy="227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5841BEBA-A234-DF65-DBB3-BF2D18246B9B}"/>
              </a:ext>
            </a:extLst>
          </p:cNvPr>
          <p:cNvCxnSpPr>
            <a:stCxn id="41" idx="2"/>
            <a:endCxn id="35" idx="0"/>
          </p:cNvCxnSpPr>
          <p:nvPr/>
        </p:nvCxnSpPr>
        <p:spPr>
          <a:xfrm>
            <a:off x="7219952" y="2055316"/>
            <a:ext cx="0" cy="178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7AC227B6-1BE8-A18E-81AE-0ECCFE3B4F07}"/>
              </a:ext>
            </a:extLst>
          </p:cNvPr>
          <p:cNvCxnSpPr>
            <a:stCxn id="42" idx="2"/>
            <a:endCxn id="36" idx="0"/>
          </p:cNvCxnSpPr>
          <p:nvPr/>
        </p:nvCxnSpPr>
        <p:spPr>
          <a:xfrm>
            <a:off x="8428420" y="2042910"/>
            <a:ext cx="643830" cy="190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E2896767-F4FF-9CFD-DED1-740731531EBF}"/>
              </a:ext>
            </a:extLst>
          </p:cNvPr>
          <p:cNvCxnSpPr>
            <a:stCxn id="43" idx="2"/>
            <a:endCxn id="36" idx="0"/>
          </p:cNvCxnSpPr>
          <p:nvPr/>
        </p:nvCxnSpPr>
        <p:spPr>
          <a:xfrm flipH="1">
            <a:off x="9072250" y="2053082"/>
            <a:ext cx="582045" cy="180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2DF40CD6-25EE-B11F-8140-D18F22C1B597}"/>
              </a:ext>
            </a:extLst>
          </p:cNvPr>
          <p:cNvCxnSpPr>
            <a:stCxn id="44" idx="2"/>
            <a:endCxn id="37" idx="0"/>
          </p:cNvCxnSpPr>
          <p:nvPr/>
        </p:nvCxnSpPr>
        <p:spPr>
          <a:xfrm>
            <a:off x="10698176" y="2053082"/>
            <a:ext cx="9789" cy="203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Rectangle 61">
            <a:extLst>
              <a:ext uri="{FF2B5EF4-FFF2-40B4-BE49-F238E27FC236}">
                <a16:creationId xmlns:a16="http://schemas.microsoft.com/office/drawing/2014/main" id="{CD485EB0-BC9A-504D-186A-A97610A7695C}"/>
              </a:ext>
            </a:extLst>
          </p:cNvPr>
          <p:cNvSpPr/>
          <p:nvPr/>
        </p:nvSpPr>
        <p:spPr>
          <a:xfrm>
            <a:off x="5337509" y="3689376"/>
            <a:ext cx="1164090" cy="3417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dirty="0" err="1"/>
              <a:t>Từ</a:t>
            </a:r>
            <a:r>
              <a:rPr lang="en-US" sz="1000" dirty="0"/>
              <a:t> </a:t>
            </a:r>
            <a:r>
              <a:rPr lang="en-US" sz="1000" dirty="0" err="1"/>
              <a:t>ba</a:t>
            </a:r>
            <a:r>
              <a:rPr lang="en-US" sz="1000" dirty="0"/>
              <a:t> </a:t>
            </a:r>
            <a:r>
              <a:rPr lang="en-US" sz="1000" dirty="0" err="1"/>
              <a:t>phòng</a:t>
            </a:r>
            <a:r>
              <a:rPr lang="en-US" sz="1000" dirty="0"/>
              <a:t> </a:t>
            </a:r>
            <a:r>
              <a:rPr lang="en-US" sz="1000" dirty="0" err="1"/>
              <a:t>ngủ</a:t>
            </a:r>
            <a:endParaRPr lang="en-US" sz="1000" dirty="0"/>
          </a:p>
        </p:txBody>
      </p:sp>
      <p:sp>
        <p:nvSpPr>
          <p:cNvPr id="63" name="TextBox 62">
            <a:extLst>
              <a:ext uri="{FF2B5EF4-FFF2-40B4-BE49-F238E27FC236}">
                <a16:creationId xmlns:a16="http://schemas.microsoft.com/office/drawing/2014/main" id="{C545CE67-265A-1168-B719-7AD06BA0E693}"/>
              </a:ext>
            </a:extLst>
          </p:cNvPr>
          <p:cNvSpPr txBox="1"/>
          <p:nvPr/>
        </p:nvSpPr>
        <p:spPr>
          <a:xfrm>
            <a:off x="4666875" y="3255984"/>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8ADA4973-0C07-1DCC-46D1-D28DA5822177}"/>
              </a:ext>
            </a:extLst>
          </p:cNvPr>
          <p:cNvSpPr txBox="1"/>
          <p:nvPr/>
        </p:nvSpPr>
        <p:spPr>
          <a:xfrm>
            <a:off x="6427057" y="3253831"/>
            <a:ext cx="670634" cy="255134"/>
          </a:xfrm>
          <a:prstGeom prst="rect">
            <a:avLst/>
          </a:prstGeom>
          <a:noFill/>
        </p:spPr>
        <p:txBody>
          <a:bodyPr wrap="square">
            <a:spAutoFit/>
          </a:bodyPr>
          <a:lstStyle/>
          <a:p>
            <a:pPr marR="0">
              <a:lnSpc>
                <a:spcPct val="115000"/>
              </a:lnSpc>
              <a:spcBef>
                <a:spcPts val="0"/>
              </a:spcBef>
              <a:spcAft>
                <a:spcPts val="1000"/>
              </a:spcAft>
            </a:pPr>
            <a:r>
              <a:rPr lang="en-US" sz="1000" dirty="0">
                <a:solidFill>
                  <a:srgbClr val="FF0000"/>
                </a:solidFill>
                <a:latin typeface="Times New Roman" panose="02020603050405020304" pitchFamily="18" charset="0"/>
                <a:cs typeface="Times New Roman" panose="02020603050405020304" pitchFamily="18" charset="0"/>
              </a:rPr>
              <a:t>Gia </a:t>
            </a:r>
            <a:r>
              <a:rPr lang="en-US" sz="1000" dirty="0" err="1">
                <a:solidFill>
                  <a:srgbClr val="FF0000"/>
                </a:solidFill>
                <a:latin typeface="Times New Roman" panose="02020603050405020304" pitchFamily="18" charset="0"/>
                <a:cs typeface="Times New Roman" panose="02020603050405020304" pitchFamily="18" charset="0"/>
              </a:rPr>
              <a:t>đình</a:t>
            </a:r>
            <a:endParaRPr lang="en-US" sz="1000" dirty="0">
              <a:solidFill>
                <a:srgbClr val="FF0000"/>
              </a:solidFill>
              <a:latin typeface="Times New Roman" panose="02020603050405020304" pitchFamily="18" charset="0"/>
              <a:cs typeface="Times New Roman" panose="02020603050405020304" pitchFamily="18" charset="0"/>
            </a:endParaRPr>
          </a:p>
        </p:txBody>
      </p:sp>
      <p:cxnSp>
        <p:nvCxnSpPr>
          <p:cNvPr id="66" name="Straight Arrow Connector 65">
            <a:extLst>
              <a:ext uri="{FF2B5EF4-FFF2-40B4-BE49-F238E27FC236}">
                <a16:creationId xmlns:a16="http://schemas.microsoft.com/office/drawing/2014/main" id="{54480135-DC03-AAB3-4F3E-CAEB3A793576}"/>
              </a:ext>
            </a:extLst>
          </p:cNvPr>
          <p:cNvCxnSpPr>
            <a:stCxn id="63" idx="2"/>
            <a:endCxn id="62" idx="0"/>
          </p:cNvCxnSpPr>
          <p:nvPr/>
        </p:nvCxnSpPr>
        <p:spPr>
          <a:xfrm>
            <a:off x="5002192" y="3511118"/>
            <a:ext cx="917362" cy="178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B089EE8F-1B4C-9F89-6639-CB4DB30B598C}"/>
              </a:ext>
            </a:extLst>
          </p:cNvPr>
          <p:cNvCxnSpPr>
            <a:stCxn id="64" idx="2"/>
            <a:endCxn id="62" idx="0"/>
          </p:cNvCxnSpPr>
          <p:nvPr/>
        </p:nvCxnSpPr>
        <p:spPr>
          <a:xfrm flipH="1">
            <a:off x="5919554" y="3508965"/>
            <a:ext cx="842820" cy="180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Rectangle 68">
            <a:extLst>
              <a:ext uri="{FF2B5EF4-FFF2-40B4-BE49-F238E27FC236}">
                <a16:creationId xmlns:a16="http://schemas.microsoft.com/office/drawing/2014/main" id="{F8D5A76B-AFB2-A10E-54A7-0764A9E2C74F}"/>
              </a:ext>
            </a:extLst>
          </p:cNvPr>
          <p:cNvSpPr/>
          <p:nvPr/>
        </p:nvSpPr>
        <p:spPr>
          <a:xfrm>
            <a:off x="5213042" y="4644650"/>
            <a:ext cx="1424865" cy="60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Số</a:t>
            </a:r>
            <a:r>
              <a:rPr lang="en-US" sz="1000" dirty="0"/>
              <a:t> </a:t>
            </a:r>
            <a:r>
              <a:rPr lang="en-US" sz="1000" dirty="0" err="1"/>
              <a:t>phòng</a:t>
            </a:r>
            <a:r>
              <a:rPr lang="en-US" sz="1000" dirty="0"/>
              <a:t> </a:t>
            </a:r>
            <a:r>
              <a:rPr lang="en-US" sz="1000" dirty="0" err="1"/>
              <a:t>ngủ</a:t>
            </a:r>
            <a:r>
              <a:rPr lang="en-US" sz="1000" dirty="0"/>
              <a:t> </a:t>
            </a:r>
            <a:r>
              <a:rPr lang="en-US" sz="1000" dirty="0" err="1"/>
              <a:t>bằng</a:t>
            </a:r>
            <a:r>
              <a:rPr lang="en-US" sz="1000" dirty="0"/>
              <a:t> </a:t>
            </a:r>
            <a:r>
              <a:rPr lang="en-US" sz="1000" dirty="0" err="1"/>
              <a:t>số</a:t>
            </a:r>
            <a:r>
              <a:rPr lang="en-US" sz="1000" dirty="0"/>
              <a:t> </a:t>
            </a:r>
            <a:r>
              <a:rPr lang="en-US" sz="1000" dirty="0" err="1"/>
              <a:t>thành</a:t>
            </a:r>
            <a:r>
              <a:rPr lang="en-US" sz="1000" dirty="0"/>
              <a:t> </a:t>
            </a:r>
            <a:r>
              <a:rPr lang="en-US" sz="1000" dirty="0" err="1"/>
              <a:t>viên</a:t>
            </a:r>
            <a:r>
              <a:rPr lang="en-US" sz="1000" dirty="0"/>
              <a:t> </a:t>
            </a:r>
            <a:r>
              <a:rPr lang="en-US" sz="1000" dirty="0" err="1"/>
              <a:t>gia</a:t>
            </a:r>
            <a:r>
              <a:rPr lang="en-US" sz="1000" dirty="0"/>
              <a:t> </a:t>
            </a:r>
            <a:r>
              <a:rPr lang="en-US" sz="1000" dirty="0" err="1"/>
              <a:t>đình</a:t>
            </a:r>
            <a:r>
              <a:rPr lang="en-US" sz="1000" dirty="0"/>
              <a:t> +1 * </a:t>
            </a:r>
            <a:r>
              <a:rPr lang="en-US" sz="1000" dirty="0" err="1"/>
              <a:t>trẻ</a:t>
            </a:r>
            <a:r>
              <a:rPr lang="en-US" sz="1000" dirty="0"/>
              <a:t> </a:t>
            </a:r>
            <a:r>
              <a:rPr lang="en-US" sz="1000" dirty="0" err="1"/>
              <a:t>em</a:t>
            </a:r>
            <a:r>
              <a:rPr lang="en-US" sz="1000" dirty="0"/>
              <a:t> </a:t>
            </a:r>
            <a:r>
              <a:rPr lang="en-US" sz="1000" dirty="0" err="1"/>
              <a:t>và</a:t>
            </a:r>
            <a:r>
              <a:rPr lang="en-US" sz="1000" dirty="0"/>
              <a:t> </a:t>
            </a:r>
            <a:r>
              <a:rPr lang="en-US" sz="1000" dirty="0" err="1"/>
              <a:t>phải</a:t>
            </a:r>
            <a:r>
              <a:rPr lang="en-US" sz="1000" dirty="0"/>
              <a:t> ở </a:t>
            </a:r>
            <a:r>
              <a:rPr lang="en-US" sz="1000" dirty="0" err="1"/>
              <a:t>trung</a:t>
            </a:r>
            <a:r>
              <a:rPr lang="en-US" sz="1000" dirty="0"/>
              <a:t> </a:t>
            </a:r>
            <a:r>
              <a:rPr lang="en-US" sz="1000" dirty="0" err="1"/>
              <a:t>tâm</a:t>
            </a:r>
            <a:r>
              <a:rPr lang="en-US" sz="1000" dirty="0"/>
              <a:t> </a:t>
            </a:r>
            <a:r>
              <a:rPr lang="en-US" sz="1000" dirty="0" err="1"/>
              <a:t>và</a:t>
            </a:r>
            <a:r>
              <a:rPr lang="en-US" sz="1000" dirty="0"/>
              <a:t> </a:t>
            </a:r>
            <a:r>
              <a:rPr lang="en-US" sz="1000" dirty="0" err="1"/>
              <a:t>rộng</a:t>
            </a:r>
            <a:r>
              <a:rPr lang="en-US" sz="1000" dirty="0"/>
              <a:t> </a:t>
            </a:r>
            <a:r>
              <a:rPr lang="en-US" sz="1000" dirty="0" err="1"/>
              <a:t>rãi</a:t>
            </a:r>
            <a:endParaRPr lang="en-US" sz="1000" dirty="0"/>
          </a:p>
        </p:txBody>
      </p:sp>
      <p:sp>
        <p:nvSpPr>
          <p:cNvPr id="70" name="TextBox 69">
            <a:extLst>
              <a:ext uri="{FF2B5EF4-FFF2-40B4-BE49-F238E27FC236}">
                <a16:creationId xmlns:a16="http://schemas.microsoft.com/office/drawing/2014/main" id="{8A18A426-56D7-D810-4DC2-B966A4725E13}"/>
              </a:ext>
            </a:extLst>
          </p:cNvPr>
          <p:cNvSpPr txBox="1"/>
          <p:nvPr/>
        </p:nvSpPr>
        <p:spPr>
          <a:xfrm>
            <a:off x="4666875" y="4211258"/>
            <a:ext cx="670634" cy="255134"/>
          </a:xfrm>
          <a:prstGeom prst="rect">
            <a:avLst/>
          </a:prstGeom>
          <a:noFill/>
        </p:spPr>
        <p:txBody>
          <a:bodyPr wrap="square">
            <a:spAutoFit/>
          </a:bodyPr>
          <a:lstStyle/>
          <a:p>
            <a:pPr marR="0">
              <a:lnSpc>
                <a:spcPct val="115000"/>
              </a:lnSpc>
              <a:spcBef>
                <a:spcPts val="0"/>
              </a:spcBef>
              <a:spcAft>
                <a:spcPts val="1000"/>
              </a:spcAft>
            </a:pPr>
            <a:r>
              <a:rPr lang="en-US" sz="1000" dirty="0">
                <a:solidFill>
                  <a:srgbClr val="FF0000"/>
                </a:solidFill>
                <a:latin typeface="Times New Roman" panose="02020603050405020304" pitchFamily="18" charset="0"/>
                <a:cs typeface="Times New Roman" panose="02020603050405020304" pitchFamily="18" charset="0"/>
              </a:rPr>
              <a:t>Gia </a:t>
            </a:r>
            <a:r>
              <a:rPr lang="en-US" sz="1000" dirty="0" err="1">
                <a:solidFill>
                  <a:srgbClr val="FF0000"/>
                </a:solidFill>
                <a:latin typeface="Times New Roman" panose="02020603050405020304" pitchFamily="18" charset="0"/>
                <a:cs typeface="Times New Roman" panose="02020603050405020304" pitchFamily="18" charset="0"/>
              </a:rPr>
              <a:t>đình</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54255923-0D40-3E86-EC4F-1B2A29913158}"/>
              </a:ext>
            </a:extLst>
          </p:cNvPr>
          <p:cNvSpPr txBox="1"/>
          <p:nvPr/>
        </p:nvSpPr>
        <p:spPr>
          <a:xfrm>
            <a:off x="6435000" y="4209105"/>
            <a:ext cx="103018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Con </a:t>
            </a:r>
            <a:r>
              <a:rPr lang="en-US" sz="1000" dirty="0" err="1">
                <a:latin typeface="Times New Roman" panose="02020603050405020304" pitchFamily="18" charset="0"/>
                <a:cs typeface="Times New Roman" panose="02020603050405020304" pitchFamily="18" charset="0"/>
              </a:rPr>
              <a:t>cái</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còn</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nhỏ</a:t>
            </a:r>
            <a:endParaRPr lang="en-US" sz="1000" dirty="0">
              <a:latin typeface="Times New Roman" panose="02020603050405020304" pitchFamily="18" charset="0"/>
              <a:cs typeface="Times New Roman" panose="02020603050405020304" pitchFamily="18" charset="0"/>
            </a:endParaRPr>
          </a:p>
        </p:txBody>
      </p:sp>
      <p:cxnSp>
        <p:nvCxnSpPr>
          <p:cNvPr id="73" name="Straight Arrow Connector 72">
            <a:extLst>
              <a:ext uri="{FF2B5EF4-FFF2-40B4-BE49-F238E27FC236}">
                <a16:creationId xmlns:a16="http://schemas.microsoft.com/office/drawing/2014/main" id="{9BBE6037-210E-BF0B-55AD-73542514AFCE}"/>
              </a:ext>
            </a:extLst>
          </p:cNvPr>
          <p:cNvCxnSpPr>
            <a:stCxn id="70" idx="2"/>
            <a:endCxn id="69" idx="0"/>
          </p:cNvCxnSpPr>
          <p:nvPr/>
        </p:nvCxnSpPr>
        <p:spPr>
          <a:xfrm>
            <a:off x="5002192" y="4466392"/>
            <a:ext cx="923283" cy="178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B274FD3C-CB1B-1928-3EDB-02CB751F9B0E}"/>
              </a:ext>
            </a:extLst>
          </p:cNvPr>
          <p:cNvCxnSpPr>
            <a:stCxn id="71" idx="2"/>
            <a:endCxn id="69" idx="0"/>
          </p:cNvCxnSpPr>
          <p:nvPr/>
        </p:nvCxnSpPr>
        <p:spPr>
          <a:xfrm flipH="1">
            <a:off x="5925475" y="4464239"/>
            <a:ext cx="1024618" cy="180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57327ABE-8C65-9E69-C764-41B09D1F1079}"/>
              </a:ext>
            </a:extLst>
          </p:cNvPr>
          <p:cNvCxnSpPr/>
          <p:nvPr/>
        </p:nvCxnSpPr>
        <p:spPr>
          <a:xfrm flipV="1">
            <a:off x="582592" y="1242874"/>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Connector 77">
            <a:extLst>
              <a:ext uri="{FF2B5EF4-FFF2-40B4-BE49-F238E27FC236}">
                <a16:creationId xmlns:a16="http://schemas.microsoft.com/office/drawing/2014/main" id="{4E06E90E-3763-2C0C-1433-F7C58541C370}"/>
              </a:ext>
            </a:extLst>
          </p:cNvPr>
          <p:cNvCxnSpPr/>
          <p:nvPr/>
        </p:nvCxnSpPr>
        <p:spPr>
          <a:xfrm flipV="1">
            <a:off x="559103" y="3178887"/>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9" name="Straight Connector 78">
            <a:extLst>
              <a:ext uri="{FF2B5EF4-FFF2-40B4-BE49-F238E27FC236}">
                <a16:creationId xmlns:a16="http://schemas.microsoft.com/office/drawing/2014/main" id="{F021278A-6AEE-EA57-E2E5-8E5B2C3F6D3A}"/>
              </a:ext>
            </a:extLst>
          </p:cNvPr>
          <p:cNvCxnSpPr/>
          <p:nvPr/>
        </p:nvCxnSpPr>
        <p:spPr>
          <a:xfrm flipV="1">
            <a:off x="559102" y="4138084"/>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0" name="Straight Connector 79">
            <a:extLst>
              <a:ext uri="{FF2B5EF4-FFF2-40B4-BE49-F238E27FC236}">
                <a16:creationId xmlns:a16="http://schemas.microsoft.com/office/drawing/2014/main" id="{671A39BA-395E-1344-D88B-A4F0F3DD7DB4}"/>
              </a:ext>
            </a:extLst>
          </p:cNvPr>
          <p:cNvCxnSpPr/>
          <p:nvPr/>
        </p:nvCxnSpPr>
        <p:spPr>
          <a:xfrm flipV="1">
            <a:off x="582592" y="5615511"/>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1" name="TextBox 80">
            <a:extLst>
              <a:ext uri="{FF2B5EF4-FFF2-40B4-BE49-F238E27FC236}">
                <a16:creationId xmlns:a16="http://schemas.microsoft.com/office/drawing/2014/main" id="{75868F6D-6FC8-DE8B-A4CF-6AD60930D89A}"/>
              </a:ext>
            </a:extLst>
          </p:cNvPr>
          <p:cNvSpPr txBox="1"/>
          <p:nvPr/>
        </p:nvSpPr>
        <p:spPr>
          <a:xfrm>
            <a:off x="11075081" y="2882690"/>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2</a:t>
            </a:r>
          </a:p>
        </p:txBody>
      </p:sp>
      <p:sp>
        <p:nvSpPr>
          <p:cNvPr id="82" name="TextBox 81">
            <a:extLst>
              <a:ext uri="{FF2B5EF4-FFF2-40B4-BE49-F238E27FC236}">
                <a16:creationId xmlns:a16="http://schemas.microsoft.com/office/drawing/2014/main" id="{450ADDE1-D5F0-5D3D-5AE4-7ECDACC4E870}"/>
              </a:ext>
            </a:extLst>
          </p:cNvPr>
          <p:cNvSpPr txBox="1"/>
          <p:nvPr/>
        </p:nvSpPr>
        <p:spPr>
          <a:xfrm>
            <a:off x="11075081" y="959407"/>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1</a:t>
            </a:r>
          </a:p>
        </p:txBody>
      </p:sp>
      <p:sp>
        <p:nvSpPr>
          <p:cNvPr id="83" name="TextBox 82">
            <a:extLst>
              <a:ext uri="{FF2B5EF4-FFF2-40B4-BE49-F238E27FC236}">
                <a16:creationId xmlns:a16="http://schemas.microsoft.com/office/drawing/2014/main" id="{E93009F3-C9D6-F645-63B7-69241026E26D}"/>
              </a:ext>
            </a:extLst>
          </p:cNvPr>
          <p:cNvSpPr txBox="1"/>
          <p:nvPr/>
        </p:nvSpPr>
        <p:spPr>
          <a:xfrm>
            <a:off x="11075081" y="3878636"/>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3</a:t>
            </a:r>
          </a:p>
        </p:txBody>
      </p:sp>
      <p:sp>
        <p:nvSpPr>
          <p:cNvPr id="84" name="TextBox 83">
            <a:extLst>
              <a:ext uri="{FF2B5EF4-FFF2-40B4-BE49-F238E27FC236}">
                <a16:creationId xmlns:a16="http://schemas.microsoft.com/office/drawing/2014/main" id="{D69C5AA7-AB08-9F64-9130-8077617C86EE}"/>
              </a:ext>
            </a:extLst>
          </p:cNvPr>
          <p:cNvSpPr txBox="1"/>
          <p:nvPr/>
        </p:nvSpPr>
        <p:spPr>
          <a:xfrm>
            <a:off x="11075081" y="5282889"/>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4</a:t>
            </a:r>
          </a:p>
        </p:txBody>
      </p:sp>
      <p:graphicFrame>
        <p:nvGraphicFramePr>
          <p:cNvPr id="4" name="Table 4">
            <a:extLst>
              <a:ext uri="{FF2B5EF4-FFF2-40B4-BE49-F238E27FC236}">
                <a16:creationId xmlns:a16="http://schemas.microsoft.com/office/drawing/2014/main" id="{B024411C-A8EA-E67D-7204-3CC3AB7B9D60}"/>
              </a:ext>
            </a:extLst>
          </p:cNvPr>
          <p:cNvGraphicFramePr>
            <a:graphicFrameLocks noGrp="1"/>
          </p:cNvGraphicFramePr>
          <p:nvPr/>
        </p:nvGraphicFramePr>
        <p:xfrm>
          <a:off x="131674" y="3078840"/>
          <a:ext cx="4394820" cy="2737225"/>
        </p:xfrm>
        <a:graphic>
          <a:graphicData uri="http://schemas.openxmlformats.org/drawingml/2006/table">
            <a:tbl>
              <a:tblPr firstRow="1" bandRow="1">
                <a:tableStyleId>{D113A9D2-9D6B-4929-AA2D-F23B5EE8CBE7}</a:tableStyleId>
              </a:tblPr>
              <a:tblGrid>
                <a:gridCol w="1464940">
                  <a:extLst>
                    <a:ext uri="{9D8B030D-6E8A-4147-A177-3AD203B41FA5}">
                      <a16:colId xmlns:a16="http://schemas.microsoft.com/office/drawing/2014/main" val="3860930260"/>
                    </a:ext>
                  </a:extLst>
                </a:gridCol>
                <a:gridCol w="1464940">
                  <a:extLst>
                    <a:ext uri="{9D8B030D-6E8A-4147-A177-3AD203B41FA5}">
                      <a16:colId xmlns:a16="http://schemas.microsoft.com/office/drawing/2014/main" val="4216124605"/>
                    </a:ext>
                  </a:extLst>
                </a:gridCol>
                <a:gridCol w="1464940">
                  <a:extLst>
                    <a:ext uri="{9D8B030D-6E8A-4147-A177-3AD203B41FA5}">
                      <a16:colId xmlns:a16="http://schemas.microsoft.com/office/drawing/2014/main" val="4160362547"/>
                    </a:ext>
                  </a:extLst>
                </a:gridCol>
              </a:tblGrid>
              <a:tr h="456005">
                <a:tc>
                  <a:txBody>
                    <a:bodyPr/>
                    <a:lstStyle/>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trị</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Ưu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tiên</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3489966"/>
                  </a:ext>
                </a:extLst>
              </a:tr>
              <a:tr h="456005">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tiền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4,000,000,000</a:t>
                      </a:r>
                    </a:p>
                  </a:txBody>
                  <a:tcPr/>
                </a:tc>
                <a:tc>
                  <a:txBody>
                    <a:bodyPr/>
                    <a:lstStyle/>
                    <a:p>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137405715"/>
                  </a:ext>
                </a:extLst>
              </a:tr>
              <a:tr h="456005">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tiền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trên</a:t>
                      </a:r>
                      <a:r>
                        <a:rPr lang="en-US" sz="1200" dirty="0">
                          <a:latin typeface="Times New Roman" panose="02020603050405020304" pitchFamily="18" charset="0"/>
                          <a:cs typeface="Times New Roman" panose="02020603050405020304" pitchFamily="18" charset="0"/>
                        </a:rPr>
                        <a:t> m2 </a:t>
                      </a:r>
                      <a:r>
                        <a:rPr lang="en-US" sz="1200" dirty="0" err="1">
                          <a:latin typeface="Times New Roman" panose="02020603050405020304" pitchFamily="18" charset="0"/>
                          <a:cs typeface="Times New Roman" panose="02020603050405020304" pitchFamily="18" charset="0"/>
                        </a:rPr>
                        <a:t>ít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nhất</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NONE</a:t>
                      </a:r>
                    </a:p>
                  </a:txBody>
                  <a:tcPr/>
                </a:tc>
                <a:tc>
                  <a:txBody>
                    <a:bodyPr/>
                    <a:lstStyle/>
                    <a:p>
                      <a:r>
                        <a:rPr lang="en-US" sz="1200" dirty="0">
                          <a:latin typeface="Times New Roman" panose="02020603050405020304" pitchFamily="18" charset="0"/>
                          <a:cs typeface="Times New Roman" panose="02020603050405020304" pitchFamily="18" charset="0"/>
                        </a:rPr>
                        <a:t>99999999</a:t>
                      </a:r>
                    </a:p>
                  </a:txBody>
                  <a:tcPr/>
                </a:tc>
                <a:extLst>
                  <a:ext uri="{0D108BD9-81ED-4DB2-BD59-A6C34878D82A}">
                    <a16:rowId xmlns:a16="http://schemas.microsoft.com/office/drawing/2014/main" val="717095462"/>
                  </a:ext>
                </a:extLst>
              </a:tr>
              <a:tr h="456005">
                <a:tc>
                  <a:txBody>
                    <a:bodyPr/>
                    <a:lstStyle/>
                    <a:p>
                      <a:r>
                        <a:rPr lang="en-US" sz="1200" dirty="0" err="1">
                          <a:latin typeface="Times New Roman" panose="02020603050405020304" pitchFamily="18" charset="0"/>
                          <a:cs typeface="Times New Roman" panose="02020603050405020304" pitchFamily="18" charset="0"/>
                        </a:rPr>
                        <a:t>Khu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vực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quận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NONE</a:t>
                      </a:r>
                    </a:p>
                  </a:txBody>
                  <a:tcPr/>
                </a:tc>
                <a:tc>
                  <a:txBody>
                    <a:bodyPr/>
                    <a:lstStyle/>
                    <a:p>
                      <a:r>
                        <a:rPr lang="en-US" sz="12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2025573314"/>
                  </a:ext>
                </a:extLst>
              </a:tr>
              <a:tr h="456005">
                <a:tc>
                  <a:txBody>
                    <a:bodyPr/>
                    <a:lstStyle/>
                    <a:p>
                      <a:r>
                        <a:rPr lang="en-US" sz="1200" dirty="0" err="1">
                          <a:latin typeface="Times New Roman" panose="02020603050405020304" pitchFamily="18" charset="0"/>
                          <a:cs typeface="Times New Roman" panose="02020603050405020304" pitchFamily="18" charset="0"/>
                        </a:rPr>
                        <a:t>Số</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phòng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ngủ</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a:t>
                      </a:r>
                    </a:p>
                  </a:txBody>
                  <a:tcPr/>
                </a:tc>
                <a:tc>
                  <a:txBody>
                    <a:bodyPr/>
                    <a:lstStyle/>
                    <a:p>
                      <a:r>
                        <a:rPr lang="en-US" sz="12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626503463"/>
                  </a:ext>
                </a:extLst>
              </a:tr>
              <a:tr h="456005">
                <a:tc>
                  <a:txBody>
                    <a:bodyPr/>
                    <a:lstStyle/>
                    <a:p>
                      <a:r>
                        <a:rPr lang="en-US" sz="1200" dirty="0" err="1">
                          <a:latin typeface="Times New Roman" panose="02020603050405020304" pitchFamily="18" charset="0"/>
                          <a:cs typeface="Times New Roman" panose="02020603050405020304" pitchFamily="18" charset="0"/>
                        </a:rPr>
                        <a:t>Diện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tích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căn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hộ</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NONE</a:t>
                      </a:r>
                    </a:p>
                  </a:txBody>
                  <a:tcPr/>
                </a:tc>
                <a:tc>
                  <a:txBody>
                    <a:bodyPr/>
                    <a:lstStyle/>
                    <a:p>
                      <a:r>
                        <a:rPr lang="en-US" sz="1200" dirty="0">
                          <a:latin typeface="Times New Roman" panose="02020603050405020304" pitchFamily="18" charset="0"/>
                          <a:cs typeface="Times New Roman" panose="02020603050405020304" pitchFamily="18" charset="0"/>
                        </a:rPr>
                        <a:t>99999999</a:t>
                      </a:r>
                    </a:p>
                  </a:txBody>
                  <a:tcPr/>
                </a:tc>
                <a:extLst>
                  <a:ext uri="{0D108BD9-81ED-4DB2-BD59-A6C34878D82A}">
                    <a16:rowId xmlns:a16="http://schemas.microsoft.com/office/drawing/2014/main" val="2328498163"/>
                  </a:ext>
                </a:extLst>
              </a:tr>
            </a:tbl>
          </a:graphicData>
        </a:graphic>
      </p:graphicFrame>
      <p:sp>
        <p:nvSpPr>
          <p:cNvPr id="2" name="Slide Number Placeholder 1">
            <a:extLst>
              <a:ext uri="{FF2B5EF4-FFF2-40B4-BE49-F238E27FC236}">
                <a16:creationId xmlns:a16="http://schemas.microsoft.com/office/drawing/2014/main" id="{5036AE40-ECF8-ABCB-506D-ED73DDA49424}"/>
              </a:ext>
            </a:extLst>
          </p:cNvPr>
          <p:cNvSpPr>
            <a:spLocks noGrp="1"/>
          </p:cNvSpPr>
          <p:nvPr>
            <p:ph type="sldNum" sz="quarter" idx="12"/>
          </p:nvPr>
        </p:nvSpPr>
        <p:spPr/>
        <p:txBody>
          <a:bodyPr/>
          <a:lstStyle/>
          <a:p>
            <a:fld id="{E31375A4-56A4-47D6-9801-1991572033F7}" type="slidenum">
              <a:rPr lang="en-US" smtClean="0"/>
              <a:t>24</a:t>
            </a:fld>
            <a:endParaRPr lang="en-US"/>
          </a:p>
        </p:txBody>
      </p:sp>
    </p:spTree>
    <p:extLst>
      <p:ext uri="{BB962C8B-B14F-4D97-AF65-F5344CB8AC3E}">
        <p14:creationId xmlns:p14="http://schemas.microsoft.com/office/powerpoint/2010/main" val="354002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0AD9E3-B4B3-0EF3-8819-C2ABE11862AC}"/>
              </a:ext>
            </a:extLst>
          </p:cNvPr>
          <p:cNvSpPr/>
          <p:nvPr/>
        </p:nvSpPr>
        <p:spPr>
          <a:xfrm>
            <a:off x="1923860" y="565945"/>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Là</a:t>
            </a:r>
            <a:r>
              <a:rPr lang="en-US" sz="1000" dirty="0"/>
              <a:t> </a:t>
            </a:r>
            <a:r>
              <a:rPr lang="en-US" sz="1000" dirty="0" err="1"/>
              <a:t>một</a:t>
            </a:r>
            <a:r>
              <a:rPr lang="en-US" sz="1000" dirty="0"/>
              <a:t> </a:t>
            </a:r>
            <a:r>
              <a:rPr lang="en-US" sz="1000" dirty="0" err="1"/>
              <a:t>gia</a:t>
            </a:r>
            <a:r>
              <a:rPr lang="en-US" sz="1000" dirty="0"/>
              <a:t> </a:t>
            </a:r>
            <a:r>
              <a:rPr lang="en-US" sz="1000" dirty="0" err="1"/>
              <a:t>đình</a:t>
            </a:r>
            <a:endParaRPr lang="en-US" sz="1000" dirty="0"/>
          </a:p>
        </p:txBody>
      </p:sp>
      <p:sp>
        <p:nvSpPr>
          <p:cNvPr id="9" name="Rectangle 8">
            <a:extLst>
              <a:ext uri="{FF2B5EF4-FFF2-40B4-BE49-F238E27FC236}">
                <a16:creationId xmlns:a16="http://schemas.microsoft.com/office/drawing/2014/main" id="{876E3AB2-95A8-7B64-F620-E01481AF0D95}"/>
              </a:ext>
            </a:extLst>
          </p:cNvPr>
          <p:cNvSpPr/>
          <p:nvPr/>
        </p:nvSpPr>
        <p:spPr>
          <a:xfrm>
            <a:off x="3738976" y="565946"/>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thu</a:t>
            </a:r>
            <a:r>
              <a:rPr lang="en-US" sz="1000" dirty="0"/>
              <a:t> </a:t>
            </a:r>
            <a:r>
              <a:rPr lang="en-US" sz="1000" dirty="0" err="1"/>
              <a:t>nhập</a:t>
            </a:r>
            <a:r>
              <a:rPr lang="en-US" sz="1000" dirty="0"/>
              <a:t> </a:t>
            </a:r>
            <a:r>
              <a:rPr lang="en-US" sz="1000" dirty="0" err="1"/>
              <a:t>cao</a:t>
            </a:r>
            <a:endParaRPr lang="en-US" sz="1000" dirty="0"/>
          </a:p>
        </p:txBody>
      </p:sp>
      <p:sp>
        <p:nvSpPr>
          <p:cNvPr id="10" name="Rectangle 9">
            <a:extLst>
              <a:ext uri="{FF2B5EF4-FFF2-40B4-BE49-F238E27FC236}">
                <a16:creationId xmlns:a16="http://schemas.microsoft.com/office/drawing/2014/main" id="{86F70F87-A75D-AA5F-56D7-B80B5DB2E042}"/>
              </a:ext>
            </a:extLst>
          </p:cNvPr>
          <p:cNvSpPr/>
          <p:nvPr/>
        </p:nvSpPr>
        <p:spPr>
          <a:xfrm>
            <a:off x="5554092" y="565947"/>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Thế</a:t>
            </a:r>
            <a:r>
              <a:rPr lang="en-US" sz="1000" dirty="0"/>
              <a:t> </a:t>
            </a:r>
            <a:r>
              <a:rPr lang="en-US" sz="1000" dirty="0" err="1"/>
              <a:t>hệ</a:t>
            </a:r>
            <a:r>
              <a:rPr lang="en-US" sz="1000" dirty="0"/>
              <a:t> Z</a:t>
            </a:r>
          </a:p>
        </p:txBody>
      </p:sp>
      <p:sp>
        <p:nvSpPr>
          <p:cNvPr id="11" name="Rectangle 10">
            <a:extLst>
              <a:ext uri="{FF2B5EF4-FFF2-40B4-BE49-F238E27FC236}">
                <a16:creationId xmlns:a16="http://schemas.microsoft.com/office/drawing/2014/main" id="{0EAB45A9-249A-A7D4-7900-C3F353EDE3FC}"/>
              </a:ext>
            </a:extLst>
          </p:cNvPr>
          <p:cNvSpPr/>
          <p:nvPr/>
        </p:nvSpPr>
        <p:spPr>
          <a:xfrm>
            <a:off x="7369208" y="565947"/>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Thế</a:t>
            </a:r>
            <a:r>
              <a:rPr lang="en-US" sz="1000" dirty="0"/>
              <a:t> </a:t>
            </a:r>
            <a:r>
              <a:rPr lang="en-US" sz="1000" dirty="0" err="1"/>
              <a:t>hệ</a:t>
            </a:r>
            <a:r>
              <a:rPr lang="en-US" sz="1000" dirty="0"/>
              <a:t> Y</a:t>
            </a:r>
          </a:p>
        </p:txBody>
      </p:sp>
      <p:sp>
        <p:nvSpPr>
          <p:cNvPr id="12" name="Rectangle 11">
            <a:extLst>
              <a:ext uri="{FF2B5EF4-FFF2-40B4-BE49-F238E27FC236}">
                <a16:creationId xmlns:a16="http://schemas.microsoft.com/office/drawing/2014/main" id="{D6F3CD9C-E4E3-F123-400B-2C0C9B9D81D7}"/>
              </a:ext>
            </a:extLst>
          </p:cNvPr>
          <p:cNvSpPr/>
          <p:nvPr/>
        </p:nvSpPr>
        <p:spPr>
          <a:xfrm>
            <a:off x="9184324" y="565947"/>
            <a:ext cx="1278381"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thu</a:t>
            </a:r>
            <a:r>
              <a:rPr lang="en-US" sz="1000" dirty="0"/>
              <a:t> </a:t>
            </a:r>
            <a:r>
              <a:rPr lang="en-US" sz="1000" dirty="0" err="1"/>
              <a:t>nhập</a:t>
            </a:r>
            <a:r>
              <a:rPr lang="en-US" sz="1000" dirty="0"/>
              <a:t> </a:t>
            </a:r>
            <a:r>
              <a:rPr lang="en-US" sz="1000" dirty="0" err="1"/>
              <a:t>không</a:t>
            </a:r>
            <a:r>
              <a:rPr lang="en-US" sz="1000" dirty="0"/>
              <a:t> </a:t>
            </a:r>
            <a:r>
              <a:rPr lang="en-US" sz="1000" dirty="0" err="1"/>
              <a:t>cao</a:t>
            </a:r>
            <a:endParaRPr lang="en-US" sz="1000" dirty="0"/>
          </a:p>
        </p:txBody>
      </p:sp>
      <p:sp>
        <p:nvSpPr>
          <p:cNvPr id="13" name="TextBox 12">
            <a:extLst>
              <a:ext uri="{FF2B5EF4-FFF2-40B4-BE49-F238E27FC236}">
                <a16:creationId xmlns:a16="http://schemas.microsoft.com/office/drawing/2014/main" id="{F3221DD3-20F1-4A54-BBED-5739D1B6FE0C}"/>
              </a:ext>
            </a:extLst>
          </p:cNvPr>
          <p:cNvSpPr txBox="1"/>
          <p:nvPr/>
        </p:nvSpPr>
        <p:spPr>
          <a:xfrm>
            <a:off x="582592" y="103878"/>
            <a:ext cx="1341268"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đã</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cưới</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hoặc</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đính</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hốn</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66C2B7A-487B-68AE-B8C6-241570084CA8}"/>
              </a:ext>
            </a:extLst>
          </p:cNvPr>
          <p:cNvSpPr txBox="1"/>
          <p:nvPr/>
        </p:nvSpPr>
        <p:spPr>
          <a:xfrm>
            <a:off x="3007675" y="79657"/>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B2F5747-1127-1485-4639-B1845DAC84E5}"/>
              </a:ext>
            </a:extLst>
          </p:cNvPr>
          <p:cNvSpPr txBox="1"/>
          <p:nvPr/>
        </p:nvSpPr>
        <p:spPr>
          <a:xfrm>
            <a:off x="3738977" y="79657"/>
            <a:ext cx="108381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Lương</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từ</a:t>
            </a:r>
            <a:r>
              <a:rPr lang="en-US" sz="1000" dirty="0">
                <a:latin typeface="Times New Roman" panose="02020603050405020304" pitchFamily="18" charset="0"/>
                <a:cs typeface="Times New Roman" panose="02020603050405020304" pitchFamily="18" charset="0"/>
              </a:rPr>
              <a:t> 30 </a:t>
            </a:r>
            <a:r>
              <a:rPr lang="en-US" sz="1000" dirty="0" err="1">
                <a:latin typeface="Times New Roman" panose="02020603050405020304" pitchFamily="18" charset="0"/>
                <a:cs typeface="Times New Roman" panose="02020603050405020304" pitchFamily="18" charset="0"/>
              </a:rPr>
              <a:t>triệu</a:t>
            </a:r>
            <a:endParaRPr lang="en-US" sz="1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BED7763-F135-8A45-9B8E-D8D7AAE8C4D7}"/>
              </a:ext>
            </a:extLst>
          </p:cNvPr>
          <p:cNvSpPr txBox="1"/>
          <p:nvPr/>
        </p:nvSpPr>
        <p:spPr>
          <a:xfrm>
            <a:off x="9281607" y="79657"/>
            <a:ext cx="108381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Lương</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từ</a:t>
            </a:r>
            <a:r>
              <a:rPr lang="en-US" sz="1000" dirty="0">
                <a:solidFill>
                  <a:srgbClr val="FF0000"/>
                </a:solidFill>
                <a:latin typeface="Times New Roman" panose="02020603050405020304" pitchFamily="18" charset="0"/>
                <a:cs typeface="Times New Roman" panose="02020603050405020304" pitchFamily="18" charset="0"/>
              </a:rPr>
              <a:t> 15 </a:t>
            </a:r>
            <a:r>
              <a:rPr lang="en-US" sz="1000" dirty="0" err="1">
                <a:solidFill>
                  <a:srgbClr val="FF0000"/>
                </a:solidFill>
                <a:latin typeface="Times New Roman" panose="02020603050405020304" pitchFamily="18" charset="0"/>
                <a:cs typeface="Times New Roman" panose="02020603050405020304" pitchFamily="18" charset="0"/>
              </a:rPr>
              <a:t>triệu</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03E62CD-EFCD-3860-DC92-CF8CBAAB3626}"/>
              </a:ext>
            </a:extLst>
          </p:cNvPr>
          <p:cNvSpPr txBox="1"/>
          <p:nvPr/>
        </p:nvSpPr>
        <p:spPr>
          <a:xfrm>
            <a:off x="7328150" y="79657"/>
            <a:ext cx="1165931"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Sinh</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từ</a:t>
            </a:r>
            <a:r>
              <a:rPr lang="en-US" sz="1000" dirty="0">
                <a:latin typeface="Times New Roman" panose="02020603050405020304" pitchFamily="18" charset="0"/>
                <a:cs typeface="Times New Roman" panose="02020603050405020304" pitchFamily="18" charset="0"/>
              </a:rPr>
              <a:t> 1981-1996</a:t>
            </a:r>
          </a:p>
        </p:txBody>
      </p:sp>
      <p:sp>
        <p:nvSpPr>
          <p:cNvPr id="18" name="TextBox 17">
            <a:extLst>
              <a:ext uri="{FF2B5EF4-FFF2-40B4-BE49-F238E27FC236}">
                <a16:creationId xmlns:a16="http://schemas.microsoft.com/office/drawing/2014/main" id="{17DEC002-CF65-4C8D-2E6C-54EF9F865720}"/>
              </a:ext>
            </a:extLst>
          </p:cNvPr>
          <p:cNvSpPr txBox="1"/>
          <p:nvPr/>
        </p:nvSpPr>
        <p:spPr>
          <a:xfrm>
            <a:off x="5513033" y="79657"/>
            <a:ext cx="1165931"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Sinh</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từ</a:t>
            </a:r>
            <a:r>
              <a:rPr lang="en-US" sz="1000" dirty="0">
                <a:solidFill>
                  <a:srgbClr val="FF0000"/>
                </a:solidFill>
                <a:latin typeface="Times New Roman" panose="02020603050405020304" pitchFamily="18" charset="0"/>
                <a:cs typeface="Times New Roman" panose="02020603050405020304" pitchFamily="18" charset="0"/>
              </a:rPr>
              <a:t> 1997-2012</a:t>
            </a:r>
          </a:p>
        </p:txBody>
      </p:sp>
      <p:cxnSp>
        <p:nvCxnSpPr>
          <p:cNvPr id="20" name="Straight Arrow Connector 19">
            <a:extLst>
              <a:ext uri="{FF2B5EF4-FFF2-40B4-BE49-F238E27FC236}">
                <a16:creationId xmlns:a16="http://schemas.microsoft.com/office/drawing/2014/main" id="{0F0F63AD-9E9C-0ACA-69E8-9D29459B847D}"/>
              </a:ext>
            </a:extLst>
          </p:cNvPr>
          <p:cNvCxnSpPr>
            <a:stCxn id="13" idx="2"/>
            <a:endCxn id="7" idx="1"/>
          </p:cNvCxnSpPr>
          <p:nvPr/>
        </p:nvCxnSpPr>
        <p:spPr>
          <a:xfrm>
            <a:off x="1253226" y="359012"/>
            <a:ext cx="670634" cy="377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F8AB226-311B-8731-59EF-F52CD88AAEC1}"/>
              </a:ext>
            </a:extLst>
          </p:cNvPr>
          <p:cNvCxnSpPr>
            <a:stCxn id="14" idx="2"/>
            <a:endCxn id="7" idx="3"/>
          </p:cNvCxnSpPr>
          <p:nvPr/>
        </p:nvCxnSpPr>
        <p:spPr>
          <a:xfrm flipH="1">
            <a:off x="3007675" y="334791"/>
            <a:ext cx="335317" cy="402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46B4FAA-EBA8-60A9-4630-184B10511896}"/>
              </a:ext>
            </a:extLst>
          </p:cNvPr>
          <p:cNvCxnSpPr>
            <a:stCxn id="15" idx="2"/>
            <a:endCxn id="9" idx="0"/>
          </p:cNvCxnSpPr>
          <p:nvPr/>
        </p:nvCxnSpPr>
        <p:spPr>
          <a:xfrm>
            <a:off x="4280884" y="334791"/>
            <a:ext cx="0" cy="231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CF4B037E-C01B-C946-F49B-76E5A416938D}"/>
              </a:ext>
            </a:extLst>
          </p:cNvPr>
          <p:cNvCxnSpPr>
            <a:stCxn id="18" idx="2"/>
            <a:endCxn id="10" idx="0"/>
          </p:cNvCxnSpPr>
          <p:nvPr/>
        </p:nvCxnSpPr>
        <p:spPr>
          <a:xfrm>
            <a:off x="6095999" y="334791"/>
            <a:ext cx="1"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2D36493-E300-F7D5-301F-E7F3A43411E1}"/>
              </a:ext>
            </a:extLst>
          </p:cNvPr>
          <p:cNvCxnSpPr>
            <a:stCxn id="17" idx="2"/>
            <a:endCxn id="11" idx="0"/>
          </p:cNvCxnSpPr>
          <p:nvPr/>
        </p:nvCxnSpPr>
        <p:spPr>
          <a:xfrm>
            <a:off x="7911116" y="334791"/>
            <a:ext cx="0"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88A9F41-5F86-72B9-D328-E1A7A230B27E}"/>
              </a:ext>
            </a:extLst>
          </p:cNvPr>
          <p:cNvCxnSpPr>
            <a:stCxn id="16" idx="2"/>
            <a:endCxn id="12" idx="0"/>
          </p:cNvCxnSpPr>
          <p:nvPr/>
        </p:nvCxnSpPr>
        <p:spPr>
          <a:xfrm>
            <a:off x="9823514" y="334791"/>
            <a:ext cx="1"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C9B6AA6D-3F30-B9D1-FA27-C05CBCEFE1C1}"/>
              </a:ext>
            </a:extLst>
          </p:cNvPr>
          <p:cNvSpPr/>
          <p:nvPr/>
        </p:nvSpPr>
        <p:spPr>
          <a:xfrm>
            <a:off x="1261541" y="2321499"/>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một</a:t>
            </a:r>
            <a:r>
              <a:rPr lang="en-US" sz="1000" dirty="0"/>
              <a:t> </a:t>
            </a:r>
            <a:r>
              <a:rPr lang="en-US" sz="1000" dirty="0" err="1"/>
              <a:t>phòng</a:t>
            </a:r>
            <a:r>
              <a:rPr lang="en-US" sz="1000" dirty="0"/>
              <a:t> </a:t>
            </a:r>
            <a:r>
              <a:rPr lang="en-US" sz="1000" dirty="0" err="1"/>
              <a:t>ngủ</a:t>
            </a:r>
            <a:endParaRPr lang="en-US" sz="1000" dirty="0"/>
          </a:p>
        </p:txBody>
      </p:sp>
      <p:sp>
        <p:nvSpPr>
          <p:cNvPr id="33" name="Rectangle 32">
            <a:extLst>
              <a:ext uri="{FF2B5EF4-FFF2-40B4-BE49-F238E27FC236}">
                <a16:creationId xmlns:a16="http://schemas.microsoft.com/office/drawing/2014/main" id="{639F193D-81BE-850B-8908-DE60255AFFF5}"/>
              </a:ext>
            </a:extLst>
          </p:cNvPr>
          <p:cNvSpPr/>
          <p:nvPr/>
        </p:nvSpPr>
        <p:spPr>
          <a:xfrm>
            <a:off x="3149894" y="2298558"/>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hai</a:t>
            </a:r>
            <a:r>
              <a:rPr lang="en-US" sz="1000" dirty="0"/>
              <a:t> </a:t>
            </a:r>
            <a:r>
              <a:rPr lang="en-US" sz="1000" dirty="0" err="1"/>
              <a:t>phòng</a:t>
            </a:r>
            <a:r>
              <a:rPr lang="en-US" sz="1000" dirty="0"/>
              <a:t> </a:t>
            </a:r>
            <a:r>
              <a:rPr lang="en-US" sz="1000" dirty="0" err="1"/>
              <a:t>ngủ</a:t>
            </a:r>
            <a:endParaRPr lang="en-US" sz="1000" dirty="0"/>
          </a:p>
        </p:txBody>
      </p:sp>
      <p:sp>
        <p:nvSpPr>
          <p:cNvPr id="34" name="Rectangle 33">
            <a:extLst>
              <a:ext uri="{FF2B5EF4-FFF2-40B4-BE49-F238E27FC236}">
                <a16:creationId xmlns:a16="http://schemas.microsoft.com/office/drawing/2014/main" id="{E943A6A7-C09D-D5BB-E63C-8CF346E4774D}"/>
              </a:ext>
            </a:extLst>
          </p:cNvPr>
          <p:cNvSpPr/>
          <p:nvPr/>
        </p:nvSpPr>
        <p:spPr>
          <a:xfrm>
            <a:off x="5002192" y="2298557"/>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thể</a:t>
            </a:r>
            <a:r>
              <a:rPr lang="en-US" sz="1000" dirty="0"/>
              <a:t> </a:t>
            </a:r>
            <a:r>
              <a:rPr lang="en-US" sz="1000" dirty="0" err="1"/>
              <a:t>chịu</a:t>
            </a:r>
            <a:r>
              <a:rPr lang="en-US" sz="1000" dirty="0"/>
              <a:t> </a:t>
            </a:r>
            <a:r>
              <a:rPr lang="en-US" sz="1000" dirty="0" err="1"/>
              <a:t>làm</a:t>
            </a:r>
            <a:r>
              <a:rPr lang="en-US" sz="1000" dirty="0"/>
              <a:t> </a:t>
            </a:r>
            <a:r>
              <a:rPr lang="en-US" sz="1000" dirty="0" err="1"/>
              <a:t>xa</a:t>
            </a:r>
            <a:endParaRPr lang="en-US" sz="1000" dirty="0"/>
          </a:p>
        </p:txBody>
      </p:sp>
      <p:sp>
        <p:nvSpPr>
          <p:cNvPr id="35" name="Rectangle 34">
            <a:extLst>
              <a:ext uri="{FF2B5EF4-FFF2-40B4-BE49-F238E27FC236}">
                <a16:creationId xmlns:a16="http://schemas.microsoft.com/office/drawing/2014/main" id="{6E160351-3CCD-798C-8C37-CB81A7051D2D}"/>
              </a:ext>
            </a:extLst>
          </p:cNvPr>
          <p:cNvSpPr/>
          <p:nvPr/>
        </p:nvSpPr>
        <p:spPr>
          <a:xfrm>
            <a:off x="6637907" y="2233820"/>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thể</a:t>
            </a:r>
            <a:r>
              <a:rPr lang="en-US" sz="1000" dirty="0"/>
              <a:t> </a:t>
            </a:r>
            <a:r>
              <a:rPr lang="en-US" sz="1000" dirty="0" err="1"/>
              <a:t>chọn</a:t>
            </a:r>
            <a:r>
              <a:rPr lang="en-US" sz="1000" dirty="0"/>
              <a:t> </a:t>
            </a:r>
            <a:r>
              <a:rPr lang="en-US" sz="1000" dirty="0" err="1"/>
              <a:t>ngoại</a:t>
            </a:r>
            <a:r>
              <a:rPr lang="en-US" sz="1000" dirty="0"/>
              <a:t> ô, </a:t>
            </a:r>
            <a:r>
              <a:rPr lang="en-US" sz="1000" dirty="0" err="1"/>
              <a:t>từ</a:t>
            </a:r>
            <a:r>
              <a:rPr lang="en-US" sz="1000" dirty="0"/>
              <a:t> 2 </a:t>
            </a:r>
            <a:r>
              <a:rPr lang="en-US" sz="1000" dirty="0" err="1"/>
              <a:t>phòng</a:t>
            </a:r>
            <a:r>
              <a:rPr lang="en-US" sz="1000" dirty="0"/>
              <a:t> </a:t>
            </a:r>
            <a:r>
              <a:rPr lang="en-US" sz="1000" dirty="0" err="1"/>
              <a:t>ngủ</a:t>
            </a:r>
            <a:endParaRPr lang="en-US" sz="1000" dirty="0"/>
          </a:p>
        </p:txBody>
      </p:sp>
      <p:sp>
        <p:nvSpPr>
          <p:cNvPr id="36" name="Rectangle 35">
            <a:extLst>
              <a:ext uri="{FF2B5EF4-FFF2-40B4-BE49-F238E27FC236}">
                <a16:creationId xmlns:a16="http://schemas.microsoft.com/office/drawing/2014/main" id="{D2C51A60-F611-01EA-085D-554B4BF8A5C4}"/>
              </a:ext>
            </a:extLst>
          </p:cNvPr>
          <p:cNvSpPr/>
          <p:nvPr/>
        </p:nvSpPr>
        <p:spPr>
          <a:xfrm>
            <a:off x="8490205" y="2233820"/>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Vay</a:t>
            </a:r>
            <a:r>
              <a:rPr lang="en-US" sz="1000" dirty="0"/>
              <a:t> 30% </a:t>
            </a:r>
            <a:r>
              <a:rPr lang="en-US" sz="1000" dirty="0" err="1"/>
              <a:t>giá</a:t>
            </a:r>
            <a:r>
              <a:rPr lang="en-US" sz="1000" dirty="0"/>
              <a:t> </a:t>
            </a:r>
            <a:r>
              <a:rPr lang="en-US" sz="1000" dirty="0" err="1"/>
              <a:t>trị</a:t>
            </a:r>
            <a:r>
              <a:rPr lang="en-US" sz="1000" dirty="0"/>
              <a:t> </a:t>
            </a:r>
            <a:r>
              <a:rPr lang="en-US" sz="1000" dirty="0" err="1"/>
              <a:t>căn</a:t>
            </a:r>
            <a:r>
              <a:rPr lang="en-US" sz="1000" dirty="0"/>
              <a:t> </a:t>
            </a:r>
            <a:r>
              <a:rPr lang="en-US" sz="1000" dirty="0" err="1"/>
              <a:t>nhà</a:t>
            </a:r>
            <a:r>
              <a:rPr lang="en-US" sz="1000" dirty="0"/>
              <a:t> </a:t>
            </a:r>
            <a:r>
              <a:rPr lang="en-US" sz="1000" dirty="0" err="1"/>
              <a:t>muốn</a:t>
            </a:r>
            <a:r>
              <a:rPr lang="en-US" sz="1000" dirty="0"/>
              <a:t> </a:t>
            </a:r>
            <a:r>
              <a:rPr lang="en-US" sz="1000" dirty="0" err="1"/>
              <a:t>mua</a:t>
            </a:r>
            <a:r>
              <a:rPr lang="en-US" sz="1000" dirty="0"/>
              <a:t> </a:t>
            </a:r>
            <a:r>
              <a:rPr lang="en-US" sz="1000" dirty="0" err="1"/>
              <a:t>kì</a:t>
            </a:r>
            <a:r>
              <a:rPr lang="en-US" sz="1000" dirty="0"/>
              <a:t> </a:t>
            </a:r>
            <a:r>
              <a:rPr lang="en-US" sz="1000" dirty="0" err="1"/>
              <a:t>hạn</a:t>
            </a:r>
            <a:r>
              <a:rPr lang="en-US" sz="1000" dirty="0"/>
              <a:t> </a:t>
            </a:r>
            <a:r>
              <a:rPr lang="en-US" sz="1000" dirty="0" err="1"/>
              <a:t>dài</a:t>
            </a:r>
            <a:endParaRPr lang="en-US" sz="1000" dirty="0"/>
          </a:p>
        </p:txBody>
      </p:sp>
      <p:sp>
        <p:nvSpPr>
          <p:cNvPr id="37" name="Rectangle 36">
            <a:extLst>
              <a:ext uri="{FF2B5EF4-FFF2-40B4-BE49-F238E27FC236}">
                <a16:creationId xmlns:a16="http://schemas.microsoft.com/office/drawing/2014/main" id="{8A19EEFC-76EA-15D2-CE80-129E24B2207F}"/>
              </a:ext>
            </a:extLst>
          </p:cNvPr>
          <p:cNvSpPr/>
          <p:nvPr/>
        </p:nvSpPr>
        <p:spPr>
          <a:xfrm>
            <a:off x="10125920" y="2256762"/>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Vay</a:t>
            </a:r>
            <a:r>
              <a:rPr lang="en-US" sz="1000" dirty="0"/>
              <a:t> 50% </a:t>
            </a:r>
            <a:r>
              <a:rPr lang="en-US" sz="1000" dirty="0" err="1"/>
              <a:t>giá</a:t>
            </a:r>
            <a:r>
              <a:rPr lang="en-US" sz="1000" dirty="0"/>
              <a:t> </a:t>
            </a:r>
            <a:r>
              <a:rPr lang="en-US" sz="1000" dirty="0" err="1"/>
              <a:t>trị</a:t>
            </a:r>
            <a:r>
              <a:rPr lang="en-US" sz="1000" dirty="0"/>
              <a:t> </a:t>
            </a:r>
            <a:r>
              <a:rPr lang="en-US" sz="1000" dirty="0" err="1"/>
              <a:t>căn</a:t>
            </a:r>
            <a:r>
              <a:rPr lang="en-US" sz="1000" dirty="0"/>
              <a:t> </a:t>
            </a:r>
            <a:r>
              <a:rPr lang="en-US" sz="1000" dirty="0" err="1"/>
              <a:t>nhà</a:t>
            </a:r>
            <a:r>
              <a:rPr lang="en-US" sz="1000" dirty="0"/>
              <a:t> </a:t>
            </a:r>
            <a:r>
              <a:rPr lang="en-US" sz="1000" dirty="0" err="1"/>
              <a:t>nhưng</a:t>
            </a:r>
            <a:r>
              <a:rPr lang="en-US" sz="1000" dirty="0"/>
              <a:t> </a:t>
            </a:r>
            <a:r>
              <a:rPr lang="en-US" sz="1000" dirty="0" err="1"/>
              <a:t>giá</a:t>
            </a:r>
            <a:r>
              <a:rPr lang="en-US" sz="1000" dirty="0"/>
              <a:t> </a:t>
            </a:r>
            <a:r>
              <a:rPr lang="en-US" sz="1000" dirty="0" err="1"/>
              <a:t>nhà</a:t>
            </a:r>
            <a:r>
              <a:rPr lang="en-US" sz="1000" dirty="0"/>
              <a:t> </a:t>
            </a:r>
            <a:r>
              <a:rPr lang="en-US" sz="1000" dirty="0" err="1"/>
              <a:t>cao</a:t>
            </a:r>
            <a:r>
              <a:rPr lang="en-US" sz="1000" dirty="0"/>
              <a:t> </a:t>
            </a:r>
          </a:p>
        </p:txBody>
      </p:sp>
      <p:sp>
        <p:nvSpPr>
          <p:cNvPr id="38" name="TextBox 37">
            <a:extLst>
              <a:ext uri="{FF2B5EF4-FFF2-40B4-BE49-F238E27FC236}">
                <a16:creationId xmlns:a16="http://schemas.microsoft.com/office/drawing/2014/main" id="{085C806B-AAAC-58E5-A90E-6F85EBE774AD}"/>
              </a:ext>
            </a:extLst>
          </p:cNvPr>
          <p:cNvSpPr txBox="1"/>
          <p:nvPr/>
        </p:nvSpPr>
        <p:spPr>
          <a:xfrm>
            <a:off x="1508269"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Độc</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thân</a:t>
            </a:r>
            <a:endParaRPr lang="en-US" sz="10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D9FCE3AF-FD85-6590-CCAB-3C9C9E064C6A}"/>
              </a:ext>
            </a:extLst>
          </p:cNvPr>
          <p:cNvSpPr txBox="1"/>
          <p:nvPr/>
        </p:nvSpPr>
        <p:spPr>
          <a:xfrm>
            <a:off x="3403659"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683CD90D-33F1-98AF-4A7D-B35C852D5024}"/>
              </a:ext>
            </a:extLst>
          </p:cNvPr>
          <p:cNvSpPr txBox="1"/>
          <p:nvPr/>
        </p:nvSpPr>
        <p:spPr>
          <a:xfrm>
            <a:off x="5248920"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Thế</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hệ</a:t>
            </a:r>
            <a:r>
              <a:rPr lang="en-US" sz="1000" dirty="0">
                <a:solidFill>
                  <a:srgbClr val="FF0000"/>
                </a:solidFill>
                <a:latin typeface="Times New Roman" panose="02020603050405020304" pitchFamily="18" charset="0"/>
                <a:cs typeface="Times New Roman" panose="02020603050405020304" pitchFamily="18" charset="0"/>
              </a:rPr>
              <a:t> Z</a:t>
            </a:r>
          </a:p>
        </p:txBody>
      </p:sp>
      <p:sp>
        <p:nvSpPr>
          <p:cNvPr id="41" name="TextBox 40">
            <a:extLst>
              <a:ext uri="{FF2B5EF4-FFF2-40B4-BE49-F238E27FC236}">
                <a16:creationId xmlns:a16="http://schemas.microsoft.com/office/drawing/2014/main" id="{24D1A818-69BC-973F-FC65-933BE81BF901}"/>
              </a:ext>
            </a:extLst>
          </p:cNvPr>
          <p:cNvSpPr txBox="1"/>
          <p:nvPr/>
        </p:nvSpPr>
        <p:spPr>
          <a:xfrm>
            <a:off x="6884635" y="1800182"/>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Thế</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hệ</a:t>
            </a:r>
            <a:r>
              <a:rPr lang="en-US" sz="1000" dirty="0">
                <a:latin typeface="Times New Roman" panose="02020603050405020304" pitchFamily="18" charset="0"/>
                <a:cs typeface="Times New Roman" panose="02020603050405020304" pitchFamily="18" charset="0"/>
              </a:rPr>
              <a:t> Y</a:t>
            </a:r>
          </a:p>
        </p:txBody>
      </p:sp>
      <p:sp>
        <p:nvSpPr>
          <p:cNvPr id="42" name="TextBox 41">
            <a:extLst>
              <a:ext uri="{FF2B5EF4-FFF2-40B4-BE49-F238E27FC236}">
                <a16:creationId xmlns:a16="http://schemas.microsoft.com/office/drawing/2014/main" id="{E7744755-8B32-603A-C689-4B3EEC77FEF6}"/>
              </a:ext>
            </a:extLst>
          </p:cNvPr>
          <p:cNvSpPr txBox="1"/>
          <p:nvPr/>
        </p:nvSpPr>
        <p:spPr>
          <a:xfrm>
            <a:off x="7801997" y="1787776"/>
            <a:ext cx="1252846" cy="255134"/>
          </a:xfrm>
          <a:prstGeom prst="rect">
            <a:avLst/>
          </a:prstGeom>
          <a:noFill/>
        </p:spPr>
        <p:txBody>
          <a:bodyPr wrap="square">
            <a:spAutoFit/>
          </a:bodyPr>
          <a:lstStyle/>
          <a:p>
            <a:pPr marR="0">
              <a:lnSpc>
                <a:spcPct val="115000"/>
              </a:lnSpc>
              <a:spcBef>
                <a:spcPts val="0"/>
              </a:spcBef>
              <a:spcAft>
                <a:spcPts val="1000"/>
              </a:spcAft>
            </a:pPr>
            <a:r>
              <a:rPr lang="en-US" sz="1000" dirty="0">
                <a:solidFill>
                  <a:srgbClr val="FF0000"/>
                </a:solidFill>
                <a:latin typeface="Times New Roman" panose="02020603050405020304" pitchFamily="18" charset="0"/>
                <a:cs typeface="Times New Roman" panose="02020603050405020304" pitchFamily="18" charset="0"/>
              </a:rPr>
              <a:t>Thu </a:t>
            </a:r>
            <a:r>
              <a:rPr lang="en-US" sz="1000" dirty="0" err="1">
                <a:solidFill>
                  <a:srgbClr val="FF0000"/>
                </a:solidFill>
                <a:latin typeface="Times New Roman" panose="02020603050405020304" pitchFamily="18" charset="0"/>
                <a:cs typeface="Times New Roman" panose="02020603050405020304" pitchFamily="18" charset="0"/>
              </a:rPr>
              <a:t>nhập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không</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cao</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95A3BBB4-EACB-FBAA-C726-664E59749FCF}"/>
              </a:ext>
            </a:extLst>
          </p:cNvPr>
          <p:cNvSpPr txBox="1"/>
          <p:nvPr/>
        </p:nvSpPr>
        <p:spPr>
          <a:xfrm>
            <a:off x="9027872" y="1797948"/>
            <a:ext cx="125284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ổn</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định</a:t>
            </a:r>
            <a:endParaRPr lang="en-US" sz="1000"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7F9EC110-EBB8-C868-88B5-B2F015B8D33F}"/>
              </a:ext>
            </a:extLst>
          </p:cNvPr>
          <p:cNvSpPr txBox="1"/>
          <p:nvPr/>
        </p:nvSpPr>
        <p:spPr>
          <a:xfrm>
            <a:off x="10249873" y="1797948"/>
            <a:ext cx="89660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cao</a:t>
            </a:r>
            <a:endParaRPr lang="en-US" sz="1000" dirty="0">
              <a:latin typeface="Times New Roman" panose="02020603050405020304" pitchFamily="18" charset="0"/>
              <a:cs typeface="Times New Roman" panose="02020603050405020304" pitchFamily="18" charset="0"/>
            </a:endParaRPr>
          </a:p>
        </p:txBody>
      </p:sp>
      <p:cxnSp>
        <p:nvCxnSpPr>
          <p:cNvPr id="46" name="Straight Arrow Connector 45">
            <a:extLst>
              <a:ext uri="{FF2B5EF4-FFF2-40B4-BE49-F238E27FC236}">
                <a16:creationId xmlns:a16="http://schemas.microsoft.com/office/drawing/2014/main" id="{1847ADA9-ACAF-6291-32FF-3F7BE4A38795}"/>
              </a:ext>
            </a:extLst>
          </p:cNvPr>
          <p:cNvCxnSpPr>
            <a:stCxn id="38" idx="2"/>
            <a:endCxn id="32" idx="0"/>
          </p:cNvCxnSpPr>
          <p:nvPr/>
        </p:nvCxnSpPr>
        <p:spPr>
          <a:xfrm>
            <a:off x="1843586" y="2071237"/>
            <a:ext cx="0" cy="250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2E1AABA-B030-85C5-6829-3D25EADF10EA}"/>
              </a:ext>
            </a:extLst>
          </p:cNvPr>
          <p:cNvCxnSpPr>
            <a:stCxn id="39" idx="2"/>
            <a:endCxn id="33" idx="0"/>
          </p:cNvCxnSpPr>
          <p:nvPr/>
        </p:nvCxnSpPr>
        <p:spPr>
          <a:xfrm flipH="1">
            <a:off x="3731939" y="2071237"/>
            <a:ext cx="7037" cy="227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059737E-3DE2-C269-FABB-E4C04E962C33}"/>
              </a:ext>
            </a:extLst>
          </p:cNvPr>
          <p:cNvCxnSpPr>
            <a:stCxn id="40" idx="2"/>
            <a:endCxn id="34" idx="0"/>
          </p:cNvCxnSpPr>
          <p:nvPr/>
        </p:nvCxnSpPr>
        <p:spPr>
          <a:xfrm>
            <a:off x="5584237" y="2071237"/>
            <a:ext cx="0" cy="227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5841BEBA-A234-DF65-DBB3-BF2D18246B9B}"/>
              </a:ext>
            </a:extLst>
          </p:cNvPr>
          <p:cNvCxnSpPr>
            <a:stCxn id="41" idx="2"/>
            <a:endCxn id="35" idx="0"/>
          </p:cNvCxnSpPr>
          <p:nvPr/>
        </p:nvCxnSpPr>
        <p:spPr>
          <a:xfrm>
            <a:off x="7219952" y="2055316"/>
            <a:ext cx="0" cy="178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7AC227B6-1BE8-A18E-81AE-0ECCFE3B4F07}"/>
              </a:ext>
            </a:extLst>
          </p:cNvPr>
          <p:cNvCxnSpPr>
            <a:stCxn id="42" idx="2"/>
            <a:endCxn id="36" idx="0"/>
          </p:cNvCxnSpPr>
          <p:nvPr/>
        </p:nvCxnSpPr>
        <p:spPr>
          <a:xfrm>
            <a:off x="8428420" y="2042910"/>
            <a:ext cx="643830" cy="190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E2896767-F4FF-9CFD-DED1-740731531EBF}"/>
              </a:ext>
            </a:extLst>
          </p:cNvPr>
          <p:cNvCxnSpPr>
            <a:stCxn id="43" idx="2"/>
            <a:endCxn id="36" idx="0"/>
          </p:cNvCxnSpPr>
          <p:nvPr/>
        </p:nvCxnSpPr>
        <p:spPr>
          <a:xfrm flipH="1">
            <a:off x="9072250" y="2053082"/>
            <a:ext cx="582045" cy="180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2DF40CD6-25EE-B11F-8140-D18F22C1B597}"/>
              </a:ext>
            </a:extLst>
          </p:cNvPr>
          <p:cNvCxnSpPr>
            <a:stCxn id="44" idx="2"/>
            <a:endCxn id="37" idx="0"/>
          </p:cNvCxnSpPr>
          <p:nvPr/>
        </p:nvCxnSpPr>
        <p:spPr>
          <a:xfrm>
            <a:off x="10698176" y="2053082"/>
            <a:ext cx="9789" cy="203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Rectangle 61">
            <a:extLst>
              <a:ext uri="{FF2B5EF4-FFF2-40B4-BE49-F238E27FC236}">
                <a16:creationId xmlns:a16="http://schemas.microsoft.com/office/drawing/2014/main" id="{CD485EB0-BC9A-504D-186A-A97610A7695C}"/>
              </a:ext>
            </a:extLst>
          </p:cNvPr>
          <p:cNvSpPr/>
          <p:nvPr/>
        </p:nvSpPr>
        <p:spPr>
          <a:xfrm>
            <a:off x="5337509" y="3689376"/>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ba</a:t>
            </a:r>
            <a:r>
              <a:rPr lang="en-US" sz="1000" dirty="0"/>
              <a:t> </a:t>
            </a:r>
            <a:r>
              <a:rPr lang="en-US" sz="1000" dirty="0" err="1"/>
              <a:t>phòng</a:t>
            </a:r>
            <a:r>
              <a:rPr lang="en-US" sz="1000" dirty="0"/>
              <a:t> </a:t>
            </a:r>
            <a:r>
              <a:rPr lang="en-US" sz="1000" dirty="0" err="1"/>
              <a:t>ngủ</a:t>
            </a:r>
            <a:endParaRPr lang="en-US" sz="1000" dirty="0"/>
          </a:p>
        </p:txBody>
      </p:sp>
      <p:sp>
        <p:nvSpPr>
          <p:cNvPr id="63" name="TextBox 62">
            <a:extLst>
              <a:ext uri="{FF2B5EF4-FFF2-40B4-BE49-F238E27FC236}">
                <a16:creationId xmlns:a16="http://schemas.microsoft.com/office/drawing/2014/main" id="{C545CE67-265A-1168-B719-7AD06BA0E693}"/>
              </a:ext>
            </a:extLst>
          </p:cNvPr>
          <p:cNvSpPr txBox="1"/>
          <p:nvPr/>
        </p:nvSpPr>
        <p:spPr>
          <a:xfrm>
            <a:off x="4666875" y="3255984"/>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solidFill>
                  <a:srgbClr val="FF0000"/>
                </a:solidFill>
                <a:latin typeface="Times New Roman" panose="02020603050405020304" pitchFamily="18" charset="0"/>
                <a:cs typeface="Times New Roman" panose="02020603050405020304" pitchFamily="18" charset="0"/>
              </a:rPr>
              <a:t>Cặp</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err="1">
                <a:solidFill>
                  <a:srgbClr val="FF0000"/>
                </a:solidFill>
                <a:latin typeface="Times New Roman" panose="02020603050405020304" pitchFamily="18" charset="0"/>
                <a:cs typeface="Times New Roman" panose="02020603050405020304" pitchFamily="18" charset="0"/>
              </a:rPr>
              <a:t>đôi</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8ADA4973-0C07-1DCC-46D1-D28DA5822177}"/>
              </a:ext>
            </a:extLst>
          </p:cNvPr>
          <p:cNvSpPr txBox="1"/>
          <p:nvPr/>
        </p:nvSpPr>
        <p:spPr>
          <a:xfrm>
            <a:off x="6427057" y="3253831"/>
            <a:ext cx="670634" cy="255134"/>
          </a:xfrm>
          <a:prstGeom prst="rect">
            <a:avLst/>
          </a:prstGeom>
          <a:noFill/>
        </p:spPr>
        <p:txBody>
          <a:bodyPr wrap="square">
            <a:spAutoFit/>
          </a:bodyPr>
          <a:lstStyle/>
          <a:p>
            <a:pPr marR="0">
              <a:lnSpc>
                <a:spcPct val="115000"/>
              </a:lnSpc>
              <a:spcBef>
                <a:spcPts val="0"/>
              </a:spcBef>
              <a:spcAft>
                <a:spcPts val="1000"/>
              </a:spcAft>
            </a:pPr>
            <a:r>
              <a:rPr lang="en-US" sz="1000" dirty="0">
                <a:solidFill>
                  <a:srgbClr val="FF0000"/>
                </a:solidFill>
                <a:latin typeface="Times New Roman" panose="02020603050405020304" pitchFamily="18" charset="0"/>
                <a:cs typeface="Times New Roman" panose="02020603050405020304" pitchFamily="18" charset="0"/>
              </a:rPr>
              <a:t>Gia </a:t>
            </a:r>
            <a:r>
              <a:rPr lang="en-US" sz="1000" dirty="0" err="1">
                <a:solidFill>
                  <a:srgbClr val="FF0000"/>
                </a:solidFill>
                <a:latin typeface="Times New Roman" panose="02020603050405020304" pitchFamily="18" charset="0"/>
                <a:cs typeface="Times New Roman" panose="02020603050405020304" pitchFamily="18" charset="0"/>
              </a:rPr>
              <a:t>đình</a:t>
            </a:r>
            <a:endParaRPr lang="en-US" sz="1000" dirty="0">
              <a:solidFill>
                <a:srgbClr val="FF0000"/>
              </a:solidFill>
              <a:latin typeface="Times New Roman" panose="02020603050405020304" pitchFamily="18" charset="0"/>
              <a:cs typeface="Times New Roman" panose="02020603050405020304" pitchFamily="18" charset="0"/>
            </a:endParaRPr>
          </a:p>
        </p:txBody>
      </p:sp>
      <p:cxnSp>
        <p:nvCxnSpPr>
          <p:cNvPr id="66" name="Straight Arrow Connector 65">
            <a:extLst>
              <a:ext uri="{FF2B5EF4-FFF2-40B4-BE49-F238E27FC236}">
                <a16:creationId xmlns:a16="http://schemas.microsoft.com/office/drawing/2014/main" id="{54480135-DC03-AAB3-4F3E-CAEB3A793576}"/>
              </a:ext>
            </a:extLst>
          </p:cNvPr>
          <p:cNvCxnSpPr>
            <a:stCxn id="63" idx="2"/>
            <a:endCxn id="62" idx="0"/>
          </p:cNvCxnSpPr>
          <p:nvPr/>
        </p:nvCxnSpPr>
        <p:spPr>
          <a:xfrm>
            <a:off x="5002192" y="3511118"/>
            <a:ext cx="917362" cy="178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B089EE8F-1B4C-9F89-6639-CB4DB30B598C}"/>
              </a:ext>
            </a:extLst>
          </p:cNvPr>
          <p:cNvCxnSpPr>
            <a:stCxn id="64" idx="2"/>
            <a:endCxn id="62" idx="0"/>
          </p:cNvCxnSpPr>
          <p:nvPr/>
        </p:nvCxnSpPr>
        <p:spPr>
          <a:xfrm flipH="1">
            <a:off x="5919554" y="3508965"/>
            <a:ext cx="842820" cy="180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Rectangle 68">
            <a:extLst>
              <a:ext uri="{FF2B5EF4-FFF2-40B4-BE49-F238E27FC236}">
                <a16:creationId xmlns:a16="http://schemas.microsoft.com/office/drawing/2014/main" id="{F8D5A76B-AFB2-A10E-54A7-0764A9E2C74F}"/>
              </a:ext>
            </a:extLst>
          </p:cNvPr>
          <p:cNvSpPr/>
          <p:nvPr/>
        </p:nvSpPr>
        <p:spPr>
          <a:xfrm>
            <a:off x="5213042" y="4644650"/>
            <a:ext cx="1424865" cy="60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Số</a:t>
            </a:r>
            <a:r>
              <a:rPr lang="en-US" sz="1000" dirty="0"/>
              <a:t> </a:t>
            </a:r>
            <a:r>
              <a:rPr lang="en-US" sz="1000" dirty="0" err="1"/>
              <a:t>phòng</a:t>
            </a:r>
            <a:r>
              <a:rPr lang="en-US" sz="1000" dirty="0"/>
              <a:t> </a:t>
            </a:r>
            <a:r>
              <a:rPr lang="en-US" sz="1000" dirty="0" err="1"/>
              <a:t>ngủ</a:t>
            </a:r>
            <a:r>
              <a:rPr lang="en-US" sz="1000" dirty="0"/>
              <a:t> </a:t>
            </a:r>
            <a:r>
              <a:rPr lang="en-US" sz="1000" dirty="0" err="1"/>
              <a:t>bằng</a:t>
            </a:r>
            <a:r>
              <a:rPr lang="en-US" sz="1000" dirty="0"/>
              <a:t> </a:t>
            </a:r>
            <a:r>
              <a:rPr lang="en-US" sz="1000" dirty="0" err="1"/>
              <a:t>số</a:t>
            </a:r>
            <a:r>
              <a:rPr lang="en-US" sz="1000" dirty="0"/>
              <a:t> </a:t>
            </a:r>
            <a:r>
              <a:rPr lang="en-US" sz="1000" dirty="0" err="1"/>
              <a:t>thành</a:t>
            </a:r>
            <a:r>
              <a:rPr lang="en-US" sz="1000" dirty="0"/>
              <a:t> </a:t>
            </a:r>
            <a:r>
              <a:rPr lang="en-US" sz="1000" dirty="0" err="1"/>
              <a:t>viên</a:t>
            </a:r>
            <a:r>
              <a:rPr lang="en-US" sz="1000" dirty="0"/>
              <a:t> </a:t>
            </a:r>
            <a:r>
              <a:rPr lang="en-US" sz="1000" dirty="0" err="1"/>
              <a:t>gia</a:t>
            </a:r>
            <a:r>
              <a:rPr lang="en-US" sz="1000" dirty="0"/>
              <a:t> </a:t>
            </a:r>
            <a:r>
              <a:rPr lang="en-US" sz="1000" dirty="0" err="1"/>
              <a:t>đình</a:t>
            </a:r>
            <a:r>
              <a:rPr lang="en-US" sz="1000" dirty="0"/>
              <a:t> +1 * </a:t>
            </a:r>
            <a:r>
              <a:rPr lang="en-US" sz="1000" dirty="0" err="1"/>
              <a:t>trẻ</a:t>
            </a:r>
            <a:r>
              <a:rPr lang="en-US" sz="1000" dirty="0"/>
              <a:t> </a:t>
            </a:r>
            <a:r>
              <a:rPr lang="en-US" sz="1000" dirty="0" err="1"/>
              <a:t>em</a:t>
            </a:r>
            <a:r>
              <a:rPr lang="en-US" sz="1000" dirty="0"/>
              <a:t> </a:t>
            </a:r>
            <a:r>
              <a:rPr lang="en-US" sz="1000" dirty="0" err="1"/>
              <a:t>và</a:t>
            </a:r>
            <a:r>
              <a:rPr lang="en-US" sz="1000" dirty="0"/>
              <a:t> </a:t>
            </a:r>
            <a:r>
              <a:rPr lang="en-US" sz="1000" dirty="0" err="1"/>
              <a:t>phải</a:t>
            </a:r>
            <a:r>
              <a:rPr lang="en-US" sz="1000" dirty="0"/>
              <a:t> ở </a:t>
            </a:r>
            <a:r>
              <a:rPr lang="en-US" sz="1000" dirty="0" err="1"/>
              <a:t>trung</a:t>
            </a:r>
            <a:r>
              <a:rPr lang="en-US" sz="1000" dirty="0"/>
              <a:t> </a:t>
            </a:r>
            <a:r>
              <a:rPr lang="en-US" sz="1000" dirty="0" err="1"/>
              <a:t>tâm</a:t>
            </a:r>
            <a:r>
              <a:rPr lang="en-US" sz="1000" dirty="0"/>
              <a:t> </a:t>
            </a:r>
            <a:r>
              <a:rPr lang="en-US" sz="1000" dirty="0" err="1"/>
              <a:t>và</a:t>
            </a:r>
            <a:r>
              <a:rPr lang="en-US" sz="1000" dirty="0"/>
              <a:t> </a:t>
            </a:r>
            <a:r>
              <a:rPr lang="en-US" sz="1000" dirty="0" err="1"/>
              <a:t>rộng</a:t>
            </a:r>
            <a:r>
              <a:rPr lang="en-US" sz="1000" dirty="0"/>
              <a:t> </a:t>
            </a:r>
            <a:r>
              <a:rPr lang="en-US" sz="1000" dirty="0" err="1"/>
              <a:t>rãi</a:t>
            </a:r>
            <a:endParaRPr lang="en-US" sz="1000" dirty="0"/>
          </a:p>
        </p:txBody>
      </p:sp>
      <p:sp>
        <p:nvSpPr>
          <p:cNvPr id="70" name="TextBox 69">
            <a:extLst>
              <a:ext uri="{FF2B5EF4-FFF2-40B4-BE49-F238E27FC236}">
                <a16:creationId xmlns:a16="http://schemas.microsoft.com/office/drawing/2014/main" id="{8A18A426-56D7-D810-4DC2-B966A4725E13}"/>
              </a:ext>
            </a:extLst>
          </p:cNvPr>
          <p:cNvSpPr txBox="1"/>
          <p:nvPr/>
        </p:nvSpPr>
        <p:spPr>
          <a:xfrm>
            <a:off x="4666875" y="4211258"/>
            <a:ext cx="670634" cy="255134"/>
          </a:xfrm>
          <a:prstGeom prst="rect">
            <a:avLst/>
          </a:prstGeom>
          <a:noFill/>
        </p:spPr>
        <p:txBody>
          <a:bodyPr wrap="square">
            <a:spAutoFit/>
          </a:bodyPr>
          <a:lstStyle/>
          <a:p>
            <a:pPr marR="0">
              <a:lnSpc>
                <a:spcPct val="115000"/>
              </a:lnSpc>
              <a:spcBef>
                <a:spcPts val="0"/>
              </a:spcBef>
              <a:spcAft>
                <a:spcPts val="1000"/>
              </a:spcAft>
            </a:pPr>
            <a:r>
              <a:rPr lang="en-US" sz="1000" dirty="0">
                <a:solidFill>
                  <a:srgbClr val="FF0000"/>
                </a:solidFill>
                <a:latin typeface="Times New Roman" panose="02020603050405020304" pitchFamily="18" charset="0"/>
                <a:cs typeface="Times New Roman" panose="02020603050405020304" pitchFamily="18" charset="0"/>
              </a:rPr>
              <a:t>Gia </a:t>
            </a:r>
            <a:r>
              <a:rPr lang="en-US" sz="1000" dirty="0" err="1">
                <a:solidFill>
                  <a:srgbClr val="FF0000"/>
                </a:solidFill>
                <a:latin typeface="Times New Roman" panose="02020603050405020304" pitchFamily="18" charset="0"/>
                <a:cs typeface="Times New Roman" panose="02020603050405020304" pitchFamily="18" charset="0"/>
              </a:rPr>
              <a:t>đình</a:t>
            </a:r>
            <a:endParaRPr lang="en-US" sz="1000" dirty="0">
              <a:solidFill>
                <a:srgbClr val="FF0000"/>
              </a:solidFill>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54255923-0D40-3E86-EC4F-1B2A29913158}"/>
              </a:ext>
            </a:extLst>
          </p:cNvPr>
          <p:cNvSpPr txBox="1"/>
          <p:nvPr/>
        </p:nvSpPr>
        <p:spPr>
          <a:xfrm>
            <a:off x="6435000" y="4209105"/>
            <a:ext cx="103018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Con </a:t>
            </a:r>
            <a:r>
              <a:rPr lang="en-US" sz="1000" dirty="0" err="1">
                <a:latin typeface="Times New Roman" panose="02020603050405020304" pitchFamily="18" charset="0"/>
                <a:cs typeface="Times New Roman" panose="02020603050405020304" pitchFamily="18" charset="0"/>
              </a:rPr>
              <a:t>cái</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còn</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nhỏ</a:t>
            </a:r>
            <a:endParaRPr lang="en-US" sz="1000" dirty="0">
              <a:latin typeface="Times New Roman" panose="02020603050405020304" pitchFamily="18" charset="0"/>
              <a:cs typeface="Times New Roman" panose="02020603050405020304" pitchFamily="18" charset="0"/>
            </a:endParaRPr>
          </a:p>
        </p:txBody>
      </p:sp>
      <p:cxnSp>
        <p:nvCxnSpPr>
          <p:cNvPr id="73" name="Straight Arrow Connector 72">
            <a:extLst>
              <a:ext uri="{FF2B5EF4-FFF2-40B4-BE49-F238E27FC236}">
                <a16:creationId xmlns:a16="http://schemas.microsoft.com/office/drawing/2014/main" id="{9BBE6037-210E-BF0B-55AD-73542514AFCE}"/>
              </a:ext>
            </a:extLst>
          </p:cNvPr>
          <p:cNvCxnSpPr>
            <a:stCxn id="70" idx="2"/>
            <a:endCxn id="69" idx="0"/>
          </p:cNvCxnSpPr>
          <p:nvPr/>
        </p:nvCxnSpPr>
        <p:spPr>
          <a:xfrm>
            <a:off x="5002192" y="4466392"/>
            <a:ext cx="923283" cy="178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B274FD3C-CB1B-1928-3EDB-02CB751F9B0E}"/>
              </a:ext>
            </a:extLst>
          </p:cNvPr>
          <p:cNvCxnSpPr>
            <a:stCxn id="71" idx="2"/>
            <a:endCxn id="69" idx="0"/>
          </p:cNvCxnSpPr>
          <p:nvPr/>
        </p:nvCxnSpPr>
        <p:spPr>
          <a:xfrm flipH="1">
            <a:off x="5925475" y="4464239"/>
            <a:ext cx="1024618" cy="180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57327ABE-8C65-9E69-C764-41B09D1F1079}"/>
              </a:ext>
            </a:extLst>
          </p:cNvPr>
          <p:cNvCxnSpPr/>
          <p:nvPr/>
        </p:nvCxnSpPr>
        <p:spPr>
          <a:xfrm flipV="1">
            <a:off x="582592" y="1242874"/>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Connector 77">
            <a:extLst>
              <a:ext uri="{FF2B5EF4-FFF2-40B4-BE49-F238E27FC236}">
                <a16:creationId xmlns:a16="http://schemas.microsoft.com/office/drawing/2014/main" id="{4E06E90E-3763-2C0C-1433-F7C58541C370}"/>
              </a:ext>
            </a:extLst>
          </p:cNvPr>
          <p:cNvCxnSpPr/>
          <p:nvPr/>
        </p:nvCxnSpPr>
        <p:spPr>
          <a:xfrm flipV="1">
            <a:off x="559103" y="3178887"/>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9" name="Straight Connector 78">
            <a:extLst>
              <a:ext uri="{FF2B5EF4-FFF2-40B4-BE49-F238E27FC236}">
                <a16:creationId xmlns:a16="http://schemas.microsoft.com/office/drawing/2014/main" id="{F021278A-6AEE-EA57-E2E5-8E5B2C3F6D3A}"/>
              </a:ext>
            </a:extLst>
          </p:cNvPr>
          <p:cNvCxnSpPr/>
          <p:nvPr/>
        </p:nvCxnSpPr>
        <p:spPr>
          <a:xfrm flipV="1">
            <a:off x="559102" y="4138084"/>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0" name="Straight Connector 79">
            <a:extLst>
              <a:ext uri="{FF2B5EF4-FFF2-40B4-BE49-F238E27FC236}">
                <a16:creationId xmlns:a16="http://schemas.microsoft.com/office/drawing/2014/main" id="{671A39BA-395E-1344-D88B-A4F0F3DD7DB4}"/>
              </a:ext>
            </a:extLst>
          </p:cNvPr>
          <p:cNvCxnSpPr/>
          <p:nvPr/>
        </p:nvCxnSpPr>
        <p:spPr>
          <a:xfrm flipV="1">
            <a:off x="582592" y="5615511"/>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1" name="TextBox 80">
            <a:extLst>
              <a:ext uri="{FF2B5EF4-FFF2-40B4-BE49-F238E27FC236}">
                <a16:creationId xmlns:a16="http://schemas.microsoft.com/office/drawing/2014/main" id="{75868F6D-6FC8-DE8B-A4CF-6AD60930D89A}"/>
              </a:ext>
            </a:extLst>
          </p:cNvPr>
          <p:cNvSpPr txBox="1"/>
          <p:nvPr/>
        </p:nvSpPr>
        <p:spPr>
          <a:xfrm>
            <a:off x="11075081" y="2882690"/>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2</a:t>
            </a:r>
          </a:p>
        </p:txBody>
      </p:sp>
      <p:sp>
        <p:nvSpPr>
          <p:cNvPr id="82" name="TextBox 81">
            <a:extLst>
              <a:ext uri="{FF2B5EF4-FFF2-40B4-BE49-F238E27FC236}">
                <a16:creationId xmlns:a16="http://schemas.microsoft.com/office/drawing/2014/main" id="{450ADDE1-D5F0-5D3D-5AE4-7ECDACC4E870}"/>
              </a:ext>
            </a:extLst>
          </p:cNvPr>
          <p:cNvSpPr txBox="1"/>
          <p:nvPr/>
        </p:nvSpPr>
        <p:spPr>
          <a:xfrm>
            <a:off x="11075081" y="959407"/>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1</a:t>
            </a:r>
          </a:p>
        </p:txBody>
      </p:sp>
      <p:sp>
        <p:nvSpPr>
          <p:cNvPr id="83" name="TextBox 82">
            <a:extLst>
              <a:ext uri="{FF2B5EF4-FFF2-40B4-BE49-F238E27FC236}">
                <a16:creationId xmlns:a16="http://schemas.microsoft.com/office/drawing/2014/main" id="{E93009F3-C9D6-F645-63B7-69241026E26D}"/>
              </a:ext>
            </a:extLst>
          </p:cNvPr>
          <p:cNvSpPr txBox="1"/>
          <p:nvPr/>
        </p:nvSpPr>
        <p:spPr>
          <a:xfrm>
            <a:off x="11075081" y="3878636"/>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3</a:t>
            </a:r>
          </a:p>
        </p:txBody>
      </p:sp>
      <p:sp>
        <p:nvSpPr>
          <p:cNvPr id="84" name="TextBox 83">
            <a:extLst>
              <a:ext uri="{FF2B5EF4-FFF2-40B4-BE49-F238E27FC236}">
                <a16:creationId xmlns:a16="http://schemas.microsoft.com/office/drawing/2014/main" id="{D69C5AA7-AB08-9F64-9130-8077617C86EE}"/>
              </a:ext>
            </a:extLst>
          </p:cNvPr>
          <p:cNvSpPr txBox="1"/>
          <p:nvPr/>
        </p:nvSpPr>
        <p:spPr>
          <a:xfrm>
            <a:off x="11075081" y="5282889"/>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4</a:t>
            </a:r>
          </a:p>
        </p:txBody>
      </p:sp>
      <p:graphicFrame>
        <p:nvGraphicFramePr>
          <p:cNvPr id="4" name="Table 4">
            <a:extLst>
              <a:ext uri="{FF2B5EF4-FFF2-40B4-BE49-F238E27FC236}">
                <a16:creationId xmlns:a16="http://schemas.microsoft.com/office/drawing/2014/main" id="{B024411C-A8EA-E67D-7204-3CC3AB7B9D60}"/>
              </a:ext>
            </a:extLst>
          </p:cNvPr>
          <p:cNvGraphicFramePr>
            <a:graphicFrameLocks noGrp="1"/>
          </p:cNvGraphicFramePr>
          <p:nvPr>
            <p:extLst>
              <p:ext uri="{D42A27DB-BD31-4B8C-83A1-F6EECF244321}">
                <p14:modId xmlns:p14="http://schemas.microsoft.com/office/powerpoint/2010/main" val="3422792075"/>
              </p:ext>
            </p:extLst>
          </p:nvPr>
        </p:nvGraphicFramePr>
        <p:xfrm>
          <a:off x="131674" y="3078840"/>
          <a:ext cx="4394820" cy="2737225"/>
        </p:xfrm>
        <a:graphic>
          <a:graphicData uri="http://schemas.openxmlformats.org/drawingml/2006/table">
            <a:tbl>
              <a:tblPr firstRow="1" bandRow="1">
                <a:tableStyleId>{D113A9D2-9D6B-4929-AA2D-F23B5EE8CBE7}</a:tableStyleId>
              </a:tblPr>
              <a:tblGrid>
                <a:gridCol w="1464940">
                  <a:extLst>
                    <a:ext uri="{9D8B030D-6E8A-4147-A177-3AD203B41FA5}">
                      <a16:colId xmlns:a16="http://schemas.microsoft.com/office/drawing/2014/main" val="3860930260"/>
                    </a:ext>
                  </a:extLst>
                </a:gridCol>
                <a:gridCol w="1464940">
                  <a:extLst>
                    <a:ext uri="{9D8B030D-6E8A-4147-A177-3AD203B41FA5}">
                      <a16:colId xmlns:a16="http://schemas.microsoft.com/office/drawing/2014/main" val="4216124605"/>
                    </a:ext>
                  </a:extLst>
                </a:gridCol>
                <a:gridCol w="1464940">
                  <a:extLst>
                    <a:ext uri="{9D8B030D-6E8A-4147-A177-3AD203B41FA5}">
                      <a16:colId xmlns:a16="http://schemas.microsoft.com/office/drawing/2014/main" val="4160362547"/>
                    </a:ext>
                  </a:extLst>
                </a:gridCol>
              </a:tblGrid>
              <a:tr h="456005">
                <a:tc>
                  <a:txBody>
                    <a:bodyPr/>
                    <a:lstStyle/>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trị</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Ưu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tiên</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3489966"/>
                  </a:ext>
                </a:extLst>
              </a:tr>
              <a:tr h="456005">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tiền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4,000,000,000</a:t>
                      </a:r>
                    </a:p>
                  </a:txBody>
                  <a:tcPr/>
                </a:tc>
                <a:tc>
                  <a:txBody>
                    <a:bodyPr/>
                    <a:lstStyle/>
                    <a:p>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137405715"/>
                  </a:ext>
                </a:extLst>
              </a:tr>
              <a:tr h="456005">
                <a:tc>
                  <a:txBody>
                    <a:bodyPr/>
                    <a:lstStyle/>
                    <a:p>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tiền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trên</a:t>
                      </a:r>
                      <a:r>
                        <a:rPr lang="en-US" sz="1200" dirty="0">
                          <a:latin typeface="Times New Roman" panose="02020603050405020304" pitchFamily="18" charset="0"/>
                          <a:cs typeface="Times New Roman" panose="02020603050405020304" pitchFamily="18" charset="0"/>
                        </a:rPr>
                        <a:t> m2 </a:t>
                      </a:r>
                      <a:r>
                        <a:rPr lang="en-US" sz="1200" dirty="0" err="1">
                          <a:latin typeface="Times New Roman" panose="02020603050405020304" pitchFamily="18" charset="0"/>
                          <a:cs typeface="Times New Roman" panose="02020603050405020304" pitchFamily="18" charset="0"/>
                        </a:rPr>
                        <a:t>ít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nhất</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NONE</a:t>
                      </a:r>
                    </a:p>
                  </a:txBody>
                  <a:tcPr/>
                </a:tc>
                <a:tc>
                  <a:txBody>
                    <a:bodyPr/>
                    <a:lstStyle/>
                    <a:p>
                      <a:r>
                        <a:rPr lang="en-US" sz="1200" dirty="0">
                          <a:latin typeface="Times New Roman" panose="02020603050405020304" pitchFamily="18" charset="0"/>
                          <a:cs typeface="Times New Roman" panose="02020603050405020304" pitchFamily="18" charset="0"/>
                        </a:rPr>
                        <a:t>99999999</a:t>
                      </a:r>
                    </a:p>
                  </a:txBody>
                  <a:tcPr/>
                </a:tc>
                <a:extLst>
                  <a:ext uri="{0D108BD9-81ED-4DB2-BD59-A6C34878D82A}">
                    <a16:rowId xmlns:a16="http://schemas.microsoft.com/office/drawing/2014/main" val="717095462"/>
                  </a:ext>
                </a:extLst>
              </a:tr>
              <a:tr h="456005">
                <a:tc>
                  <a:txBody>
                    <a:bodyPr/>
                    <a:lstStyle/>
                    <a:p>
                      <a:r>
                        <a:rPr lang="en-US" sz="1200" dirty="0" err="1">
                          <a:latin typeface="Times New Roman" panose="02020603050405020304" pitchFamily="18" charset="0"/>
                          <a:cs typeface="Times New Roman" panose="02020603050405020304" pitchFamily="18" charset="0"/>
                        </a:rPr>
                        <a:t>Khu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vực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quận</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NONE</a:t>
                      </a:r>
                    </a:p>
                  </a:txBody>
                  <a:tcPr/>
                </a:tc>
                <a:tc>
                  <a:txBody>
                    <a:bodyPr/>
                    <a:lstStyle/>
                    <a:p>
                      <a:r>
                        <a:rPr lang="en-US" sz="12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2025573314"/>
                  </a:ext>
                </a:extLst>
              </a:tr>
              <a:tr h="456005">
                <a:tc>
                  <a:txBody>
                    <a:bodyPr/>
                    <a:lstStyle/>
                    <a:p>
                      <a:r>
                        <a:rPr lang="en-US" sz="1200" dirty="0" err="1">
                          <a:latin typeface="Times New Roman" panose="02020603050405020304" pitchFamily="18" charset="0"/>
                          <a:cs typeface="Times New Roman" panose="02020603050405020304" pitchFamily="18" charset="0"/>
                        </a:rPr>
                        <a:t>Số</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phòng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ngủ</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3</a:t>
                      </a:r>
                    </a:p>
                  </a:txBody>
                  <a:tcPr/>
                </a:tc>
                <a:tc>
                  <a:txBody>
                    <a:bodyPr/>
                    <a:lstStyle/>
                    <a:p>
                      <a:r>
                        <a:rPr lang="en-US" sz="120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626503463"/>
                  </a:ext>
                </a:extLst>
              </a:tr>
              <a:tr h="456005">
                <a:tc>
                  <a:txBody>
                    <a:bodyPr/>
                    <a:lstStyle/>
                    <a:p>
                      <a:r>
                        <a:rPr lang="en-US" sz="1200" dirty="0" err="1">
                          <a:latin typeface="Times New Roman" panose="02020603050405020304" pitchFamily="18" charset="0"/>
                          <a:cs typeface="Times New Roman" panose="02020603050405020304" pitchFamily="18" charset="0"/>
                        </a:rPr>
                        <a:t>Diện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tích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căn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hộ</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NONE</a:t>
                      </a:r>
                    </a:p>
                  </a:txBody>
                  <a:tcPr/>
                </a:tc>
                <a:tc>
                  <a:txBody>
                    <a:bodyPr/>
                    <a:lstStyle/>
                    <a:p>
                      <a:r>
                        <a:rPr lang="en-US" sz="1200" dirty="0">
                          <a:latin typeface="Times New Roman" panose="02020603050405020304" pitchFamily="18" charset="0"/>
                          <a:cs typeface="Times New Roman" panose="02020603050405020304" pitchFamily="18" charset="0"/>
                        </a:rPr>
                        <a:t>99999999</a:t>
                      </a:r>
                    </a:p>
                  </a:txBody>
                  <a:tcPr/>
                </a:tc>
                <a:extLst>
                  <a:ext uri="{0D108BD9-81ED-4DB2-BD59-A6C34878D82A}">
                    <a16:rowId xmlns:a16="http://schemas.microsoft.com/office/drawing/2014/main" val="2328498163"/>
                  </a:ext>
                </a:extLst>
              </a:tr>
            </a:tbl>
          </a:graphicData>
        </a:graphic>
      </p:graphicFrame>
      <p:sp>
        <p:nvSpPr>
          <p:cNvPr id="2" name="Slide Number Placeholder 1">
            <a:extLst>
              <a:ext uri="{FF2B5EF4-FFF2-40B4-BE49-F238E27FC236}">
                <a16:creationId xmlns:a16="http://schemas.microsoft.com/office/drawing/2014/main" id="{5C20226F-DCE2-3DD1-E9CF-10DA2CC285F3}"/>
              </a:ext>
            </a:extLst>
          </p:cNvPr>
          <p:cNvSpPr>
            <a:spLocks noGrp="1"/>
          </p:cNvSpPr>
          <p:nvPr>
            <p:ph type="sldNum" sz="quarter" idx="12"/>
          </p:nvPr>
        </p:nvSpPr>
        <p:spPr/>
        <p:txBody>
          <a:bodyPr/>
          <a:lstStyle/>
          <a:p>
            <a:fld id="{E31375A4-56A4-47D6-9801-1991572033F7}" type="slidenum">
              <a:rPr lang="en-US" smtClean="0"/>
              <a:t>25</a:t>
            </a:fld>
            <a:endParaRPr lang="en-US"/>
          </a:p>
        </p:txBody>
      </p:sp>
    </p:spTree>
    <p:extLst>
      <p:ext uri="{BB962C8B-B14F-4D97-AF65-F5344CB8AC3E}">
        <p14:creationId xmlns:p14="http://schemas.microsoft.com/office/powerpoint/2010/main" val="136544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và</a:t>
            </a:r>
            <a:r>
              <a:rPr lang="en-US" dirty="0"/>
              <a:t> </a:t>
            </a:r>
            <a:r>
              <a:rPr lang="en-US" dirty="0" err="1"/>
              <a:t>đánh</a:t>
            </a:r>
            <a:r>
              <a:rPr lang="en-US" dirty="0"/>
              <a:t> </a:t>
            </a:r>
            <a:r>
              <a:rPr lang="en-US" dirty="0" err="1"/>
              <a:t>giá</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4800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ĐÁNH GIÁ</a:t>
            </a:r>
          </a:p>
        </p:txBody>
      </p:sp>
      <p:sp>
        <p:nvSpPr>
          <p:cNvPr id="3" name="Content Placeholder 2">
            <a:extLst>
              <a:ext uri="{FF2B5EF4-FFF2-40B4-BE49-F238E27FC236}">
                <a16:creationId xmlns:a16="http://schemas.microsoft.com/office/drawing/2014/main" id="{3A20DC43-542E-57E6-3224-3D56AECA1331}"/>
              </a:ext>
            </a:extLst>
          </p:cNvPr>
          <p:cNvSpPr txBox="1">
            <a:spLocks/>
          </p:cNvSpPr>
          <p:nvPr/>
        </p:nvSpPr>
        <p:spPr>
          <a:xfrm>
            <a:off x="1295400" y="1981201"/>
            <a:ext cx="9601200" cy="3809999"/>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None/>
            </a:pPr>
            <a:endParaRPr lang="en-US" dirty="0"/>
          </a:p>
        </p:txBody>
      </p:sp>
      <p:sp>
        <p:nvSpPr>
          <p:cNvPr id="5" name="TextBox 4">
            <a:extLst>
              <a:ext uri="{FF2B5EF4-FFF2-40B4-BE49-F238E27FC236}">
                <a16:creationId xmlns:a16="http://schemas.microsoft.com/office/drawing/2014/main" id="{77612491-4213-FB1F-4760-B7621DDE52B4}"/>
              </a:ext>
            </a:extLst>
          </p:cNvPr>
          <p:cNvSpPr txBox="1"/>
          <p:nvPr/>
        </p:nvSpPr>
        <p:spPr>
          <a:xfrm>
            <a:off x="1295400" y="1577571"/>
            <a:ext cx="9459286" cy="1278940"/>
          </a:xfrm>
          <a:prstGeom prst="rect">
            <a:avLst/>
          </a:prstGeom>
          <a:noFill/>
        </p:spPr>
        <p:txBody>
          <a:bodyPr wrap="square">
            <a:spAutoFit/>
          </a:bodyPr>
          <a:lstStyle/>
          <a:p>
            <a:pPr marR="0">
              <a:lnSpc>
                <a:spcPct val="115000"/>
              </a:lnSpc>
              <a:spcBef>
                <a:spcPts val="0"/>
              </a:spcBef>
              <a:spcAft>
                <a:spcPts val="1000"/>
              </a:spcAft>
            </a:pP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endParaRPr lang="en-US" dirty="0">
              <a:latin typeface="Times New Roman" panose="02020603050405020304" pitchFamily="18" charset="0"/>
              <a:cs typeface="Times New Roman" panose="02020603050405020304" pitchFamily="18" charset="0"/>
            </a:endParaRPr>
          </a:p>
          <a:p>
            <a:pPr marR="0">
              <a:lnSpc>
                <a:spcPct val="115000"/>
              </a:lnSpc>
              <a:spcBef>
                <a:spcPts val="0"/>
              </a:spcBef>
              <a:spcAft>
                <a:spcPts val="1000"/>
              </a:spcAft>
            </a:pP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tri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a:t>
            </a:r>
            <a:r>
              <a:rPr lang="en-US" dirty="0">
                <a:latin typeface="Times New Roman" panose="02020603050405020304" pitchFamily="18" charset="0"/>
                <a:cs typeface="Times New Roman" panose="02020603050405020304" pitchFamily="18" charset="0"/>
              </a:rPr>
              <a:t> ý</a:t>
            </a:r>
          </a:p>
          <a:p>
            <a:pPr marR="0">
              <a:lnSpc>
                <a:spcPct val="115000"/>
              </a:lnSpc>
              <a:spcBef>
                <a:spcPts val="0"/>
              </a:spcBef>
              <a:spcAft>
                <a:spcPts val="1000"/>
              </a:spcAft>
            </a:pP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D8616B3-7887-5915-8E90-EB59682B1FAE}"/>
              </a:ext>
            </a:extLst>
          </p:cNvPr>
          <p:cNvSpPr>
            <a:spLocks noGrp="1"/>
          </p:cNvSpPr>
          <p:nvPr>
            <p:ph type="sldNum" sz="quarter" idx="12"/>
          </p:nvPr>
        </p:nvSpPr>
        <p:spPr/>
        <p:txBody>
          <a:bodyPr/>
          <a:lstStyle/>
          <a:p>
            <a:fld id="{E31375A4-56A4-47D6-9801-1991572033F7}" type="slidenum">
              <a:rPr lang="en-US" smtClean="0"/>
              <a:t>27</a:t>
            </a:fld>
            <a:endParaRPr lang="en-US"/>
          </a:p>
        </p:txBody>
      </p:sp>
    </p:spTree>
    <p:extLst>
      <p:ext uri="{BB962C8B-B14F-4D97-AF65-F5344CB8AC3E}">
        <p14:creationId xmlns:p14="http://schemas.microsoft.com/office/powerpoint/2010/main" val="376282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447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Yêu</a:t>
            </a:r>
            <a:r>
              <a:rPr lang="en-US" dirty="0"/>
              <a:t> </a:t>
            </a:r>
            <a:r>
              <a:rPr lang="en-US" dirty="0" err="1"/>
              <a:t>cầu</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750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YÊU CẦU</a:t>
            </a:r>
          </a:p>
        </p:txBody>
      </p:sp>
      <p:sp>
        <p:nvSpPr>
          <p:cNvPr id="3" name="Content Placeholder 2">
            <a:extLst>
              <a:ext uri="{FF2B5EF4-FFF2-40B4-BE49-F238E27FC236}">
                <a16:creationId xmlns:a16="http://schemas.microsoft.com/office/drawing/2014/main" id="{3A20DC43-542E-57E6-3224-3D56AECA1331}"/>
              </a:ext>
            </a:extLst>
          </p:cNvPr>
          <p:cNvSpPr txBox="1">
            <a:spLocks/>
          </p:cNvSpPr>
          <p:nvPr/>
        </p:nvSpPr>
        <p:spPr>
          <a:xfrm>
            <a:off x="1295400" y="1981201"/>
            <a:ext cx="9601200" cy="3809999"/>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None/>
            </a:pPr>
            <a:endParaRPr lang="en-US" dirty="0"/>
          </a:p>
        </p:txBody>
      </p:sp>
      <p:sp>
        <p:nvSpPr>
          <p:cNvPr id="5" name="TextBox 4">
            <a:extLst>
              <a:ext uri="{FF2B5EF4-FFF2-40B4-BE49-F238E27FC236}">
                <a16:creationId xmlns:a16="http://schemas.microsoft.com/office/drawing/2014/main" id="{77612491-4213-FB1F-4760-B7621DDE52B4}"/>
              </a:ext>
            </a:extLst>
          </p:cNvPr>
          <p:cNvSpPr txBox="1"/>
          <p:nvPr/>
        </p:nvSpPr>
        <p:spPr>
          <a:xfrm>
            <a:off x="1295400" y="1577571"/>
            <a:ext cx="9459286" cy="2870145"/>
          </a:xfrm>
          <a:prstGeom prst="rect">
            <a:avLst/>
          </a:prstGeom>
          <a:noFill/>
        </p:spPr>
        <p:txBody>
          <a:bodyPr wrap="square">
            <a:spAutoFit/>
          </a:bodyPr>
          <a:lstStyle/>
          <a:p>
            <a:pPr marL="0" marR="0">
              <a:lnSpc>
                <a:spcPct val="115000"/>
              </a:lnSpc>
              <a:spcBef>
                <a:spcPts val="0"/>
              </a:spcBef>
              <a:spcAft>
                <a:spcPts val="1000"/>
              </a:spcAft>
            </a:pPr>
            <a:r>
              <a:rPr lang="en-US" sz="1800" dirty="0" err="1">
                <a:effectLst/>
                <a:ea typeface="Calibri" panose="020F0502020204030204" pitchFamily="34" charset="0"/>
                <a:cs typeface="Times New Roman" panose="02020603050405020304" pitchFamily="18" charset="0"/>
              </a:rPr>
              <a:t>Xây</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dựng</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hệ</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thống</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hô</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trơ</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tìm</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kiếm</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các</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căn</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hô</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chung</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cư</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theo</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các</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thông</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sô</a:t>
            </a:r>
            <a:r>
              <a:rPr lang="en-US" sz="1800" dirty="0">
                <a:effectLst/>
                <a:ea typeface="Calibri" panose="020F0502020204030204" pitchFamily="34" charset="0"/>
                <a:cs typeface="Times New Roman" panose="02020603050405020304" pitchFamily="18" charset="0"/>
              </a:rPr>
              <a:t>́ do </a:t>
            </a:r>
            <a:r>
              <a:rPr lang="en-US" sz="1800" dirty="0" err="1">
                <a:effectLst/>
                <a:ea typeface="Calibri" panose="020F0502020204030204" pitchFamily="34" charset="0"/>
                <a:cs typeface="Times New Roman" panose="02020603050405020304" pitchFamily="18" charset="0"/>
              </a:rPr>
              <a:t>người</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dùng</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nhập</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vào</a:t>
            </a:r>
            <a:r>
              <a:rPr lang="en-US" sz="1800" dirty="0">
                <a:effectLst/>
                <a:ea typeface="Calibri" panose="020F0502020204030204" pitchFamily="34" charset="0"/>
                <a:cs typeface="Times New Roman" panose="02020603050405020304" pitchFamily="18" charset="0"/>
              </a:rPr>
              <a:t>.</a:t>
            </a:r>
          </a:p>
          <a:p>
            <a:pPr marL="0" marR="0">
              <a:lnSpc>
                <a:spcPct val="115000"/>
              </a:lnSpc>
              <a:spcBef>
                <a:spcPts val="0"/>
              </a:spcBef>
              <a:spcAft>
                <a:spcPts val="1000"/>
              </a:spcAft>
            </a:pPr>
            <a:r>
              <a:rPr lang="en-US" sz="1800" dirty="0" err="1">
                <a:effectLst/>
                <a:ea typeface="Calibri" panose="020F0502020204030204" pitchFamily="34" charset="0"/>
                <a:cs typeface="Times New Roman" panose="02020603050405020304" pitchFamily="18" charset="0"/>
              </a:rPr>
              <a:t>Yêu</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cầu</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Bên</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cạnh</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các</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yêu</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cầu</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chung</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cần</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phải</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thực</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hiện</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được</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thao</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tác</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Nếu</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trong</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gi</a:t>
            </a:r>
            <a:r>
              <a:rPr lang="en-US" dirty="0" err="1">
                <a:ea typeface="Calibri" panose="020F0502020204030204" pitchFamily="34" charset="0"/>
                <a:cs typeface="Times New Roman" panose="02020603050405020304" pitchFamily="18" charset="0"/>
              </a:rPr>
              <a:t>ỏ</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hàng</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không</a:t>
            </a:r>
            <a:r>
              <a:rPr lang="en-US" sz="1800" dirty="0">
                <a:effectLst/>
                <a:ea typeface="Calibri" panose="020F0502020204030204" pitchFamily="34" charset="0"/>
                <a:cs typeface="Times New Roman" panose="02020603050405020304" pitchFamily="18" charset="0"/>
              </a:rPr>
              <a:t> có </a:t>
            </a:r>
            <a:r>
              <a:rPr lang="en-US" sz="1800" dirty="0" err="1">
                <a:effectLst/>
                <a:ea typeface="Calibri" panose="020F0502020204030204" pitchFamily="34" charset="0"/>
                <a:cs typeface="Times New Roman" panose="02020603050405020304" pitchFamily="18" charset="0"/>
              </a:rPr>
              <a:t>sản</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phẩm</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theo</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yêu</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cầu</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thi</a:t>
            </a:r>
            <a:r>
              <a:rPr lang="en-US" sz="1800" dirty="0">
                <a:effectLst/>
                <a:ea typeface="Calibri" panose="020F0502020204030204" pitchFamily="34" charset="0"/>
                <a:cs typeface="Times New Roman" panose="02020603050405020304" pitchFamily="18" charset="0"/>
              </a:rPr>
              <a:t>̀ sẽ </a:t>
            </a:r>
            <a:r>
              <a:rPr lang="en-US" sz="1800" dirty="0" err="1">
                <a:effectLst/>
                <a:ea typeface="Calibri" panose="020F0502020204030204" pitchFamily="34" charset="0"/>
                <a:cs typeface="Times New Roman" panose="02020603050405020304" pitchFamily="18" charset="0"/>
              </a:rPr>
              <a:t>gợi</a:t>
            </a:r>
            <a:r>
              <a:rPr lang="en-US" sz="1800" dirty="0">
                <a:effectLst/>
                <a:ea typeface="Calibri" panose="020F0502020204030204" pitchFamily="34" charset="0"/>
                <a:cs typeface="Times New Roman" panose="02020603050405020304" pitchFamily="18" charset="0"/>
              </a:rPr>
              <a:t> ý </a:t>
            </a:r>
            <a:r>
              <a:rPr lang="en-US" sz="1800" dirty="0" err="1">
                <a:effectLst/>
                <a:ea typeface="Calibri" panose="020F0502020204030204" pitchFamily="34" charset="0"/>
                <a:cs typeface="Times New Roman" panose="02020603050405020304" pitchFamily="18" charset="0"/>
              </a:rPr>
              <a:t>các</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sản</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phẩm</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khác</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theo</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các</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tiêu</a:t>
            </a:r>
            <a:r>
              <a:rPr lang="en-US" sz="1800" dirty="0">
                <a:effectLst/>
                <a:ea typeface="Calibri" panose="020F0502020204030204" pitchFamily="34" charset="0"/>
                <a:cs typeface="Times New Roman" panose="02020603050405020304" pitchFamily="18" charset="0"/>
              </a:rPr>
              <a:t> chí do </a:t>
            </a:r>
            <a:r>
              <a:rPr lang="en-US" sz="1800" dirty="0" err="1">
                <a:effectLst/>
                <a:ea typeface="Calibri" panose="020F0502020204030204" pitchFamily="34" charset="0"/>
                <a:cs typeface="Times New Roman" panose="02020603050405020304" pitchFamily="18" charset="0"/>
              </a:rPr>
              <a:t>hê</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thống</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tư</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định</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trước</a:t>
            </a:r>
            <a:r>
              <a:rPr lang="en-US" sz="1800" dirty="0">
                <a:effectLst/>
                <a:ea typeface="Calibri" panose="020F0502020204030204" pitchFamily="34" charset="0"/>
                <a:cs typeface="Times New Roman" panose="02020603050405020304" pitchFamily="18" charset="0"/>
              </a:rPr>
              <a:t>. Khi </a:t>
            </a:r>
            <a:r>
              <a:rPr lang="en-US" sz="1800" dirty="0" err="1">
                <a:effectLst/>
                <a:ea typeface="Calibri" panose="020F0502020204030204" pitchFamily="34" charset="0"/>
                <a:cs typeface="Times New Roman" panose="02020603050405020304" pitchFamily="18" charset="0"/>
              </a:rPr>
              <a:t>đó</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cần</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phải</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làm</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rõ</a:t>
            </a:r>
            <a:r>
              <a:rPr lang="en-US" sz="1800" dirty="0">
                <a:effectLst/>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0"/>
              </a:spcAft>
              <a:buFont typeface="Times New Roman" panose="02020603050405020304" pitchFamily="18" charset="0"/>
              <a:buChar char="-"/>
            </a:pPr>
            <a:r>
              <a:rPr lang="en-US" sz="1800" dirty="0" err="1">
                <a:effectLst/>
                <a:ea typeface="Calibri" panose="020F0502020204030204" pitchFamily="34" charset="0"/>
                <a:cs typeface="Times New Roman" panose="02020603050405020304" pitchFamily="18" charset="0"/>
              </a:rPr>
              <a:t>Các</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tiêu</a:t>
            </a:r>
            <a:r>
              <a:rPr lang="en-US" sz="1800" dirty="0">
                <a:effectLst/>
                <a:ea typeface="Calibri" panose="020F0502020204030204" pitchFamily="34" charset="0"/>
                <a:cs typeface="Times New Roman" panose="02020603050405020304" pitchFamily="18" charset="0"/>
              </a:rPr>
              <a:t> chí </a:t>
            </a:r>
            <a:r>
              <a:rPr lang="en-US" sz="1800" dirty="0" err="1">
                <a:effectLst/>
                <a:ea typeface="Calibri" panose="020F0502020204030204" pitchFamily="34" charset="0"/>
                <a:cs typeface="Times New Roman" panose="02020603050405020304" pitchFamily="18" charset="0"/>
              </a:rPr>
              <a:t>này</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xác</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định</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dựa</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trên</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kiến</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thức</a:t>
            </a:r>
            <a:r>
              <a:rPr lang="en-US" sz="1800" dirty="0">
                <a:effectLst/>
                <a:ea typeface="Calibri" panose="020F0502020204030204" pitchFamily="34" charset="0"/>
                <a:cs typeface="Times New Roman" panose="02020603050405020304" pitchFamily="18" charset="0"/>
              </a:rPr>
              <a:t> hay </a:t>
            </a:r>
            <a:r>
              <a:rPr lang="en-US" sz="1800" dirty="0" err="1">
                <a:effectLst/>
                <a:ea typeface="Calibri" panose="020F0502020204030204" pitchFamily="34" charset="0"/>
                <a:cs typeface="Times New Roman" panose="02020603050405020304" pitchFamily="18" charset="0"/>
              </a:rPr>
              <a:t>thông</a:t>
            </a:r>
            <a:r>
              <a:rPr lang="en-US" sz="1800" dirty="0">
                <a:effectLst/>
                <a:ea typeface="Calibri" panose="020F0502020204030204" pitchFamily="34" charset="0"/>
                <a:cs typeface="Times New Roman" panose="02020603050405020304" pitchFamily="18" charset="0"/>
              </a:rPr>
              <a:t> tin </a:t>
            </a:r>
            <a:r>
              <a:rPr lang="en-US" sz="1800" dirty="0" err="1">
                <a:effectLst/>
                <a:ea typeface="Calibri" panose="020F0502020204030204" pitchFamily="34" charset="0"/>
                <a:cs typeface="Times New Roman" panose="02020603050405020304" pitchFamily="18" charset="0"/>
              </a:rPr>
              <a:t>nào</a:t>
            </a:r>
            <a:r>
              <a:rPr lang="en-US" sz="1800" dirty="0">
                <a:effectLst/>
                <a:ea typeface="Calibri" panose="020F0502020204030204" pitchFamily="34" charset="0"/>
                <a:cs typeface="Times New Roman" panose="02020603050405020304" pitchFamily="18" charset="0"/>
              </a:rPr>
              <a:t> ? </a:t>
            </a:r>
            <a:r>
              <a:rPr lang="en-US" sz="1800" dirty="0" err="1">
                <a:effectLst/>
                <a:ea typeface="Calibri" panose="020F0502020204030204" pitchFamily="34" charset="0"/>
                <a:cs typeface="Times New Roman" panose="02020603050405020304" pitchFamily="18" charset="0"/>
              </a:rPr>
              <a:t>Nguồn</a:t>
            </a:r>
            <a:r>
              <a:rPr lang="en-US" sz="1800" dirty="0">
                <a:effectLst/>
                <a:ea typeface="Calibri" panose="020F0502020204030204" pitchFamily="34" charset="0"/>
                <a:cs typeface="Times New Roman" panose="02020603050405020304" pitchFamily="18" charset="0"/>
              </a:rPr>
              <a:t> ?</a:t>
            </a:r>
          </a:p>
          <a:p>
            <a:pPr marL="342900" marR="0" lvl="0" indent="-342900">
              <a:lnSpc>
                <a:spcPct val="115000"/>
              </a:lnSpc>
              <a:spcBef>
                <a:spcPts val="0"/>
              </a:spcBef>
              <a:spcAft>
                <a:spcPts val="0"/>
              </a:spcAft>
              <a:buFont typeface="Times New Roman" panose="02020603050405020304" pitchFamily="18" charset="0"/>
              <a:buChar char="-"/>
            </a:pPr>
            <a:r>
              <a:rPr lang="en-US" sz="1800" dirty="0" err="1">
                <a:effectLst/>
                <a:ea typeface="Calibri" panose="020F0502020204030204" pitchFamily="34" charset="0"/>
                <a:cs typeface="Times New Roman" panose="02020603050405020304" pitchFamily="18" charset="0"/>
              </a:rPr>
              <a:t>Biểu</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diễn</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các</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thông</a:t>
            </a:r>
            <a:r>
              <a:rPr lang="en-US" sz="1800" dirty="0">
                <a:effectLst/>
                <a:ea typeface="Calibri" panose="020F0502020204030204" pitchFamily="34" charset="0"/>
                <a:cs typeface="Times New Roman" panose="02020603050405020304" pitchFamily="18" charset="0"/>
              </a:rPr>
              <a:t> tin/</a:t>
            </a:r>
            <a:r>
              <a:rPr lang="en-US" sz="1800" dirty="0" err="1">
                <a:effectLst/>
                <a:ea typeface="Calibri" panose="020F0502020204030204" pitchFamily="34" charset="0"/>
                <a:cs typeface="Times New Roman" panose="02020603050405020304" pitchFamily="18" charset="0"/>
              </a:rPr>
              <a:t>tiêu</a:t>
            </a:r>
            <a:r>
              <a:rPr lang="en-US" sz="1800" dirty="0">
                <a:effectLst/>
                <a:ea typeface="Calibri" panose="020F0502020204030204" pitchFamily="34" charset="0"/>
                <a:cs typeface="Times New Roman" panose="02020603050405020304" pitchFamily="18" charset="0"/>
              </a:rPr>
              <a:t> chí </a:t>
            </a:r>
            <a:r>
              <a:rPr lang="en-US" sz="1800" dirty="0" err="1">
                <a:effectLst/>
                <a:ea typeface="Calibri" panose="020F0502020204030204" pitchFamily="34" charset="0"/>
                <a:cs typeface="Times New Roman" panose="02020603050405020304" pitchFamily="18" charset="0"/>
              </a:rPr>
              <a:t>như</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thê</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nào</a:t>
            </a:r>
            <a:r>
              <a:rPr lang="en-US" sz="1800" dirty="0">
                <a:effectLst/>
                <a:ea typeface="Calibri" panose="020F0502020204030204" pitchFamily="34" charset="0"/>
                <a:cs typeface="Times New Roman" panose="02020603050405020304" pitchFamily="18" charset="0"/>
              </a:rPr>
              <a:t> ? </a:t>
            </a:r>
          </a:p>
          <a:p>
            <a:pPr marL="342900" marR="0" lvl="0" indent="-342900">
              <a:lnSpc>
                <a:spcPct val="115000"/>
              </a:lnSpc>
              <a:spcBef>
                <a:spcPts val="0"/>
              </a:spcBef>
              <a:spcAft>
                <a:spcPts val="1000"/>
              </a:spcAft>
              <a:buFont typeface="Times New Roman" panose="02020603050405020304" pitchFamily="18" charset="0"/>
              <a:buChar char="-"/>
            </a:pPr>
            <a:r>
              <a:rPr lang="en-US" sz="1800" dirty="0">
                <a:effectLst/>
                <a:ea typeface="Calibri" panose="020F0502020204030204" pitchFamily="34" charset="0"/>
                <a:cs typeface="Times New Roman" panose="02020603050405020304" pitchFamily="18" charset="0"/>
              </a:rPr>
              <a:t>So </a:t>
            </a:r>
            <a:r>
              <a:rPr lang="en-US" sz="1800" dirty="0" err="1">
                <a:effectLst/>
                <a:ea typeface="Calibri" panose="020F0502020204030204" pitchFamily="34" charset="0"/>
                <a:cs typeface="Times New Roman" panose="02020603050405020304" pitchFamily="18" charset="0"/>
              </a:rPr>
              <a:t>sánh</a:t>
            </a:r>
            <a:r>
              <a:rPr lang="en-US" sz="1800" dirty="0">
                <a:effectLst/>
                <a:ea typeface="Calibri" panose="020F0502020204030204" pitchFamily="34" charset="0"/>
                <a:cs typeface="Times New Roman" panose="02020603050405020304" pitchFamily="18" charset="0"/>
              </a:rPr>
              <a:t> 2 </a:t>
            </a:r>
            <a:r>
              <a:rPr lang="en-US" sz="1800" dirty="0" err="1">
                <a:effectLst/>
                <a:ea typeface="Calibri" panose="020F0502020204030204" pitchFamily="34" charset="0"/>
                <a:cs typeface="Times New Roman" panose="02020603050405020304" pitchFamily="18" charset="0"/>
              </a:rPr>
              <a:t>sản</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phẩm</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dựa</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trên</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điện</a:t>
            </a:r>
            <a:r>
              <a:rPr lang="en-US" sz="1800" dirty="0">
                <a:effectLst/>
                <a:ea typeface="Calibri" panose="020F0502020204030204" pitchFamily="34" charset="0"/>
                <a:cs typeface="Times New Roman" panose="02020603050405020304" pitchFamily="18" charset="0"/>
              </a:rPr>
              <a:t> </a:t>
            </a:r>
            <a:r>
              <a:rPr lang="en-US" sz="1800" dirty="0" err="1">
                <a:effectLst/>
                <a:ea typeface="Calibri" panose="020F0502020204030204" pitchFamily="34" charset="0"/>
                <a:cs typeface="Times New Roman" panose="02020603050405020304" pitchFamily="18" charset="0"/>
              </a:rPr>
              <a:t>thoại</a:t>
            </a:r>
            <a:r>
              <a:rPr lang="en-US" sz="1800" dirty="0">
                <a:effectLst/>
                <a:ea typeface="Calibri" panose="020F0502020204030204" pitchFamily="34" charset="0"/>
                <a:cs typeface="Times New Roman" panose="02020603050405020304" pitchFamily="18" charset="0"/>
              </a:rPr>
              <a:t>.</a:t>
            </a:r>
          </a:p>
        </p:txBody>
      </p:sp>
      <p:sp>
        <p:nvSpPr>
          <p:cNvPr id="6" name="Slide Number Placeholder 5">
            <a:extLst>
              <a:ext uri="{FF2B5EF4-FFF2-40B4-BE49-F238E27FC236}">
                <a16:creationId xmlns:a16="http://schemas.microsoft.com/office/drawing/2014/main" id="{21BB6BE8-EE33-2492-5915-5D296CC19C2C}"/>
              </a:ext>
            </a:extLst>
          </p:cNvPr>
          <p:cNvSpPr>
            <a:spLocks noGrp="1"/>
          </p:cNvSpPr>
          <p:nvPr>
            <p:ph type="sldNum" sz="quarter" idx="12"/>
          </p:nvPr>
        </p:nvSpPr>
        <p:spPr/>
        <p:txBody>
          <a:bodyPr/>
          <a:lstStyle/>
          <a:p>
            <a:fld id="{E31375A4-56A4-47D6-9801-1991572033F7}" type="slidenum">
              <a:rPr lang="en-US" smtClean="0"/>
              <a:t>4</a:t>
            </a:fld>
            <a:endParaRPr lang="en-US"/>
          </a:p>
        </p:txBody>
      </p:sp>
    </p:spTree>
    <p:extLst>
      <p:ext uri="{BB962C8B-B14F-4D97-AF65-F5344CB8AC3E}">
        <p14:creationId xmlns:p14="http://schemas.microsoft.com/office/powerpoint/2010/main" val="187616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Dữ</a:t>
            </a:r>
            <a:r>
              <a:rPr lang="en-US" dirty="0"/>
              <a:t> </a:t>
            </a:r>
            <a:r>
              <a:rPr lang="en-US" dirty="0" err="1"/>
              <a:t>liệu</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426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Dữ</a:t>
            </a:r>
            <a:r>
              <a:rPr lang="en-US" dirty="0"/>
              <a:t> </a:t>
            </a:r>
            <a:r>
              <a:rPr lang="en-US" dirty="0" err="1"/>
              <a:t>liệu</a:t>
            </a:r>
            <a:endParaRPr lang="en-US" dirty="0"/>
          </a:p>
        </p:txBody>
      </p:sp>
      <p:sp>
        <p:nvSpPr>
          <p:cNvPr id="3" name="Content Placeholder 2">
            <a:extLst>
              <a:ext uri="{FF2B5EF4-FFF2-40B4-BE49-F238E27FC236}">
                <a16:creationId xmlns:a16="http://schemas.microsoft.com/office/drawing/2014/main" id="{3A20DC43-542E-57E6-3224-3D56AECA1331}"/>
              </a:ext>
            </a:extLst>
          </p:cNvPr>
          <p:cNvSpPr txBox="1">
            <a:spLocks/>
          </p:cNvSpPr>
          <p:nvPr/>
        </p:nvSpPr>
        <p:spPr>
          <a:xfrm>
            <a:off x="1295400" y="1981201"/>
            <a:ext cx="9601200" cy="3809999"/>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None/>
            </a:pPr>
            <a:endParaRPr lang="en-US" dirty="0"/>
          </a:p>
        </p:txBody>
      </p:sp>
      <p:sp>
        <p:nvSpPr>
          <p:cNvPr id="4" name="TextBox 3">
            <a:extLst>
              <a:ext uri="{FF2B5EF4-FFF2-40B4-BE49-F238E27FC236}">
                <a16:creationId xmlns:a16="http://schemas.microsoft.com/office/drawing/2014/main" id="{4D919FC1-3428-777A-BAE8-EDC65A805B88}"/>
              </a:ext>
            </a:extLst>
          </p:cNvPr>
          <p:cNvSpPr txBox="1"/>
          <p:nvPr/>
        </p:nvSpPr>
        <p:spPr>
          <a:xfrm>
            <a:off x="1295400" y="1577571"/>
            <a:ext cx="9459286" cy="2489528"/>
          </a:xfrm>
          <a:prstGeom prst="rect">
            <a:avLst/>
          </a:prstGeom>
          <a:noFill/>
        </p:spPr>
        <p:txBody>
          <a:bodyPr wrap="square">
            <a:spAutoFit/>
          </a:bodyPr>
          <a:lstStyle/>
          <a:p>
            <a:pPr marL="0" marR="0">
              <a:lnSpc>
                <a:spcPct val="115000"/>
              </a:lnSpc>
              <a:spcBef>
                <a:spcPts val="0"/>
              </a:spcBef>
              <a:spcAft>
                <a:spcPts val="10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Kaggle: Apartment prices in the city Ho Chi Minh City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lấy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chotot.vn</a:t>
            </a:r>
          </a:p>
          <a:p>
            <a:pPr marL="0" marR="0">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(https://www.kaggle.com/datasets/hoandan/apartment-prices-in-the-city-ho-chi-minh-city)</a:t>
            </a:r>
          </a:p>
          <a:p>
            <a:pPr marL="0" marR="0">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Sau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xử</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lí</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dữ</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liệu</a:t>
            </a:r>
            <a:r>
              <a:rPr lang="en-US" dirty="0">
                <a:latin typeface="Times New Roman" panose="02020603050405020304" pitchFamily="18" charset="0"/>
                <a:ea typeface="Calibri" panose="020F0502020204030204" pitchFamily="34" charset="0"/>
                <a:cs typeface="Times New Roman" panose="02020603050405020304" pitchFamily="18" charset="0"/>
              </a:rPr>
              <a:t>: 2004 </a:t>
            </a:r>
            <a:r>
              <a:rPr lang="en-US" dirty="0" err="1">
                <a:latin typeface="Times New Roman" panose="02020603050405020304" pitchFamily="18" charset="0"/>
                <a:ea typeface="Calibri" panose="020F0502020204030204" pitchFamily="34" charset="0"/>
                <a:cs typeface="Times New Roman" panose="02020603050405020304" pitchFamily="18" charset="0"/>
              </a:rPr>
              <a:t>căn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hộ</a:t>
            </a:r>
            <a:r>
              <a:rPr lang="en-US" dirty="0">
                <a:latin typeface="Times New Roman" panose="02020603050405020304" pitchFamily="18" charset="0"/>
                <a:ea typeface="Calibri" panose="020F0502020204030204" pitchFamily="34" charset="0"/>
                <a:cs typeface="Times New Roman" panose="02020603050405020304" pitchFamily="18" charset="0"/>
              </a:rPr>
              <a:t> , 5 </a:t>
            </a:r>
            <a:r>
              <a:rPr lang="en-US" dirty="0" err="1">
                <a:latin typeface="Times New Roman" panose="02020603050405020304" pitchFamily="18" charset="0"/>
                <a:ea typeface="Calibri" panose="020F0502020204030204" pitchFamily="34" charset="0"/>
                <a:cs typeface="Times New Roman" panose="02020603050405020304" pitchFamily="18" charset="0"/>
              </a:rPr>
              <a:t>miền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dữ</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liệu</a:t>
            </a:r>
            <a:r>
              <a:rPr lang="en-US" dirty="0">
                <a:latin typeface="Times New Roman" panose="02020603050405020304" pitchFamily="18" charset="0"/>
                <a:ea typeface="Calibri" panose="020F0502020204030204" pitchFamily="34" charset="0"/>
                <a:cs typeface="Times New Roman" panose="02020603050405020304" pitchFamily="18" charset="0"/>
              </a:rPr>
              <a:t> (title, </a:t>
            </a:r>
            <a:r>
              <a:rPr lang="en-US" dirty="0" err="1">
                <a:latin typeface="Times New Roman" panose="02020603050405020304" pitchFamily="18" charset="0"/>
                <a:ea typeface="Calibri" panose="020F0502020204030204" pitchFamily="34" charset="0"/>
                <a:cs typeface="Times New Roman" panose="02020603050405020304" pitchFamily="18" charset="0"/>
              </a:rPr>
              <a:t>price_VND</a:t>
            </a:r>
            <a:r>
              <a:rPr lang="en-US" dirty="0">
                <a:latin typeface="Times New Roman" panose="02020603050405020304" pitchFamily="18" charset="0"/>
                <a:ea typeface="Calibri" panose="020F0502020204030204" pitchFamily="34" charset="0"/>
                <a:cs typeface="Times New Roman" panose="02020603050405020304" pitchFamily="18" charset="0"/>
              </a:rPr>
              <a:t>, location, area_m2, </a:t>
            </a:r>
            <a:r>
              <a:rPr lang="en-US" dirty="0" err="1">
                <a:latin typeface="Times New Roman" panose="02020603050405020304" pitchFamily="18" charset="0"/>
                <a:ea typeface="Calibri" panose="020F0502020204030204" pitchFamily="34" charset="0"/>
                <a:cs typeface="Times New Roman" panose="02020603050405020304" pitchFamily="18" charset="0"/>
              </a:rPr>
              <a:t>number_of_bedrooms</a:t>
            </a:r>
            <a:r>
              <a:rPr lang="en-US" dirty="0">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15000"/>
              </a:lnSpc>
              <a:spcBef>
                <a:spcPts val="0"/>
              </a:spcBef>
              <a:spcAft>
                <a:spcPts val="10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DB860C46-670F-5015-1208-3982810E5DCF}"/>
              </a:ext>
            </a:extLst>
          </p:cNvPr>
          <p:cNvGraphicFramePr>
            <a:graphicFrameLocks noGrp="1"/>
          </p:cNvGraphicFramePr>
          <p:nvPr>
            <p:extLst>
              <p:ext uri="{D42A27DB-BD31-4B8C-83A1-F6EECF244321}">
                <p14:modId xmlns:p14="http://schemas.microsoft.com/office/powerpoint/2010/main" val="3583865575"/>
              </p:ext>
            </p:extLst>
          </p:nvPr>
        </p:nvGraphicFramePr>
        <p:xfrm>
          <a:off x="1295400" y="3169920"/>
          <a:ext cx="9601200" cy="2621280"/>
        </p:xfrm>
        <a:graphic>
          <a:graphicData uri="http://schemas.openxmlformats.org/drawingml/2006/table">
            <a:tbl>
              <a:tblPr firstRow="1" bandRow="1">
                <a:tableStyleId>{BC89EF96-8CEA-46FF-86C4-4CE0E7609802}</a:tableStyleId>
              </a:tblPr>
              <a:tblGrid>
                <a:gridCol w="950650">
                  <a:extLst>
                    <a:ext uri="{9D8B030D-6E8A-4147-A177-3AD203B41FA5}">
                      <a16:colId xmlns:a16="http://schemas.microsoft.com/office/drawing/2014/main" val="2349988090"/>
                    </a:ext>
                  </a:extLst>
                </a:gridCol>
                <a:gridCol w="2249750">
                  <a:extLst>
                    <a:ext uri="{9D8B030D-6E8A-4147-A177-3AD203B41FA5}">
                      <a16:colId xmlns:a16="http://schemas.microsoft.com/office/drawing/2014/main" val="2695616216"/>
                    </a:ext>
                  </a:extLst>
                </a:gridCol>
                <a:gridCol w="1600200">
                  <a:extLst>
                    <a:ext uri="{9D8B030D-6E8A-4147-A177-3AD203B41FA5}">
                      <a16:colId xmlns:a16="http://schemas.microsoft.com/office/drawing/2014/main" val="451396042"/>
                    </a:ext>
                  </a:extLst>
                </a:gridCol>
                <a:gridCol w="1600200">
                  <a:extLst>
                    <a:ext uri="{9D8B030D-6E8A-4147-A177-3AD203B41FA5}">
                      <a16:colId xmlns:a16="http://schemas.microsoft.com/office/drawing/2014/main" val="210361979"/>
                    </a:ext>
                  </a:extLst>
                </a:gridCol>
                <a:gridCol w="1600200">
                  <a:extLst>
                    <a:ext uri="{9D8B030D-6E8A-4147-A177-3AD203B41FA5}">
                      <a16:colId xmlns:a16="http://schemas.microsoft.com/office/drawing/2014/main" val="2454198226"/>
                    </a:ext>
                  </a:extLst>
                </a:gridCol>
                <a:gridCol w="1600200">
                  <a:extLst>
                    <a:ext uri="{9D8B030D-6E8A-4147-A177-3AD203B41FA5}">
                      <a16:colId xmlns:a16="http://schemas.microsoft.com/office/drawing/2014/main" val="768184689"/>
                    </a:ext>
                  </a:extLst>
                </a:gridCol>
              </a:tblGrid>
              <a:tr h="370840">
                <a:tc>
                  <a:txBody>
                    <a:bodyPr/>
                    <a:lstStyle/>
                    <a:p>
                      <a:pPr algn="ctr"/>
                      <a:endParaRPr lang="en-US" dirty="0"/>
                    </a:p>
                  </a:txBody>
                  <a:tcPr anchor="ctr"/>
                </a:tc>
                <a:tc>
                  <a:txBody>
                    <a:bodyPr/>
                    <a:lstStyle/>
                    <a:p>
                      <a:pPr algn="ctr"/>
                      <a:r>
                        <a:rPr lang="en-US" dirty="0"/>
                        <a:t>title</a:t>
                      </a:r>
                    </a:p>
                  </a:txBody>
                  <a:tcPr anchor="ctr"/>
                </a:tc>
                <a:tc>
                  <a:txBody>
                    <a:bodyPr/>
                    <a:lstStyle/>
                    <a:p>
                      <a:pPr algn="ctr"/>
                      <a:r>
                        <a:rPr lang="en-US" dirty="0" err="1"/>
                        <a:t>price_VND</a:t>
                      </a:r>
                      <a:endParaRPr lang="en-US" dirty="0"/>
                    </a:p>
                  </a:txBody>
                  <a:tcPr anchor="ctr"/>
                </a:tc>
                <a:tc>
                  <a:txBody>
                    <a:bodyPr/>
                    <a:lstStyle/>
                    <a:p>
                      <a:pPr algn="ctr"/>
                      <a:r>
                        <a:rPr lang="en-US" dirty="0"/>
                        <a:t>location</a:t>
                      </a:r>
                    </a:p>
                  </a:txBody>
                  <a:tcPr anchor="ctr"/>
                </a:tc>
                <a:tc>
                  <a:txBody>
                    <a:bodyPr/>
                    <a:lstStyle/>
                    <a:p>
                      <a:pPr algn="ctr"/>
                      <a:r>
                        <a:rPr lang="en-US" dirty="0"/>
                        <a:t>area_m2</a:t>
                      </a:r>
                    </a:p>
                  </a:txBody>
                  <a:tcPr anchor="ctr"/>
                </a:tc>
                <a:tc>
                  <a:txBody>
                    <a:bodyPr/>
                    <a:lstStyle/>
                    <a:p>
                      <a:pPr algn="ctr"/>
                      <a:r>
                        <a:rPr lang="en-US" dirty="0" err="1"/>
                        <a:t>Number_of_bedrooms</a:t>
                      </a:r>
                      <a:endParaRPr lang="en-US" dirty="0"/>
                    </a:p>
                  </a:txBody>
                  <a:tcPr anchor="ctr"/>
                </a:tc>
                <a:extLst>
                  <a:ext uri="{0D108BD9-81ED-4DB2-BD59-A6C34878D82A}">
                    <a16:rowId xmlns:a16="http://schemas.microsoft.com/office/drawing/2014/main" val="1464630566"/>
                  </a:ext>
                </a:extLst>
              </a:tr>
              <a:tr h="370840">
                <a:tc>
                  <a:txBody>
                    <a:bodyPr/>
                    <a:lstStyle/>
                    <a:p>
                      <a:pPr algn="ctr"/>
                      <a:r>
                        <a:rPr lang="en-US" dirty="0"/>
                        <a:t>0</a:t>
                      </a:r>
                    </a:p>
                  </a:txBody>
                  <a:tcPr anchor="ctr"/>
                </a:tc>
                <a:tc>
                  <a:txBody>
                    <a:bodyPr/>
                    <a:lstStyle/>
                    <a:p>
                      <a:pPr algn="ctr"/>
                      <a:r>
                        <a:rPr lang="es-ES" sz="1000" b="0" dirty="0" err="1"/>
                        <a:t>Prosper</a:t>
                      </a:r>
                      <a:r>
                        <a:rPr lang="es-ES" sz="1000" b="0" dirty="0"/>
                        <a:t> Plaza DT50m2 </a:t>
                      </a:r>
                      <a:r>
                        <a:rPr lang="es-ES" sz="1000" b="0" dirty="0" err="1"/>
                        <a:t>giá</a:t>
                      </a:r>
                      <a:r>
                        <a:rPr lang="es-ES" sz="1000" b="0" dirty="0"/>
                        <a:t> 1.9 </a:t>
                      </a:r>
                      <a:r>
                        <a:rPr lang="es-ES" sz="1000" b="0" dirty="0" err="1"/>
                        <a:t>tỷ</a:t>
                      </a:r>
                      <a:r>
                        <a:rPr lang="es-ES" sz="1000" b="0" dirty="0"/>
                        <a:t>, DT65m2 </a:t>
                      </a:r>
                      <a:r>
                        <a:rPr lang="es-ES" sz="1000" b="0" dirty="0" err="1"/>
                        <a:t>gía</a:t>
                      </a:r>
                      <a:r>
                        <a:rPr lang="es-ES" sz="1000" b="0" dirty="0"/>
                        <a:t> 2.15…</a:t>
                      </a:r>
                      <a:endParaRPr lang="en-US" sz="1000" b="0" dirty="0"/>
                    </a:p>
                  </a:txBody>
                  <a:tcPr anchor="ctr"/>
                </a:tc>
                <a:tc>
                  <a:txBody>
                    <a:bodyPr/>
                    <a:lstStyle/>
                    <a:p>
                      <a:pPr algn="ctr"/>
                      <a:r>
                        <a:rPr lang="en-US" sz="1800" b="0" i="0" kern="1200" dirty="0">
                          <a:solidFill>
                            <a:schemeClr val="tx1"/>
                          </a:solidFill>
                          <a:effectLst/>
                          <a:latin typeface="+mn-lt"/>
                          <a:ea typeface="+mn-ea"/>
                          <a:cs typeface="+mn-cs"/>
                        </a:rPr>
                        <a:t>2150000000</a:t>
                      </a:r>
                      <a:endParaRPr lang="en-US" b="0" dirty="0"/>
                    </a:p>
                  </a:txBody>
                  <a:tcPr anchor="ctr"/>
                </a:tc>
                <a:tc>
                  <a:txBody>
                    <a:bodyPr/>
                    <a:lstStyle/>
                    <a:p>
                      <a:pPr algn="ctr"/>
                      <a:r>
                        <a:rPr lang="en-US" sz="1800" b="0" i="0" kern="1200" dirty="0">
                          <a:solidFill>
                            <a:schemeClr val="tx1"/>
                          </a:solidFill>
                          <a:effectLst/>
                          <a:latin typeface="+mn-lt"/>
                          <a:ea typeface="+mn-ea"/>
                          <a:cs typeface="+mn-cs"/>
                        </a:rPr>
                        <a:t>12</a:t>
                      </a:r>
                      <a:endParaRPr lang="en-US" dirty="0"/>
                    </a:p>
                  </a:txBody>
                  <a:tcPr anchor="ctr"/>
                </a:tc>
                <a:tc>
                  <a:txBody>
                    <a:bodyPr/>
                    <a:lstStyle/>
                    <a:p>
                      <a:pPr algn="ctr"/>
                      <a:r>
                        <a:rPr lang="en-US" dirty="0"/>
                        <a:t>65.0</a:t>
                      </a:r>
                    </a:p>
                  </a:txBody>
                  <a:tcPr anchor="ctr"/>
                </a:tc>
                <a:tc>
                  <a:txBody>
                    <a:bodyPr/>
                    <a:lstStyle/>
                    <a:p>
                      <a:pPr algn="ctr"/>
                      <a:r>
                        <a:rPr lang="en-US" dirty="0"/>
                        <a:t>2</a:t>
                      </a:r>
                    </a:p>
                  </a:txBody>
                  <a:tcPr anchor="ctr"/>
                </a:tc>
                <a:extLst>
                  <a:ext uri="{0D108BD9-81ED-4DB2-BD59-A6C34878D82A}">
                    <a16:rowId xmlns:a16="http://schemas.microsoft.com/office/drawing/2014/main" val="2456667527"/>
                  </a:ext>
                </a:extLst>
              </a:tr>
              <a:tr h="370840">
                <a:tc>
                  <a:txBody>
                    <a:bodyPr/>
                    <a:lstStyle/>
                    <a:p>
                      <a:pPr algn="ctr"/>
                      <a:r>
                        <a:rPr lang="en-US" dirty="0"/>
                        <a:t>1</a:t>
                      </a:r>
                    </a:p>
                  </a:txBody>
                  <a:tcPr anchor="ctr"/>
                </a:tc>
                <a:tc>
                  <a:txBody>
                    <a:bodyPr/>
                    <a:lstStyle/>
                    <a:p>
                      <a:pPr algn="ctr"/>
                      <a:r>
                        <a:rPr lang="en-US" sz="1000" b="0" i="0" kern="1200" dirty="0" err="1">
                          <a:solidFill>
                            <a:schemeClr val="tx1"/>
                          </a:solidFill>
                          <a:effectLst/>
                          <a:latin typeface="+mn-lt"/>
                          <a:ea typeface="+mn-ea"/>
                          <a:cs typeface="+mn-cs"/>
                        </a:rPr>
                        <a:t>Căn</a:t>
                      </a:r>
                      <a:r>
                        <a:rPr lang="en-US" sz="1000" b="0" i="0" kern="1200" dirty="0">
                          <a:solidFill>
                            <a:schemeClr val="tx1"/>
                          </a:solidFill>
                          <a:effectLst/>
                          <a:latin typeface="+mn-lt"/>
                          <a:ea typeface="+mn-ea"/>
                          <a:cs typeface="+mn-cs"/>
                        </a:rPr>
                        <a:t> </a:t>
                      </a:r>
                      <a:r>
                        <a:rPr lang="en-US" sz="1000" b="0" i="0" kern="1200" dirty="0" err="1">
                          <a:solidFill>
                            <a:schemeClr val="tx1"/>
                          </a:solidFill>
                          <a:effectLst/>
                          <a:latin typeface="+mn-lt"/>
                          <a:ea typeface="+mn-ea"/>
                          <a:cs typeface="+mn-cs"/>
                        </a:rPr>
                        <a:t>Hộ</a:t>
                      </a:r>
                      <a:r>
                        <a:rPr lang="en-US" sz="1000" b="0" i="0" kern="1200" dirty="0">
                          <a:solidFill>
                            <a:schemeClr val="tx1"/>
                          </a:solidFill>
                          <a:effectLst/>
                          <a:latin typeface="+mn-lt"/>
                          <a:ea typeface="+mn-ea"/>
                          <a:cs typeface="+mn-cs"/>
                        </a:rPr>
                        <a:t> Prosper Phan </a:t>
                      </a:r>
                      <a:r>
                        <a:rPr lang="en-US" sz="1000" b="0" i="0" kern="1200" dirty="0" err="1">
                          <a:solidFill>
                            <a:schemeClr val="tx1"/>
                          </a:solidFill>
                          <a:effectLst/>
                          <a:latin typeface="+mn-lt"/>
                          <a:ea typeface="+mn-ea"/>
                          <a:cs typeface="+mn-cs"/>
                        </a:rPr>
                        <a:t>Văn</a:t>
                      </a:r>
                      <a:r>
                        <a:rPr lang="en-US" sz="1000" b="0" i="0" kern="1200" dirty="0">
                          <a:solidFill>
                            <a:schemeClr val="tx1"/>
                          </a:solidFill>
                          <a:effectLst/>
                          <a:latin typeface="+mn-lt"/>
                          <a:ea typeface="+mn-ea"/>
                          <a:cs typeface="+mn-cs"/>
                        </a:rPr>
                        <a:t> </a:t>
                      </a:r>
                      <a:r>
                        <a:rPr lang="en-US" sz="1000" b="0" i="0" kern="1200" dirty="0" err="1">
                          <a:solidFill>
                            <a:schemeClr val="tx1"/>
                          </a:solidFill>
                          <a:effectLst/>
                          <a:latin typeface="+mn-lt"/>
                          <a:ea typeface="+mn-ea"/>
                          <a:cs typeface="+mn-cs"/>
                        </a:rPr>
                        <a:t>Hớn</a:t>
                      </a:r>
                      <a:r>
                        <a:rPr lang="en-US" sz="1000" b="0" i="0" kern="1200" dirty="0">
                          <a:solidFill>
                            <a:schemeClr val="tx1"/>
                          </a:solidFill>
                          <a:effectLst/>
                          <a:latin typeface="+mn-lt"/>
                          <a:ea typeface="+mn-ea"/>
                          <a:cs typeface="+mn-cs"/>
                        </a:rPr>
                        <a:t> </a:t>
                      </a:r>
                      <a:r>
                        <a:rPr lang="en-US" sz="1000" b="0" i="0" kern="1200" dirty="0" err="1">
                          <a:solidFill>
                            <a:schemeClr val="tx1"/>
                          </a:solidFill>
                          <a:effectLst/>
                          <a:latin typeface="+mn-lt"/>
                          <a:ea typeface="+mn-ea"/>
                          <a:cs typeface="+mn-cs"/>
                        </a:rPr>
                        <a:t>Có</a:t>
                      </a:r>
                      <a:r>
                        <a:rPr lang="en-US" sz="1000" b="0" i="0" kern="1200" dirty="0">
                          <a:solidFill>
                            <a:schemeClr val="tx1"/>
                          </a:solidFill>
                          <a:effectLst/>
                          <a:latin typeface="+mn-lt"/>
                          <a:ea typeface="+mn-ea"/>
                          <a:cs typeface="+mn-cs"/>
                        </a:rPr>
                        <a:t> </a:t>
                      </a:r>
                      <a:r>
                        <a:rPr lang="en-US" sz="1000" b="0" i="0" kern="1200" dirty="0" err="1">
                          <a:solidFill>
                            <a:schemeClr val="tx1"/>
                          </a:solidFill>
                          <a:effectLst/>
                          <a:latin typeface="+mn-lt"/>
                          <a:ea typeface="+mn-ea"/>
                          <a:cs typeface="+mn-cs"/>
                        </a:rPr>
                        <a:t>Sổ</a:t>
                      </a:r>
                      <a:r>
                        <a:rPr lang="en-US" sz="1000" b="0" i="0" kern="1200" dirty="0">
                          <a:solidFill>
                            <a:schemeClr val="tx1"/>
                          </a:solidFill>
                          <a:effectLst/>
                          <a:latin typeface="+mn-lt"/>
                          <a:ea typeface="+mn-ea"/>
                          <a:cs typeface="+mn-cs"/>
                        </a:rPr>
                        <a:t> </a:t>
                      </a:r>
                      <a:r>
                        <a:rPr lang="en-US" sz="1000" b="0" i="0" kern="1200" dirty="0" err="1">
                          <a:solidFill>
                            <a:schemeClr val="tx1"/>
                          </a:solidFill>
                          <a:effectLst/>
                          <a:latin typeface="+mn-lt"/>
                          <a:ea typeface="+mn-ea"/>
                          <a:cs typeface="+mn-cs"/>
                        </a:rPr>
                        <a:t>Giá</a:t>
                      </a:r>
                      <a:r>
                        <a:rPr lang="en-US" sz="1000" b="0" i="0" kern="1200" dirty="0">
                          <a:solidFill>
                            <a:schemeClr val="tx1"/>
                          </a:solidFill>
                          <a:effectLst/>
                          <a:latin typeface="+mn-lt"/>
                          <a:ea typeface="+mn-ea"/>
                          <a:cs typeface="+mn-cs"/>
                        </a:rPr>
                        <a:t> </a:t>
                      </a:r>
                      <a:r>
                        <a:rPr lang="en-US" sz="1000" b="0" i="0" kern="1200" dirty="0" err="1">
                          <a:solidFill>
                            <a:schemeClr val="tx1"/>
                          </a:solidFill>
                          <a:effectLst/>
                          <a:latin typeface="+mn-lt"/>
                          <a:ea typeface="+mn-ea"/>
                          <a:cs typeface="+mn-cs"/>
                        </a:rPr>
                        <a:t>Chỉ</a:t>
                      </a:r>
                      <a:r>
                        <a:rPr lang="en-US" sz="1000" b="0" i="0" kern="1200" dirty="0">
                          <a:solidFill>
                            <a:schemeClr val="tx1"/>
                          </a:solidFill>
                          <a:effectLst/>
                          <a:latin typeface="+mn-lt"/>
                          <a:ea typeface="+mn-ea"/>
                          <a:cs typeface="+mn-cs"/>
                        </a:rPr>
                        <a:t> 1,85…</a:t>
                      </a:r>
                      <a:endParaRPr lang="en-US" sz="1000" dirty="0"/>
                    </a:p>
                  </a:txBody>
                  <a:tcPr anchor="ctr"/>
                </a:tc>
                <a:tc>
                  <a:txBody>
                    <a:bodyPr/>
                    <a:lstStyle/>
                    <a:p>
                      <a:r>
                        <a:rPr lang="en-US" dirty="0">
                          <a:effectLst/>
                        </a:rPr>
                        <a:t>1850000000</a:t>
                      </a:r>
                    </a:p>
                  </a:txBody>
                  <a:tcPr marL="76200" marR="76200" marT="38100" marB="38100" anchor="ctr"/>
                </a:tc>
                <a:tc>
                  <a:txBody>
                    <a:bodyPr/>
                    <a:lstStyle/>
                    <a:p>
                      <a:pPr algn="ctr"/>
                      <a:r>
                        <a:rPr lang="en-US" dirty="0"/>
                        <a:t>12</a:t>
                      </a:r>
                    </a:p>
                  </a:txBody>
                  <a:tcPr anchor="ctr"/>
                </a:tc>
                <a:tc>
                  <a:txBody>
                    <a:bodyPr/>
                    <a:lstStyle/>
                    <a:p>
                      <a:pPr algn="ctr"/>
                      <a:r>
                        <a:rPr lang="en-US" dirty="0"/>
                        <a:t>54.0</a:t>
                      </a:r>
                    </a:p>
                  </a:txBody>
                  <a:tcPr anchor="ctr"/>
                </a:tc>
                <a:tc>
                  <a:txBody>
                    <a:bodyPr/>
                    <a:lstStyle/>
                    <a:p>
                      <a:pPr algn="ctr"/>
                      <a:r>
                        <a:rPr lang="en-US" dirty="0"/>
                        <a:t>2</a:t>
                      </a:r>
                    </a:p>
                  </a:txBody>
                  <a:tcPr anchor="ctr"/>
                </a:tc>
                <a:extLst>
                  <a:ext uri="{0D108BD9-81ED-4DB2-BD59-A6C34878D82A}">
                    <a16:rowId xmlns:a16="http://schemas.microsoft.com/office/drawing/2014/main" val="1278957807"/>
                  </a:ext>
                </a:extLst>
              </a:tr>
              <a:tr h="370840">
                <a:tc>
                  <a:txBody>
                    <a:bodyPr/>
                    <a:lstStyle/>
                    <a:p>
                      <a:pPr algn="ctr"/>
                      <a:r>
                        <a:rPr lang="en-US" dirty="0"/>
                        <a:t>2</a:t>
                      </a:r>
                    </a:p>
                  </a:txBody>
                  <a:tcPr anchor="ctr"/>
                </a:tc>
                <a:tc>
                  <a:txBody>
                    <a:bodyPr/>
                    <a:lstStyle/>
                    <a:p>
                      <a:pPr algn="ctr"/>
                      <a:r>
                        <a:rPr lang="en-US" sz="1000" b="0" i="0" kern="1200" dirty="0" err="1">
                          <a:solidFill>
                            <a:schemeClr val="tx1"/>
                          </a:solidFill>
                          <a:effectLst/>
                          <a:latin typeface="+mn-lt"/>
                          <a:ea typeface="+mn-ea"/>
                          <a:cs typeface="+mn-cs"/>
                        </a:rPr>
                        <a:t>chuyên</a:t>
                      </a:r>
                      <a:r>
                        <a:rPr lang="en-US" sz="1000" b="0" i="0" kern="1200" dirty="0">
                          <a:solidFill>
                            <a:schemeClr val="tx1"/>
                          </a:solidFill>
                          <a:effectLst/>
                          <a:latin typeface="+mn-lt"/>
                          <a:ea typeface="+mn-ea"/>
                          <a:cs typeface="+mn-cs"/>
                        </a:rPr>
                        <a:t> </a:t>
                      </a:r>
                      <a:r>
                        <a:rPr lang="en-US" sz="1000" b="0" i="0" kern="1200" dirty="0" err="1">
                          <a:solidFill>
                            <a:schemeClr val="tx1"/>
                          </a:solidFill>
                          <a:effectLst/>
                          <a:latin typeface="+mn-lt"/>
                          <a:ea typeface="+mn-ea"/>
                          <a:cs typeface="+mn-cs"/>
                        </a:rPr>
                        <a:t>bán</a:t>
                      </a:r>
                      <a:r>
                        <a:rPr lang="en-US" sz="1000" b="0" i="0" kern="1200" dirty="0">
                          <a:solidFill>
                            <a:schemeClr val="tx1"/>
                          </a:solidFill>
                          <a:effectLst/>
                          <a:latin typeface="+mn-lt"/>
                          <a:ea typeface="+mn-ea"/>
                          <a:cs typeface="+mn-cs"/>
                        </a:rPr>
                        <a:t> </a:t>
                      </a:r>
                      <a:r>
                        <a:rPr lang="en-US" sz="1000" b="0" i="0" kern="1200" dirty="0" err="1">
                          <a:solidFill>
                            <a:schemeClr val="tx1"/>
                          </a:solidFill>
                          <a:effectLst/>
                          <a:latin typeface="+mn-lt"/>
                          <a:ea typeface="+mn-ea"/>
                          <a:cs typeface="+mn-cs"/>
                        </a:rPr>
                        <a:t>căn</a:t>
                      </a:r>
                      <a:r>
                        <a:rPr lang="en-US" sz="1000" b="0" i="0" kern="1200" dirty="0">
                          <a:solidFill>
                            <a:schemeClr val="tx1"/>
                          </a:solidFill>
                          <a:effectLst/>
                          <a:latin typeface="+mn-lt"/>
                          <a:ea typeface="+mn-ea"/>
                          <a:cs typeface="+mn-cs"/>
                        </a:rPr>
                        <a:t> </a:t>
                      </a:r>
                      <a:r>
                        <a:rPr lang="en-US" sz="1000" b="0" i="0" kern="1200" dirty="0" err="1">
                          <a:solidFill>
                            <a:schemeClr val="tx1"/>
                          </a:solidFill>
                          <a:effectLst/>
                          <a:latin typeface="+mn-lt"/>
                          <a:ea typeface="+mn-ea"/>
                          <a:cs typeface="+mn-cs"/>
                        </a:rPr>
                        <a:t>hộ</a:t>
                      </a:r>
                      <a:r>
                        <a:rPr lang="en-US" sz="1000" b="0" i="0" kern="1200" dirty="0">
                          <a:solidFill>
                            <a:schemeClr val="tx1"/>
                          </a:solidFill>
                          <a:effectLst/>
                          <a:latin typeface="+mn-lt"/>
                          <a:ea typeface="+mn-ea"/>
                          <a:cs typeface="+mn-cs"/>
                        </a:rPr>
                        <a:t> sky9, 1,2,3pn </a:t>
                      </a:r>
                      <a:r>
                        <a:rPr lang="en-US" sz="1000" b="0" i="0" kern="1200" dirty="0" err="1">
                          <a:solidFill>
                            <a:schemeClr val="tx1"/>
                          </a:solidFill>
                          <a:effectLst/>
                          <a:latin typeface="+mn-lt"/>
                          <a:ea typeface="+mn-ea"/>
                          <a:cs typeface="+mn-cs"/>
                        </a:rPr>
                        <a:t>giá</a:t>
                      </a:r>
                      <a:r>
                        <a:rPr lang="en-US" sz="1000" b="0" i="0" kern="1200" dirty="0">
                          <a:solidFill>
                            <a:schemeClr val="tx1"/>
                          </a:solidFill>
                          <a:effectLst/>
                          <a:latin typeface="+mn-lt"/>
                          <a:ea typeface="+mn-ea"/>
                          <a:cs typeface="+mn-cs"/>
                        </a:rPr>
                        <a:t> </a:t>
                      </a:r>
                      <a:r>
                        <a:rPr lang="en-US" sz="1000" b="0" i="0" kern="1200" dirty="0" err="1">
                          <a:solidFill>
                            <a:schemeClr val="tx1"/>
                          </a:solidFill>
                          <a:effectLst/>
                          <a:latin typeface="+mn-lt"/>
                          <a:ea typeface="+mn-ea"/>
                          <a:cs typeface="+mn-cs"/>
                        </a:rPr>
                        <a:t>từ</a:t>
                      </a:r>
                      <a:r>
                        <a:rPr lang="en-US" sz="1000" b="0" i="0" kern="1200" dirty="0">
                          <a:solidFill>
                            <a:schemeClr val="tx1"/>
                          </a:solidFill>
                          <a:effectLst/>
                          <a:latin typeface="+mn-lt"/>
                          <a:ea typeface="+mn-ea"/>
                          <a:cs typeface="+mn-cs"/>
                        </a:rPr>
                        <a:t> 900tr &gt;…</a:t>
                      </a:r>
                      <a:endParaRPr lang="en-US" sz="1000" dirty="0"/>
                    </a:p>
                  </a:txBody>
                  <a:tcPr anchor="ctr"/>
                </a:tc>
                <a:tc>
                  <a:txBody>
                    <a:bodyPr/>
                    <a:lstStyle/>
                    <a:p>
                      <a:pPr algn="ctr"/>
                      <a:r>
                        <a:rPr lang="en-US" sz="1800" b="0" i="0" kern="1200" dirty="0">
                          <a:solidFill>
                            <a:schemeClr val="tx1"/>
                          </a:solidFill>
                          <a:effectLst/>
                          <a:latin typeface="+mn-lt"/>
                          <a:ea typeface="+mn-ea"/>
                          <a:cs typeface="+mn-cs"/>
                        </a:rPr>
                        <a:t>1600000000</a:t>
                      </a:r>
                      <a:endParaRPr lang="en-US" dirty="0"/>
                    </a:p>
                  </a:txBody>
                  <a:tcPr anchor="ctr"/>
                </a:tc>
                <a:tc>
                  <a:txBody>
                    <a:bodyPr/>
                    <a:lstStyle/>
                    <a:p>
                      <a:pPr algn="ctr"/>
                      <a:r>
                        <a:rPr lang="en-US" dirty="0"/>
                        <a:t>9</a:t>
                      </a:r>
                    </a:p>
                  </a:txBody>
                  <a:tcPr anchor="ctr"/>
                </a:tc>
                <a:tc>
                  <a:txBody>
                    <a:bodyPr/>
                    <a:lstStyle/>
                    <a:p>
                      <a:pPr algn="ctr"/>
                      <a:r>
                        <a:rPr lang="en-US" dirty="0"/>
                        <a:t>53.0</a:t>
                      </a:r>
                    </a:p>
                  </a:txBody>
                  <a:tcPr anchor="ctr"/>
                </a:tc>
                <a:tc>
                  <a:txBody>
                    <a:bodyPr/>
                    <a:lstStyle/>
                    <a:p>
                      <a:pPr algn="ctr"/>
                      <a:r>
                        <a:rPr lang="en-US" dirty="0"/>
                        <a:t>2</a:t>
                      </a:r>
                    </a:p>
                  </a:txBody>
                  <a:tcPr anchor="ctr"/>
                </a:tc>
                <a:extLst>
                  <a:ext uri="{0D108BD9-81ED-4DB2-BD59-A6C34878D82A}">
                    <a16:rowId xmlns:a16="http://schemas.microsoft.com/office/drawing/2014/main" val="3883543427"/>
                  </a:ext>
                </a:extLst>
              </a:tr>
              <a:tr h="370840">
                <a:tc>
                  <a:txBody>
                    <a:bodyPr/>
                    <a:lstStyle/>
                    <a:p>
                      <a:pPr algn="ctr"/>
                      <a:r>
                        <a:rPr lang="en-US" dirty="0"/>
                        <a:t>3</a:t>
                      </a:r>
                    </a:p>
                  </a:txBody>
                  <a:tcPr anchor="ctr"/>
                </a:tc>
                <a:tc>
                  <a:txBody>
                    <a:bodyPr/>
                    <a:lstStyle/>
                    <a:p>
                      <a:pPr algn="ctr"/>
                      <a:r>
                        <a:rPr lang="en-US" sz="1000" b="0" i="0" kern="1200" dirty="0" err="1">
                          <a:solidFill>
                            <a:schemeClr val="tx1"/>
                          </a:solidFill>
                          <a:effectLst/>
                          <a:latin typeface="+mn-lt"/>
                          <a:ea typeface="+mn-ea"/>
                          <a:cs typeface="+mn-cs"/>
                        </a:rPr>
                        <a:t>Căn</a:t>
                      </a:r>
                      <a:r>
                        <a:rPr lang="en-US" sz="1000" b="0" i="0" kern="1200" dirty="0">
                          <a:solidFill>
                            <a:schemeClr val="tx1"/>
                          </a:solidFill>
                          <a:effectLst/>
                          <a:latin typeface="+mn-lt"/>
                          <a:ea typeface="+mn-ea"/>
                          <a:cs typeface="+mn-cs"/>
                        </a:rPr>
                        <a:t> </a:t>
                      </a:r>
                      <a:r>
                        <a:rPr lang="en-US" sz="1000" b="0" i="0" kern="1200" dirty="0" err="1">
                          <a:solidFill>
                            <a:schemeClr val="tx1"/>
                          </a:solidFill>
                          <a:effectLst/>
                          <a:latin typeface="+mn-lt"/>
                          <a:ea typeface="+mn-ea"/>
                          <a:cs typeface="+mn-cs"/>
                        </a:rPr>
                        <a:t>hộ</a:t>
                      </a:r>
                      <a:r>
                        <a:rPr lang="en-US" sz="1000" b="0" i="0" kern="1200" dirty="0">
                          <a:solidFill>
                            <a:schemeClr val="tx1"/>
                          </a:solidFill>
                          <a:effectLst/>
                          <a:latin typeface="+mn-lt"/>
                          <a:ea typeface="+mn-ea"/>
                          <a:cs typeface="+mn-cs"/>
                        </a:rPr>
                        <a:t> </a:t>
                      </a:r>
                      <a:r>
                        <a:rPr lang="en-US" sz="1000" b="0" i="0" kern="1200" dirty="0" err="1">
                          <a:solidFill>
                            <a:schemeClr val="tx1"/>
                          </a:solidFill>
                          <a:effectLst/>
                          <a:latin typeface="+mn-lt"/>
                          <a:ea typeface="+mn-ea"/>
                          <a:cs typeface="+mn-cs"/>
                        </a:rPr>
                        <a:t>tẩng</a:t>
                      </a:r>
                      <a:r>
                        <a:rPr lang="en-US" sz="1000" b="0" i="0" kern="1200" dirty="0">
                          <a:solidFill>
                            <a:schemeClr val="tx1"/>
                          </a:solidFill>
                          <a:effectLst/>
                          <a:latin typeface="+mn-lt"/>
                          <a:ea typeface="+mn-ea"/>
                          <a:cs typeface="+mn-cs"/>
                        </a:rPr>
                        <a:t> 33 River Gate Q.4 74m2. 2PN 2WC B...</a:t>
                      </a:r>
                      <a:endParaRPr lang="en-US" sz="1000" dirty="0"/>
                    </a:p>
                  </a:txBody>
                  <a:tcPr anchor="ctr"/>
                </a:tc>
                <a:tc>
                  <a:txBody>
                    <a:bodyPr/>
                    <a:lstStyle/>
                    <a:p>
                      <a:pPr algn="ctr"/>
                      <a:r>
                        <a:rPr lang="en-US" sz="1800" b="0" i="0" kern="1200" dirty="0">
                          <a:solidFill>
                            <a:schemeClr val="tx1"/>
                          </a:solidFill>
                          <a:effectLst/>
                          <a:latin typeface="+mn-lt"/>
                          <a:ea typeface="+mn-ea"/>
                          <a:cs typeface="+mn-cs"/>
                        </a:rPr>
                        <a:t>4600000000</a:t>
                      </a:r>
                      <a:endParaRPr lang="en-US" dirty="0"/>
                    </a:p>
                  </a:txBody>
                  <a:tcPr anchor="ctr"/>
                </a:tc>
                <a:tc>
                  <a:txBody>
                    <a:bodyPr/>
                    <a:lstStyle/>
                    <a:p>
                      <a:pPr algn="ctr"/>
                      <a:r>
                        <a:rPr lang="en-US" dirty="0"/>
                        <a:t>4</a:t>
                      </a:r>
                    </a:p>
                  </a:txBody>
                  <a:tcPr anchor="ctr"/>
                </a:tc>
                <a:tc>
                  <a:txBody>
                    <a:bodyPr/>
                    <a:lstStyle/>
                    <a:p>
                      <a:pPr algn="ctr"/>
                      <a:r>
                        <a:rPr lang="en-US" dirty="0"/>
                        <a:t>75.0</a:t>
                      </a:r>
                    </a:p>
                  </a:txBody>
                  <a:tcPr anchor="ctr"/>
                </a:tc>
                <a:tc>
                  <a:txBody>
                    <a:bodyPr/>
                    <a:lstStyle/>
                    <a:p>
                      <a:pPr algn="ctr"/>
                      <a:r>
                        <a:rPr lang="en-US" dirty="0"/>
                        <a:t>2</a:t>
                      </a:r>
                    </a:p>
                  </a:txBody>
                  <a:tcPr anchor="ctr"/>
                </a:tc>
                <a:extLst>
                  <a:ext uri="{0D108BD9-81ED-4DB2-BD59-A6C34878D82A}">
                    <a16:rowId xmlns:a16="http://schemas.microsoft.com/office/drawing/2014/main" val="673783209"/>
                  </a:ext>
                </a:extLst>
              </a:tr>
              <a:tr h="370840">
                <a:tc>
                  <a:txBody>
                    <a:bodyPr/>
                    <a:lstStyle/>
                    <a:p>
                      <a:pPr algn="ctr"/>
                      <a:r>
                        <a:rPr lang="en-US" dirty="0"/>
                        <a:t>4</a:t>
                      </a:r>
                    </a:p>
                  </a:txBody>
                  <a:tcPr anchor="ctr"/>
                </a:tc>
                <a:tc>
                  <a:txBody>
                    <a:bodyPr/>
                    <a:lstStyle/>
                    <a:p>
                      <a:pPr algn="ctr"/>
                      <a:r>
                        <a:rPr lang="en-US" sz="1000" b="0" i="0" kern="1200" dirty="0">
                          <a:solidFill>
                            <a:schemeClr val="tx1"/>
                          </a:solidFill>
                          <a:effectLst/>
                          <a:latin typeface="+mn-lt"/>
                          <a:ea typeface="+mn-ea"/>
                          <a:cs typeface="+mn-cs"/>
                        </a:rPr>
                        <a:t>DIAMOND RIVERSIDE MỚI CAO CẤP 3 PN 2.850 </a:t>
                      </a:r>
                      <a:r>
                        <a:rPr lang="en-US" sz="1000" b="0" i="0" kern="1200" dirty="0" err="1">
                          <a:solidFill>
                            <a:schemeClr val="tx1"/>
                          </a:solidFill>
                          <a:effectLst/>
                          <a:latin typeface="+mn-lt"/>
                          <a:ea typeface="+mn-ea"/>
                          <a:cs typeface="+mn-cs"/>
                        </a:rPr>
                        <a:t>Tỷ</a:t>
                      </a:r>
                      <a:endParaRPr lang="en-US" sz="1000" dirty="0"/>
                    </a:p>
                  </a:txBody>
                  <a:tcPr anchor="ctr"/>
                </a:tc>
                <a:tc>
                  <a:txBody>
                    <a:bodyPr/>
                    <a:lstStyle/>
                    <a:p>
                      <a:pPr algn="ctr"/>
                      <a:r>
                        <a:rPr lang="en-US" sz="1800" b="0" i="0" kern="1200" dirty="0">
                          <a:solidFill>
                            <a:schemeClr val="tx1"/>
                          </a:solidFill>
                          <a:effectLst/>
                          <a:latin typeface="+mn-lt"/>
                          <a:ea typeface="+mn-ea"/>
                          <a:cs typeface="+mn-cs"/>
                        </a:rPr>
                        <a:t>2850000000</a:t>
                      </a:r>
                      <a:endParaRPr lang="en-US" dirty="0"/>
                    </a:p>
                  </a:txBody>
                  <a:tcPr anchor="ctr"/>
                </a:tc>
                <a:tc>
                  <a:txBody>
                    <a:bodyPr/>
                    <a:lstStyle/>
                    <a:p>
                      <a:pPr algn="ctr"/>
                      <a:r>
                        <a:rPr lang="en-US" dirty="0"/>
                        <a:t>8</a:t>
                      </a:r>
                    </a:p>
                  </a:txBody>
                  <a:tcPr anchor="ctr"/>
                </a:tc>
                <a:tc>
                  <a:txBody>
                    <a:bodyPr/>
                    <a:lstStyle/>
                    <a:p>
                      <a:pPr algn="ctr"/>
                      <a:r>
                        <a:rPr lang="en-US" dirty="0"/>
                        <a:t>84.0</a:t>
                      </a:r>
                    </a:p>
                  </a:txBody>
                  <a:tcPr anchor="ctr"/>
                </a:tc>
                <a:tc>
                  <a:txBody>
                    <a:bodyPr/>
                    <a:lstStyle/>
                    <a:p>
                      <a:pPr algn="ctr"/>
                      <a:r>
                        <a:rPr lang="en-US" dirty="0"/>
                        <a:t>3</a:t>
                      </a:r>
                    </a:p>
                  </a:txBody>
                  <a:tcPr anchor="ctr"/>
                </a:tc>
                <a:extLst>
                  <a:ext uri="{0D108BD9-81ED-4DB2-BD59-A6C34878D82A}">
                    <a16:rowId xmlns:a16="http://schemas.microsoft.com/office/drawing/2014/main" val="1965654528"/>
                  </a:ext>
                </a:extLst>
              </a:tr>
            </a:tbl>
          </a:graphicData>
        </a:graphic>
      </p:graphicFrame>
      <p:sp>
        <p:nvSpPr>
          <p:cNvPr id="9" name="Slide Number Placeholder 8">
            <a:extLst>
              <a:ext uri="{FF2B5EF4-FFF2-40B4-BE49-F238E27FC236}">
                <a16:creationId xmlns:a16="http://schemas.microsoft.com/office/drawing/2014/main" id="{8B780608-3566-AC82-958A-14BD946F2D7B}"/>
              </a:ext>
            </a:extLst>
          </p:cNvPr>
          <p:cNvSpPr>
            <a:spLocks noGrp="1"/>
          </p:cNvSpPr>
          <p:nvPr>
            <p:ph type="sldNum" sz="quarter" idx="12"/>
          </p:nvPr>
        </p:nvSpPr>
        <p:spPr/>
        <p:txBody>
          <a:bodyPr/>
          <a:lstStyle/>
          <a:p>
            <a:fld id="{E31375A4-56A4-47D6-9801-1991572033F7}" type="slidenum">
              <a:rPr lang="en-US" smtClean="0"/>
              <a:t>6</a:t>
            </a:fld>
            <a:endParaRPr lang="en-US"/>
          </a:p>
        </p:txBody>
      </p:sp>
    </p:spTree>
    <p:extLst>
      <p:ext uri="{BB962C8B-B14F-4D97-AF65-F5344CB8AC3E}">
        <p14:creationId xmlns:p14="http://schemas.microsoft.com/office/powerpoint/2010/main" val="312197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Mô</a:t>
            </a:r>
            <a:r>
              <a:rPr lang="en-US" dirty="0"/>
              <a:t> </a:t>
            </a:r>
            <a:r>
              <a:rPr lang="en-US" dirty="0" err="1"/>
              <a:t>hình</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642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MÔ HÌNH</a:t>
            </a:r>
          </a:p>
        </p:txBody>
      </p:sp>
      <p:sp>
        <p:nvSpPr>
          <p:cNvPr id="3" name="Content Placeholder 2">
            <a:extLst>
              <a:ext uri="{FF2B5EF4-FFF2-40B4-BE49-F238E27FC236}">
                <a16:creationId xmlns:a16="http://schemas.microsoft.com/office/drawing/2014/main" id="{3A20DC43-542E-57E6-3224-3D56AECA1331}"/>
              </a:ext>
            </a:extLst>
          </p:cNvPr>
          <p:cNvSpPr txBox="1">
            <a:spLocks/>
          </p:cNvSpPr>
          <p:nvPr/>
        </p:nvSpPr>
        <p:spPr>
          <a:xfrm>
            <a:off x="1295400" y="1981201"/>
            <a:ext cx="9601200" cy="3809999"/>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None/>
            </a:pPr>
            <a:endParaRPr lang="en-US" dirty="0"/>
          </a:p>
        </p:txBody>
      </p:sp>
      <p:sp>
        <p:nvSpPr>
          <p:cNvPr id="5" name="TextBox 4">
            <a:extLst>
              <a:ext uri="{FF2B5EF4-FFF2-40B4-BE49-F238E27FC236}">
                <a16:creationId xmlns:a16="http://schemas.microsoft.com/office/drawing/2014/main" id="{77612491-4213-FB1F-4760-B7621DDE52B4}"/>
              </a:ext>
            </a:extLst>
          </p:cNvPr>
          <p:cNvSpPr txBox="1"/>
          <p:nvPr/>
        </p:nvSpPr>
        <p:spPr>
          <a:xfrm>
            <a:off x="1295400" y="1577571"/>
            <a:ext cx="9459286" cy="2362826"/>
          </a:xfrm>
          <a:prstGeom prst="rect">
            <a:avLst/>
          </a:prstGeom>
          <a:noFill/>
        </p:spPr>
        <p:txBody>
          <a:bodyPr wrap="square">
            <a:spAutoFit/>
          </a:bodyPr>
          <a:lstStyle/>
          <a:p>
            <a:pPr marR="0">
              <a:lnSpc>
                <a:spcPct val="115000"/>
              </a:lnSpc>
              <a:spcBef>
                <a:spcPts val="0"/>
              </a:spcBef>
              <a:spcAft>
                <a:spcPts val="1000"/>
              </a:spcAft>
            </a:pP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tri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miền</a:t>
            </a:r>
            <a:endParaRPr lang="en-US" dirty="0">
              <a:latin typeface="Times New Roman" panose="02020603050405020304" pitchFamily="18" charset="0"/>
              <a:cs typeface="Times New Roman" panose="02020603050405020304" pitchFamily="18" charset="0"/>
            </a:endParaRPr>
          </a:p>
          <a:p>
            <a:pPr marR="0">
              <a:lnSpc>
                <a:spcPct val="115000"/>
              </a:lnSpc>
              <a:spcBef>
                <a:spcPts val="0"/>
              </a:spcBef>
              <a:spcAft>
                <a:spcPts val="1000"/>
              </a:spcAft>
            </a:pP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 13 </a:t>
            </a:r>
            <a:r>
              <a:rPr lang="en-US" dirty="0" err="1">
                <a:latin typeface="Times New Roman" panose="02020603050405020304" pitchFamily="18" charset="0"/>
                <a:cs typeface="Times New Roman" panose="02020603050405020304" pitchFamily="18" charset="0"/>
              </a:rPr>
              <a:t>đỉnh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14 </a:t>
            </a:r>
            <a:r>
              <a:rPr lang="en-US" dirty="0" err="1">
                <a:latin typeface="Times New Roman" panose="02020603050405020304" pitchFamily="18" charset="0"/>
                <a:cs typeface="Times New Roman" panose="02020603050405020304" pitchFamily="18" charset="0"/>
              </a:rPr>
              <a:t>cung</a:t>
            </a:r>
            <a:endParaRPr lang="en-US" dirty="0">
              <a:latin typeface="Times New Roman" panose="02020603050405020304" pitchFamily="18" charset="0"/>
              <a:cs typeface="Times New Roman" panose="02020603050405020304" pitchFamily="18" charset="0"/>
            </a:endParaRPr>
          </a:p>
          <a:p>
            <a:pPr>
              <a:lnSpc>
                <a:spcPct val="115000"/>
              </a:lnSpc>
              <a:spcAft>
                <a:spcPts val="1000"/>
              </a:spcAft>
            </a:pPr>
            <a:r>
              <a:rPr lang="vi-VN" dirty="0">
                <a:latin typeface="Times New Roman" panose="02020603050405020304" pitchFamily="18" charset="0"/>
                <a:cs typeface="Times New Roman" panose="02020603050405020304" pitchFamily="18" charset="0"/>
              </a:rPr>
              <a:t>Từng các </a:t>
            </a:r>
            <a:r>
              <a:rPr lang="en-US" dirty="0" err="1">
                <a:latin typeface="Times New Roman" panose="02020603050405020304" pitchFamily="18" charset="0"/>
                <a:cs typeface="Times New Roman" panose="02020603050405020304" pitchFamily="18" charset="0"/>
              </a:rPr>
              <a:t>đỉnh</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được gán một giá trị ưu tiên dựa vào việc mô tả người dùng chi tiết thế nào</a:t>
            </a:r>
            <a:endParaRPr lang="en-US" dirty="0">
              <a:latin typeface="Times New Roman" panose="02020603050405020304" pitchFamily="18" charset="0"/>
              <a:cs typeface="Times New Roman" panose="02020603050405020304" pitchFamily="18" charset="0"/>
            </a:endParaRPr>
          </a:p>
          <a:p>
            <a:pPr>
              <a:lnSpc>
                <a:spcPct val="115000"/>
              </a:lnSpc>
              <a:spcAft>
                <a:spcPts val="1000"/>
              </a:spcAft>
            </a:pPr>
            <a:r>
              <a:rPr lang="vi-VN" dirty="0">
                <a:latin typeface="Times New Roman" panose="02020603050405020304" pitchFamily="18" charset="0"/>
                <a:cs typeface="Times New Roman" panose="02020603050405020304" pitchFamily="18" charset="0"/>
              </a:rPr>
              <a:t>Yêu cầu của người dùng nhập vào ban đầu được gán độ ưu tiên thấp nhất, đối với những trường dữ liệu mà người dùng không có yêu cầu thì đặt độ ưu tiên cao nhất</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0339A3A-9BC8-C806-9673-4CAC6F791529}"/>
              </a:ext>
            </a:extLst>
          </p:cNvPr>
          <p:cNvSpPr>
            <a:spLocks noGrp="1"/>
          </p:cNvSpPr>
          <p:nvPr>
            <p:ph type="sldNum" sz="quarter" idx="12"/>
          </p:nvPr>
        </p:nvSpPr>
        <p:spPr/>
        <p:txBody>
          <a:bodyPr/>
          <a:lstStyle/>
          <a:p>
            <a:fld id="{E31375A4-56A4-47D6-9801-1991572033F7}" type="slidenum">
              <a:rPr lang="en-US" smtClean="0"/>
              <a:t>8</a:t>
            </a:fld>
            <a:endParaRPr lang="en-US"/>
          </a:p>
        </p:txBody>
      </p:sp>
    </p:spTree>
    <p:extLst>
      <p:ext uri="{BB962C8B-B14F-4D97-AF65-F5344CB8AC3E}">
        <p14:creationId xmlns:p14="http://schemas.microsoft.com/office/powerpoint/2010/main" val="2947467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0AD9E3-B4B3-0EF3-8819-C2ABE11862AC}"/>
              </a:ext>
            </a:extLst>
          </p:cNvPr>
          <p:cNvSpPr/>
          <p:nvPr/>
        </p:nvSpPr>
        <p:spPr>
          <a:xfrm>
            <a:off x="1923860" y="565945"/>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Là</a:t>
            </a:r>
            <a:r>
              <a:rPr lang="en-US" sz="1000" dirty="0"/>
              <a:t> </a:t>
            </a:r>
            <a:r>
              <a:rPr lang="en-US" sz="1000" dirty="0" err="1"/>
              <a:t>một</a:t>
            </a:r>
            <a:r>
              <a:rPr lang="en-US" sz="1000" dirty="0"/>
              <a:t> </a:t>
            </a:r>
            <a:r>
              <a:rPr lang="en-US" sz="1000" dirty="0" err="1"/>
              <a:t>gia</a:t>
            </a:r>
            <a:r>
              <a:rPr lang="en-US" sz="1000" dirty="0"/>
              <a:t> </a:t>
            </a:r>
            <a:r>
              <a:rPr lang="en-US" sz="1000" dirty="0" err="1"/>
              <a:t>đình</a:t>
            </a:r>
            <a:endParaRPr lang="en-US" sz="1000" dirty="0"/>
          </a:p>
        </p:txBody>
      </p:sp>
      <p:sp>
        <p:nvSpPr>
          <p:cNvPr id="9" name="Rectangle 8">
            <a:extLst>
              <a:ext uri="{FF2B5EF4-FFF2-40B4-BE49-F238E27FC236}">
                <a16:creationId xmlns:a16="http://schemas.microsoft.com/office/drawing/2014/main" id="{876E3AB2-95A8-7B64-F620-E01481AF0D95}"/>
              </a:ext>
            </a:extLst>
          </p:cNvPr>
          <p:cNvSpPr/>
          <p:nvPr/>
        </p:nvSpPr>
        <p:spPr>
          <a:xfrm>
            <a:off x="3738976" y="565946"/>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thu</a:t>
            </a:r>
            <a:r>
              <a:rPr lang="en-US" sz="1000" dirty="0"/>
              <a:t> </a:t>
            </a:r>
            <a:r>
              <a:rPr lang="en-US" sz="1000" dirty="0" err="1"/>
              <a:t>nhập</a:t>
            </a:r>
            <a:r>
              <a:rPr lang="en-US" sz="1000" dirty="0"/>
              <a:t> </a:t>
            </a:r>
            <a:r>
              <a:rPr lang="en-US" sz="1000" dirty="0" err="1"/>
              <a:t>cao</a:t>
            </a:r>
            <a:endParaRPr lang="en-US" sz="1000" dirty="0"/>
          </a:p>
        </p:txBody>
      </p:sp>
      <p:sp>
        <p:nvSpPr>
          <p:cNvPr id="10" name="Rectangle 9">
            <a:extLst>
              <a:ext uri="{FF2B5EF4-FFF2-40B4-BE49-F238E27FC236}">
                <a16:creationId xmlns:a16="http://schemas.microsoft.com/office/drawing/2014/main" id="{86F70F87-A75D-AA5F-56D7-B80B5DB2E042}"/>
              </a:ext>
            </a:extLst>
          </p:cNvPr>
          <p:cNvSpPr/>
          <p:nvPr/>
        </p:nvSpPr>
        <p:spPr>
          <a:xfrm>
            <a:off x="5554092" y="565947"/>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Thế</a:t>
            </a:r>
            <a:r>
              <a:rPr lang="en-US" sz="1000" dirty="0"/>
              <a:t> </a:t>
            </a:r>
            <a:r>
              <a:rPr lang="en-US" sz="1000" dirty="0" err="1"/>
              <a:t>hệ</a:t>
            </a:r>
            <a:r>
              <a:rPr lang="en-US" sz="1000" dirty="0"/>
              <a:t> Z</a:t>
            </a:r>
          </a:p>
        </p:txBody>
      </p:sp>
      <p:sp>
        <p:nvSpPr>
          <p:cNvPr id="11" name="Rectangle 10">
            <a:extLst>
              <a:ext uri="{FF2B5EF4-FFF2-40B4-BE49-F238E27FC236}">
                <a16:creationId xmlns:a16="http://schemas.microsoft.com/office/drawing/2014/main" id="{0EAB45A9-249A-A7D4-7900-C3F353EDE3FC}"/>
              </a:ext>
            </a:extLst>
          </p:cNvPr>
          <p:cNvSpPr/>
          <p:nvPr/>
        </p:nvSpPr>
        <p:spPr>
          <a:xfrm>
            <a:off x="7369208" y="565947"/>
            <a:ext cx="1083815"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Thế</a:t>
            </a:r>
            <a:r>
              <a:rPr lang="en-US" sz="1000" dirty="0"/>
              <a:t> </a:t>
            </a:r>
            <a:r>
              <a:rPr lang="en-US" sz="1000" dirty="0" err="1"/>
              <a:t>hệ</a:t>
            </a:r>
            <a:r>
              <a:rPr lang="en-US" sz="1000" dirty="0"/>
              <a:t> Y</a:t>
            </a:r>
          </a:p>
        </p:txBody>
      </p:sp>
      <p:sp>
        <p:nvSpPr>
          <p:cNvPr id="12" name="Rectangle 11">
            <a:extLst>
              <a:ext uri="{FF2B5EF4-FFF2-40B4-BE49-F238E27FC236}">
                <a16:creationId xmlns:a16="http://schemas.microsoft.com/office/drawing/2014/main" id="{D6F3CD9C-E4E3-F123-400B-2C0C9B9D81D7}"/>
              </a:ext>
            </a:extLst>
          </p:cNvPr>
          <p:cNvSpPr/>
          <p:nvPr/>
        </p:nvSpPr>
        <p:spPr>
          <a:xfrm>
            <a:off x="9184324" y="565947"/>
            <a:ext cx="1278381"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thu</a:t>
            </a:r>
            <a:r>
              <a:rPr lang="en-US" sz="1000" dirty="0"/>
              <a:t> </a:t>
            </a:r>
            <a:r>
              <a:rPr lang="en-US" sz="1000" dirty="0" err="1"/>
              <a:t>nhập</a:t>
            </a:r>
            <a:r>
              <a:rPr lang="en-US" sz="1000" dirty="0"/>
              <a:t> </a:t>
            </a:r>
            <a:r>
              <a:rPr lang="en-US" sz="1000" dirty="0" err="1"/>
              <a:t>không</a:t>
            </a:r>
            <a:r>
              <a:rPr lang="en-US" sz="1000" dirty="0"/>
              <a:t> </a:t>
            </a:r>
            <a:r>
              <a:rPr lang="en-US" sz="1000" dirty="0" err="1"/>
              <a:t>cao</a:t>
            </a:r>
            <a:endParaRPr lang="en-US" sz="1000" dirty="0"/>
          </a:p>
        </p:txBody>
      </p:sp>
      <p:sp>
        <p:nvSpPr>
          <p:cNvPr id="13" name="TextBox 12">
            <a:extLst>
              <a:ext uri="{FF2B5EF4-FFF2-40B4-BE49-F238E27FC236}">
                <a16:creationId xmlns:a16="http://schemas.microsoft.com/office/drawing/2014/main" id="{F3221DD3-20F1-4A54-BBED-5739D1B6FE0C}"/>
              </a:ext>
            </a:extLst>
          </p:cNvPr>
          <p:cNvSpPr txBox="1"/>
          <p:nvPr/>
        </p:nvSpPr>
        <p:spPr>
          <a:xfrm>
            <a:off x="582592" y="103878"/>
            <a:ext cx="134126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đã</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cưới</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hoặc</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đính</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hốn</a:t>
            </a:r>
            <a:endParaRPr lang="en-US" sz="10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66C2B7A-487B-68AE-B8C6-241570084CA8}"/>
              </a:ext>
            </a:extLst>
          </p:cNvPr>
          <p:cNvSpPr txBox="1"/>
          <p:nvPr/>
        </p:nvSpPr>
        <p:spPr>
          <a:xfrm>
            <a:off x="3007675" y="79657"/>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Cặp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đôi</a:t>
            </a:r>
            <a:endParaRPr lang="en-US" sz="1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B2F5747-1127-1485-4639-B1845DAC84E5}"/>
              </a:ext>
            </a:extLst>
          </p:cNvPr>
          <p:cNvSpPr txBox="1"/>
          <p:nvPr/>
        </p:nvSpPr>
        <p:spPr>
          <a:xfrm>
            <a:off x="3738977" y="79657"/>
            <a:ext cx="108381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Lương</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từ</a:t>
            </a:r>
            <a:r>
              <a:rPr lang="en-US" sz="1000" dirty="0">
                <a:latin typeface="Times New Roman" panose="02020603050405020304" pitchFamily="18" charset="0"/>
                <a:cs typeface="Times New Roman" panose="02020603050405020304" pitchFamily="18" charset="0"/>
              </a:rPr>
              <a:t> 30 </a:t>
            </a:r>
            <a:r>
              <a:rPr lang="en-US" sz="1000" dirty="0" err="1">
                <a:latin typeface="Times New Roman" panose="02020603050405020304" pitchFamily="18" charset="0"/>
                <a:cs typeface="Times New Roman" panose="02020603050405020304" pitchFamily="18" charset="0"/>
              </a:rPr>
              <a:t>triệu</a:t>
            </a:r>
            <a:endParaRPr lang="en-US" sz="1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BED7763-F135-8A45-9B8E-D8D7AAE8C4D7}"/>
              </a:ext>
            </a:extLst>
          </p:cNvPr>
          <p:cNvSpPr txBox="1"/>
          <p:nvPr/>
        </p:nvSpPr>
        <p:spPr>
          <a:xfrm>
            <a:off x="9281607" y="79657"/>
            <a:ext cx="108381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Lương</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từ</a:t>
            </a:r>
            <a:r>
              <a:rPr lang="en-US" sz="1000" dirty="0">
                <a:latin typeface="Times New Roman" panose="02020603050405020304" pitchFamily="18" charset="0"/>
                <a:cs typeface="Times New Roman" panose="02020603050405020304" pitchFamily="18" charset="0"/>
              </a:rPr>
              <a:t> 15 </a:t>
            </a:r>
            <a:r>
              <a:rPr lang="en-US" sz="1000" dirty="0" err="1">
                <a:latin typeface="Times New Roman" panose="02020603050405020304" pitchFamily="18" charset="0"/>
                <a:cs typeface="Times New Roman" panose="02020603050405020304" pitchFamily="18" charset="0"/>
              </a:rPr>
              <a:t>triệu</a:t>
            </a:r>
            <a:endParaRPr lang="en-US" sz="10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03E62CD-EFCD-3860-DC92-CF8CBAAB3626}"/>
              </a:ext>
            </a:extLst>
          </p:cNvPr>
          <p:cNvSpPr txBox="1"/>
          <p:nvPr/>
        </p:nvSpPr>
        <p:spPr>
          <a:xfrm>
            <a:off x="7328150" y="79657"/>
            <a:ext cx="1165931"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Sinh</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từ</a:t>
            </a:r>
            <a:r>
              <a:rPr lang="en-US" sz="1000" dirty="0">
                <a:latin typeface="Times New Roman" panose="02020603050405020304" pitchFamily="18" charset="0"/>
                <a:cs typeface="Times New Roman" panose="02020603050405020304" pitchFamily="18" charset="0"/>
              </a:rPr>
              <a:t> 1981-1996</a:t>
            </a:r>
          </a:p>
        </p:txBody>
      </p:sp>
      <p:sp>
        <p:nvSpPr>
          <p:cNvPr id="18" name="TextBox 17">
            <a:extLst>
              <a:ext uri="{FF2B5EF4-FFF2-40B4-BE49-F238E27FC236}">
                <a16:creationId xmlns:a16="http://schemas.microsoft.com/office/drawing/2014/main" id="{17DEC002-CF65-4C8D-2E6C-54EF9F865720}"/>
              </a:ext>
            </a:extLst>
          </p:cNvPr>
          <p:cNvSpPr txBox="1"/>
          <p:nvPr/>
        </p:nvSpPr>
        <p:spPr>
          <a:xfrm>
            <a:off x="5513033" y="79657"/>
            <a:ext cx="1165931"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Sinh</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từ</a:t>
            </a:r>
            <a:r>
              <a:rPr lang="en-US" sz="1000" dirty="0">
                <a:latin typeface="Times New Roman" panose="02020603050405020304" pitchFamily="18" charset="0"/>
                <a:cs typeface="Times New Roman" panose="02020603050405020304" pitchFamily="18" charset="0"/>
              </a:rPr>
              <a:t> 1997-2012</a:t>
            </a:r>
          </a:p>
        </p:txBody>
      </p:sp>
      <p:cxnSp>
        <p:nvCxnSpPr>
          <p:cNvPr id="20" name="Straight Arrow Connector 19">
            <a:extLst>
              <a:ext uri="{FF2B5EF4-FFF2-40B4-BE49-F238E27FC236}">
                <a16:creationId xmlns:a16="http://schemas.microsoft.com/office/drawing/2014/main" id="{0F0F63AD-9E9C-0ACA-69E8-9D29459B847D}"/>
              </a:ext>
            </a:extLst>
          </p:cNvPr>
          <p:cNvCxnSpPr>
            <a:stCxn id="13" idx="2"/>
            <a:endCxn id="7" idx="1"/>
          </p:cNvCxnSpPr>
          <p:nvPr/>
        </p:nvCxnSpPr>
        <p:spPr>
          <a:xfrm>
            <a:off x="1253226" y="359012"/>
            <a:ext cx="670634" cy="377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F8AB226-311B-8731-59EF-F52CD88AAEC1}"/>
              </a:ext>
            </a:extLst>
          </p:cNvPr>
          <p:cNvCxnSpPr>
            <a:stCxn id="14" idx="2"/>
            <a:endCxn id="7" idx="3"/>
          </p:cNvCxnSpPr>
          <p:nvPr/>
        </p:nvCxnSpPr>
        <p:spPr>
          <a:xfrm flipH="1">
            <a:off x="3007675" y="334791"/>
            <a:ext cx="335317" cy="402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46B4FAA-EBA8-60A9-4630-184B10511896}"/>
              </a:ext>
            </a:extLst>
          </p:cNvPr>
          <p:cNvCxnSpPr>
            <a:stCxn id="15" idx="2"/>
            <a:endCxn id="9" idx="0"/>
          </p:cNvCxnSpPr>
          <p:nvPr/>
        </p:nvCxnSpPr>
        <p:spPr>
          <a:xfrm>
            <a:off x="4280884" y="334791"/>
            <a:ext cx="0" cy="231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CF4B037E-C01B-C946-F49B-76E5A416938D}"/>
              </a:ext>
            </a:extLst>
          </p:cNvPr>
          <p:cNvCxnSpPr>
            <a:stCxn id="18" idx="2"/>
            <a:endCxn id="10" idx="0"/>
          </p:cNvCxnSpPr>
          <p:nvPr/>
        </p:nvCxnSpPr>
        <p:spPr>
          <a:xfrm>
            <a:off x="6095999" y="334791"/>
            <a:ext cx="1"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2D36493-E300-F7D5-301F-E7F3A43411E1}"/>
              </a:ext>
            </a:extLst>
          </p:cNvPr>
          <p:cNvCxnSpPr>
            <a:stCxn id="17" idx="2"/>
            <a:endCxn id="11" idx="0"/>
          </p:cNvCxnSpPr>
          <p:nvPr/>
        </p:nvCxnSpPr>
        <p:spPr>
          <a:xfrm>
            <a:off x="7911116" y="334791"/>
            <a:ext cx="0"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88A9F41-5F86-72B9-D328-E1A7A230B27E}"/>
              </a:ext>
            </a:extLst>
          </p:cNvPr>
          <p:cNvCxnSpPr>
            <a:stCxn id="16" idx="2"/>
            <a:endCxn id="12" idx="0"/>
          </p:cNvCxnSpPr>
          <p:nvPr/>
        </p:nvCxnSpPr>
        <p:spPr>
          <a:xfrm>
            <a:off x="9823514" y="334791"/>
            <a:ext cx="1" cy="231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C9B6AA6D-3F30-B9D1-FA27-C05CBCEFE1C1}"/>
              </a:ext>
            </a:extLst>
          </p:cNvPr>
          <p:cNvSpPr/>
          <p:nvPr/>
        </p:nvSpPr>
        <p:spPr>
          <a:xfrm>
            <a:off x="1261541" y="2321499"/>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một</a:t>
            </a:r>
            <a:r>
              <a:rPr lang="en-US" sz="1000" dirty="0"/>
              <a:t> </a:t>
            </a:r>
            <a:r>
              <a:rPr lang="en-US" sz="1000" dirty="0" err="1"/>
              <a:t>phòng</a:t>
            </a:r>
            <a:r>
              <a:rPr lang="en-US" sz="1000" dirty="0"/>
              <a:t> </a:t>
            </a:r>
            <a:r>
              <a:rPr lang="en-US" sz="1000" dirty="0" err="1"/>
              <a:t>ngủ</a:t>
            </a:r>
            <a:endParaRPr lang="en-US" sz="1000" dirty="0"/>
          </a:p>
        </p:txBody>
      </p:sp>
      <p:sp>
        <p:nvSpPr>
          <p:cNvPr id="33" name="Rectangle 32">
            <a:extLst>
              <a:ext uri="{FF2B5EF4-FFF2-40B4-BE49-F238E27FC236}">
                <a16:creationId xmlns:a16="http://schemas.microsoft.com/office/drawing/2014/main" id="{639F193D-81BE-850B-8908-DE60255AFFF5}"/>
              </a:ext>
            </a:extLst>
          </p:cNvPr>
          <p:cNvSpPr/>
          <p:nvPr/>
        </p:nvSpPr>
        <p:spPr>
          <a:xfrm>
            <a:off x="3149894" y="2298558"/>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hai</a:t>
            </a:r>
            <a:r>
              <a:rPr lang="en-US" sz="1000" dirty="0"/>
              <a:t> </a:t>
            </a:r>
            <a:r>
              <a:rPr lang="en-US" sz="1000" dirty="0" err="1"/>
              <a:t>phòng</a:t>
            </a:r>
            <a:r>
              <a:rPr lang="en-US" sz="1000" dirty="0"/>
              <a:t> </a:t>
            </a:r>
            <a:r>
              <a:rPr lang="en-US" sz="1000" dirty="0" err="1"/>
              <a:t>ngủ</a:t>
            </a:r>
            <a:endParaRPr lang="en-US" sz="1000" dirty="0"/>
          </a:p>
        </p:txBody>
      </p:sp>
      <p:sp>
        <p:nvSpPr>
          <p:cNvPr id="34" name="Rectangle 33">
            <a:extLst>
              <a:ext uri="{FF2B5EF4-FFF2-40B4-BE49-F238E27FC236}">
                <a16:creationId xmlns:a16="http://schemas.microsoft.com/office/drawing/2014/main" id="{E943A6A7-C09D-D5BB-E63C-8CF346E4774D}"/>
              </a:ext>
            </a:extLst>
          </p:cNvPr>
          <p:cNvSpPr/>
          <p:nvPr/>
        </p:nvSpPr>
        <p:spPr>
          <a:xfrm>
            <a:off x="5002192" y="2298557"/>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thể</a:t>
            </a:r>
            <a:r>
              <a:rPr lang="en-US" sz="1000" dirty="0"/>
              <a:t> </a:t>
            </a:r>
            <a:r>
              <a:rPr lang="en-US" sz="1000" dirty="0" err="1"/>
              <a:t>chịu</a:t>
            </a:r>
            <a:r>
              <a:rPr lang="en-US" sz="1000" dirty="0"/>
              <a:t> </a:t>
            </a:r>
            <a:r>
              <a:rPr lang="en-US" sz="1000" dirty="0" err="1"/>
              <a:t>làm</a:t>
            </a:r>
            <a:r>
              <a:rPr lang="en-US" sz="1000" dirty="0"/>
              <a:t> </a:t>
            </a:r>
            <a:r>
              <a:rPr lang="en-US" sz="1000" dirty="0" err="1"/>
              <a:t>xa</a:t>
            </a:r>
            <a:endParaRPr lang="en-US" sz="1000" dirty="0"/>
          </a:p>
        </p:txBody>
      </p:sp>
      <p:sp>
        <p:nvSpPr>
          <p:cNvPr id="35" name="Rectangle 34">
            <a:extLst>
              <a:ext uri="{FF2B5EF4-FFF2-40B4-BE49-F238E27FC236}">
                <a16:creationId xmlns:a16="http://schemas.microsoft.com/office/drawing/2014/main" id="{6E160351-3CCD-798C-8C37-CB81A7051D2D}"/>
              </a:ext>
            </a:extLst>
          </p:cNvPr>
          <p:cNvSpPr/>
          <p:nvPr/>
        </p:nvSpPr>
        <p:spPr>
          <a:xfrm>
            <a:off x="6637907" y="2233820"/>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Có</a:t>
            </a:r>
            <a:r>
              <a:rPr lang="en-US" sz="1000" dirty="0"/>
              <a:t> </a:t>
            </a:r>
            <a:r>
              <a:rPr lang="en-US" sz="1000" dirty="0" err="1"/>
              <a:t>thể</a:t>
            </a:r>
            <a:r>
              <a:rPr lang="en-US" sz="1000" dirty="0"/>
              <a:t> </a:t>
            </a:r>
            <a:r>
              <a:rPr lang="en-US" sz="1000" dirty="0" err="1"/>
              <a:t>chọn</a:t>
            </a:r>
            <a:r>
              <a:rPr lang="en-US" sz="1000" dirty="0"/>
              <a:t> </a:t>
            </a:r>
            <a:r>
              <a:rPr lang="en-US" sz="1000" dirty="0" err="1"/>
              <a:t>ngoại</a:t>
            </a:r>
            <a:r>
              <a:rPr lang="en-US" sz="1000" dirty="0"/>
              <a:t> ô, </a:t>
            </a:r>
            <a:r>
              <a:rPr lang="en-US" sz="1000" dirty="0" err="1"/>
              <a:t>từ</a:t>
            </a:r>
            <a:r>
              <a:rPr lang="en-US" sz="1000" dirty="0"/>
              <a:t> 2 </a:t>
            </a:r>
            <a:r>
              <a:rPr lang="en-US" sz="1000" dirty="0" err="1"/>
              <a:t>phòng</a:t>
            </a:r>
            <a:r>
              <a:rPr lang="en-US" sz="1000" dirty="0"/>
              <a:t> </a:t>
            </a:r>
            <a:r>
              <a:rPr lang="en-US" sz="1000" dirty="0" err="1"/>
              <a:t>ngủ</a:t>
            </a:r>
            <a:endParaRPr lang="en-US" sz="1000" dirty="0"/>
          </a:p>
        </p:txBody>
      </p:sp>
      <p:sp>
        <p:nvSpPr>
          <p:cNvPr id="36" name="Rectangle 35">
            <a:extLst>
              <a:ext uri="{FF2B5EF4-FFF2-40B4-BE49-F238E27FC236}">
                <a16:creationId xmlns:a16="http://schemas.microsoft.com/office/drawing/2014/main" id="{D2C51A60-F611-01EA-085D-554B4BF8A5C4}"/>
              </a:ext>
            </a:extLst>
          </p:cNvPr>
          <p:cNvSpPr/>
          <p:nvPr/>
        </p:nvSpPr>
        <p:spPr>
          <a:xfrm>
            <a:off x="8490205" y="2233820"/>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Vay</a:t>
            </a:r>
            <a:r>
              <a:rPr lang="en-US" sz="1000" dirty="0"/>
              <a:t> 30% </a:t>
            </a:r>
            <a:r>
              <a:rPr lang="en-US" sz="1000" dirty="0" err="1"/>
              <a:t>giá</a:t>
            </a:r>
            <a:r>
              <a:rPr lang="en-US" sz="1000" dirty="0"/>
              <a:t> </a:t>
            </a:r>
            <a:r>
              <a:rPr lang="en-US" sz="1000" dirty="0" err="1"/>
              <a:t>trị</a:t>
            </a:r>
            <a:r>
              <a:rPr lang="en-US" sz="1000" dirty="0"/>
              <a:t> </a:t>
            </a:r>
            <a:r>
              <a:rPr lang="en-US" sz="1000" dirty="0" err="1"/>
              <a:t>căn</a:t>
            </a:r>
            <a:r>
              <a:rPr lang="en-US" sz="1000" dirty="0"/>
              <a:t> </a:t>
            </a:r>
            <a:r>
              <a:rPr lang="en-US" sz="1000" dirty="0" err="1"/>
              <a:t>nhà</a:t>
            </a:r>
            <a:r>
              <a:rPr lang="en-US" sz="1000" dirty="0"/>
              <a:t> </a:t>
            </a:r>
            <a:r>
              <a:rPr lang="en-US" sz="1000" dirty="0" err="1"/>
              <a:t>muốn</a:t>
            </a:r>
            <a:r>
              <a:rPr lang="en-US" sz="1000" dirty="0"/>
              <a:t> </a:t>
            </a:r>
            <a:r>
              <a:rPr lang="en-US" sz="1000" dirty="0" err="1"/>
              <a:t>mua</a:t>
            </a:r>
            <a:r>
              <a:rPr lang="en-US" sz="1000" dirty="0"/>
              <a:t> </a:t>
            </a:r>
            <a:r>
              <a:rPr lang="en-US" sz="1000" dirty="0" err="1"/>
              <a:t>kì</a:t>
            </a:r>
            <a:r>
              <a:rPr lang="en-US" sz="1000" dirty="0"/>
              <a:t> </a:t>
            </a:r>
            <a:r>
              <a:rPr lang="en-US" sz="1000" dirty="0" err="1"/>
              <a:t>hạn</a:t>
            </a:r>
            <a:r>
              <a:rPr lang="en-US" sz="1000" dirty="0"/>
              <a:t> </a:t>
            </a:r>
            <a:r>
              <a:rPr lang="en-US" sz="1000" dirty="0" err="1"/>
              <a:t>dài</a:t>
            </a:r>
            <a:endParaRPr lang="en-US" sz="1000" dirty="0"/>
          </a:p>
        </p:txBody>
      </p:sp>
      <p:sp>
        <p:nvSpPr>
          <p:cNvPr id="37" name="Rectangle 36">
            <a:extLst>
              <a:ext uri="{FF2B5EF4-FFF2-40B4-BE49-F238E27FC236}">
                <a16:creationId xmlns:a16="http://schemas.microsoft.com/office/drawing/2014/main" id="{8A19EEFC-76EA-15D2-CE80-129E24B2207F}"/>
              </a:ext>
            </a:extLst>
          </p:cNvPr>
          <p:cNvSpPr/>
          <p:nvPr/>
        </p:nvSpPr>
        <p:spPr>
          <a:xfrm>
            <a:off x="10125920" y="2256762"/>
            <a:ext cx="1164090" cy="47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Vay</a:t>
            </a:r>
            <a:r>
              <a:rPr lang="en-US" sz="1000" dirty="0"/>
              <a:t> 50% </a:t>
            </a:r>
            <a:r>
              <a:rPr lang="en-US" sz="1000" dirty="0" err="1"/>
              <a:t>giá</a:t>
            </a:r>
            <a:r>
              <a:rPr lang="en-US" sz="1000" dirty="0"/>
              <a:t> </a:t>
            </a:r>
            <a:r>
              <a:rPr lang="en-US" sz="1000" dirty="0" err="1"/>
              <a:t>trị</a:t>
            </a:r>
            <a:r>
              <a:rPr lang="en-US" sz="1000" dirty="0"/>
              <a:t> </a:t>
            </a:r>
            <a:r>
              <a:rPr lang="en-US" sz="1000" dirty="0" err="1"/>
              <a:t>căn</a:t>
            </a:r>
            <a:r>
              <a:rPr lang="en-US" sz="1000" dirty="0"/>
              <a:t> </a:t>
            </a:r>
            <a:r>
              <a:rPr lang="en-US" sz="1000" dirty="0" err="1"/>
              <a:t>nhà</a:t>
            </a:r>
            <a:r>
              <a:rPr lang="en-US" sz="1000" dirty="0"/>
              <a:t> </a:t>
            </a:r>
            <a:r>
              <a:rPr lang="en-US" sz="1000" dirty="0" err="1"/>
              <a:t>nhưng</a:t>
            </a:r>
            <a:r>
              <a:rPr lang="en-US" sz="1000" dirty="0"/>
              <a:t> </a:t>
            </a:r>
            <a:r>
              <a:rPr lang="en-US" sz="1000" dirty="0" err="1"/>
              <a:t>giá</a:t>
            </a:r>
            <a:r>
              <a:rPr lang="en-US" sz="1000" dirty="0"/>
              <a:t> </a:t>
            </a:r>
            <a:r>
              <a:rPr lang="en-US" sz="1000" dirty="0" err="1"/>
              <a:t>nhà</a:t>
            </a:r>
            <a:r>
              <a:rPr lang="en-US" sz="1000" dirty="0"/>
              <a:t> </a:t>
            </a:r>
            <a:r>
              <a:rPr lang="en-US" sz="1000" dirty="0" err="1"/>
              <a:t>cao</a:t>
            </a:r>
            <a:r>
              <a:rPr lang="en-US" sz="1000" dirty="0"/>
              <a:t> </a:t>
            </a:r>
          </a:p>
        </p:txBody>
      </p:sp>
      <p:sp>
        <p:nvSpPr>
          <p:cNvPr id="38" name="TextBox 37">
            <a:extLst>
              <a:ext uri="{FF2B5EF4-FFF2-40B4-BE49-F238E27FC236}">
                <a16:creationId xmlns:a16="http://schemas.microsoft.com/office/drawing/2014/main" id="{085C806B-AAAC-58E5-A90E-6F85EBE774AD}"/>
              </a:ext>
            </a:extLst>
          </p:cNvPr>
          <p:cNvSpPr txBox="1"/>
          <p:nvPr/>
        </p:nvSpPr>
        <p:spPr>
          <a:xfrm>
            <a:off x="1508269"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Độc</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thân</a:t>
            </a:r>
            <a:endParaRPr lang="en-US" sz="10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D9FCE3AF-FD85-6590-CCAB-3C9C9E064C6A}"/>
              </a:ext>
            </a:extLst>
          </p:cNvPr>
          <p:cNvSpPr txBox="1"/>
          <p:nvPr/>
        </p:nvSpPr>
        <p:spPr>
          <a:xfrm>
            <a:off x="3403659"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Cặp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đôi</a:t>
            </a:r>
            <a:endParaRPr lang="en-US" sz="10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683CD90D-33F1-98AF-4A7D-B35C852D5024}"/>
              </a:ext>
            </a:extLst>
          </p:cNvPr>
          <p:cNvSpPr txBox="1"/>
          <p:nvPr/>
        </p:nvSpPr>
        <p:spPr>
          <a:xfrm>
            <a:off x="5248920" y="1816103"/>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Thế</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hệ</a:t>
            </a:r>
            <a:r>
              <a:rPr lang="en-US" sz="1000" dirty="0">
                <a:latin typeface="Times New Roman" panose="02020603050405020304" pitchFamily="18" charset="0"/>
                <a:cs typeface="Times New Roman" panose="02020603050405020304" pitchFamily="18" charset="0"/>
              </a:rPr>
              <a:t> Z</a:t>
            </a:r>
          </a:p>
        </p:txBody>
      </p:sp>
      <p:sp>
        <p:nvSpPr>
          <p:cNvPr id="41" name="TextBox 40">
            <a:extLst>
              <a:ext uri="{FF2B5EF4-FFF2-40B4-BE49-F238E27FC236}">
                <a16:creationId xmlns:a16="http://schemas.microsoft.com/office/drawing/2014/main" id="{24D1A818-69BC-973F-FC65-933BE81BF901}"/>
              </a:ext>
            </a:extLst>
          </p:cNvPr>
          <p:cNvSpPr txBox="1"/>
          <p:nvPr/>
        </p:nvSpPr>
        <p:spPr>
          <a:xfrm>
            <a:off x="6884635" y="1800182"/>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Thế</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hệ</a:t>
            </a:r>
            <a:r>
              <a:rPr lang="en-US" sz="1000" dirty="0">
                <a:latin typeface="Times New Roman" panose="02020603050405020304" pitchFamily="18" charset="0"/>
                <a:cs typeface="Times New Roman" panose="02020603050405020304" pitchFamily="18" charset="0"/>
              </a:rPr>
              <a:t> Y</a:t>
            </a:r>
          </a:p>
        </p:txBody>
      </p:sp>
      <p:sp>
        <p:nvSpPr>
          <p:cNvPr id="42" name="TextBox 41">
            <a:extLst>
              <a:ext uri="{FF2B5EF4-FFF2-40B4-BE49-F238E27FC236}">
                <a16:creationId xmlns:a16="http://schemas.microsoft.com/office/drawing/2014/main" id="{E7744755-8B32-603A-C689-4B3EEC77FEF6}"/>
              </a:ext>
            </a:extLst>
          </p:cNvPr>
          <p:cNvSpPr txBox="1"/>
          <p:nvPr/>
        </p:nvSpPr>
        <p:spPr>
          <a:xfrm>
            <a:off x="7801997" y="1787776"/>
            <a:ext cx="125284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không</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cao</a:t>
            </a:r>
            <a:endParaRPr lang="en-US" sz="10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95A3BBB4-EACB-FBAA-C726-664E59749FCF}"/>
              </a:ext>
            </a:extLst>
          </p:cNvPr>
          <p:cNvSpPr txBox="1"/>
          <p:nvPr/>
        </p:nvSpPr>
        <p:spPr>
          <a:xfrm>
            <a:off x="9027872" y="1797948"/>
            <a:ext cx="125284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ổn</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định</a:t>
            </a:r>
            <a:endParaRPr lang="en-US" sz="1000"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7F9EC110-EBB8-C868-88B5-B2F015B8D33F}"/>
              </a:ext>
            </a:extLst>
          </p:cNvPr>
          <p:cNvSpPr txBox="1"/>
          <p:nvPr/>
        </p:nvSpPr>
        <p:spPr>
          <a:xfrm>
            <a:off x="10249873" y="1797948"/>
            <a:ext cx="89660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Thu </a:t>
            </a:r>
            <a:r>
              <a:rPr lang="en-US" sz="1000" dirty="0" err="1">
                <a:latin typeface="Times New Roman" panose="02020603050405020304" pitchFamily="18" charset="0"/>
                <a:cs typeface="Times New Roman" panose="02020603050405020304" pitchFamily="18" charset="0"/>
              </a:rPr>
              <a:t>nhập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cao</a:t>
            </a:r>
            <a:endParaRPr lang="en-US" sz="1000" dirty="0">
              <a:latin typeface="Times New Roman" panose="02020603050405020304" pitchFamily="18" charset="0"/>
              <a:cs typeface="Times New Roman" panose="02020603050405020304" pitchFamily="18" charset="0"/>
            </a:endParaRPr>
          </a:p>
        </p:txBody>
      </p:sp>
      <p:cxnSp>
        <p:nvCxnSpPr>
          <p:cNvPr id="46" name="Straight Arrow Connector 45">
            <a:extLst>
              <a:ext uri="{FF2B5EF4-FFF2-40B4-BE49-F238E27FC236}">
                <a16:creationId xmlns:a16="http://schemas.microsoft.com/office/drawing/2014/main" id="{1847ADA9-ACAF-6291-32FF-3F7BE4A38795}"/>
              </a:ext>
            </a:extLst>
          </p:cNvPr>
          <p:cNvCxnSpPr>
            <a:stCxn id="38" idx="2"/>
            <a:endCxn id="32" idx="0"/>
          </p:cNvCxnSpPr>
          <p:nvPr/>
        </p:nvCxnSpPr>
        <p:spPr>
          <a:xfrm>
            <a:off x="1843586" y="2071237"/>
            <a:ext cx="0" cy="250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2E1AABA-B030-85C5-6829-3D25EADF10EA}"/>
              </a:ext>
            </a:extLst>
          </p:cNvPr>
          <p:cNvCxnSpPr>
            <a:stCxn id="39" idx="2"/>
            <a:endCxn id="33" idx="0"/>
          </p:cNvCxnSpPr>
          <p:nvPr/>
        </p:nvCxnSpPr>
        <p:spPr>
          <a:xfrm flipH="1">
            <a:off x="3731939" y="2071237"/>
            <a:ext cx="7037" cy="227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059737E-3DE2-C269-FABB-E4C04E962C33}"/>
              </a:ext>
            </a:extLst>
          </p:cNvPr>
          <p:cNvCxnSpPr>
            <a:stCxn id="40" idx="2"/>
            <a:endCxn id="34" idx="0"/>
          </p:cNvCxnSpPr>
          <p:nvPr/>
        </p:nvCxnSpPr>
        <p:spPr>
          <a:xfrm>
            <a:off x="5584237" y="2071237"/>
            <a:ext cx="0" cy="227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5841BEBA-A234-DF65-DBB3-BF2D18246B9B}"/>
              </a:ext>
            </a:extLst>
          </p:cNvPr>
          <p:cNvCxnSpPr>
            <a:stCxn id="41" idx="2"/>
            <a:endCxn id="35" idx="0"/>
          </p:cNvCxnSpPr>
          <p:nvPr/>
        </p:nvCxnSpPr>
        <p:spPr>
          <a:xfrm>
            <a:off x="7219952" y="2055316"/>
            <a:ext cx="0" cy="178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7AC227B6-1BE8-A18E-81AE-0ECCFE3B4F07}"/>
              </a:ext>
            </a:extLst>
          </p:cNvPr>
          <p:cNvCxnSpPr>
            <a:stCxn id="42" idx="2"/>
            <a:endCxn id="36" idx="0"/>
          </p:cNvCxnSpPr>
          <p:nvPr/>
        </p:nvCxnSpPr>
        <p:spPr>
          <a:xfrm>
            <a:off x="8428420" y="2042910"/>
            <a:ext cx="643830" cy="190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E2896767-F4FF-9CFD-DED1-740731531EBF}"/>
              </a:ext>
            </a:extLst>
          </p:cNvPr>
          <p:cNvCxnSpPr>
            <a:stCxn id="43" idx="2"/>
            <a:endCxn id="36" idx="0"/>
          </p:cNvCxnSpPr>
          <p:nvPr/>
        </p:nvCxnSpPr>
        <p:spPr>
          <a:xfrm flipH="1">
            <a:off x="9072250" y="2053082"/>
            <a:ext cx="582045" cy="180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2DF40CD6-25EE-B11F-8140-D18F22C1B597}"/>
              </a:ext>
            </a:extLst>
          </p:cNvPr>
          <p:cNvCxnSpPr>
            <a:stCxn id="44" idx="2"/>
            <a:endCxn id="37" idx="0"/>
          </p:cNvCxnSpPr>
          <p:nvPr/>
        </p:nvCxnSpPr>
        <p:spPr>
          <a:xfrm>
            <a:off x="10698176" y="2053082"/>
            <a:ext cx="9789" cy="203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Rectangle 61">
            <a:extLst>
              <a:ext uri="{FF2B5EF4-FFF2-40B4-BE49-F238E27FC236}">
                <a16:creationId xmlns:a16="http://schemas.microsoft.com/office/drawing/2014/main" id="{CD485EB0-BC9A-504D-186A-A97610A7695C}"/>
              </a:ext>
            </a:extLst>
          </p:cNvPr>
          <p:cNvSpPr/>
          <p:nvPr/>
        </p:nvSpPr>
        <p:spPr>
          <a:xfrm>
            <a:off x="5337509" y="3689376"/>
            <a:ext cx="1164090" cy="341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Từ</a:t>
            </a:r>
            <a:r>
              <a:rPr lang="en-US" sz="1000" dirty="0"/>
              <a:t> </a:t>
            </a:r>
            <a:r>
              <a:rPr lang="en-US" sz="1000" dirty="0" err="1"/>
              <a:t>ba</a:t>
            </a:r>
            <a:r>
              <a:rPr lang="en-US" sz="1000" dirty="0"/>
              <a:t> </a:t>
            </a:r>
            <a:r>
              <a:rPr lang="en-US" sz="1000" dirty="0" err="1"/>
              <a:t>phòng</a:t>
            </a:r>
            <a:r>
              <a:rPr lang="en-US" sz="1000" dirty="0"/>
              <a:t> </a:t>
            </a:r>
            <a:r>
              <a:rPr lang="en-US" sz="1000" dirty="0" err="1"/>
              <a:t>ngủ</a:t>
            </a:r>
            <a:endParaRPr lang="en-US" sz="1000" dirty="0"/>
          </a:p>
        </p:txBody>
      </p:sp>
      <p:sp>
        <p:nvSpPr>
          <p:cNvPr id="63" name="TextBox 62">
            <a:extLst>
              <a:ext uri="{FF2B5EF4-FFF2-40B4-BE49-F238E27FC236}">
                <a16:creationId xmlns:a16="http://schemas.microsoft.com/office/drawing/2014/main" id="{C545CE67-265A-1168-B719-7AD06BA0E693}"/>
              </a:ext>
            </a:extLst>
          </p:cNvPr>
          <p:cNvSpPr txBox="1"/>
          <p:nvPr/>
        </p:nvSpPr>
        <p:spPr>
          <a:xfrm>
            <a:off x="4666875" y="3255984"/>
            <a:ext cx="670634"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Cặp</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đôi</a:t>
            </a:r>
            <a:endParaRPr lang="en-US" sz="1000" dirty="0">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8ADA4973-0C07-1DCC-46D1-D28DA5822177}"/>
              </a:ext>
            </a:extLst>
          </p:cNvPr>
          <p:cNvSpPr txBox="1"/>
          <p:nvPr/>
        </p:nvSpPr>
        <p:spPr>
          <a:xfrm>
            <a:off x="6427057" y="3253831"/>
            <a:ext cx="670634"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Gia </a:t>
            </a:r>
            <a:r>
              <a:rPr lang="en-US" sz="1000" dirty="0" err="1">
                <a:latin typeface="Times New Roman" panose="02020603050405020304" pitchFamily="18" charset="0"/>
                <a:cs typeface="Times New Roman" panose="02020603050405020304" pitchFamily="18" charset="0"/>
              </a:rPr>
              <a:t>đình</a:t>
            </a:r>
            <a:endParaRPr lang="en-US" sz="1000" dirty="0">
              <a:latin typeface="Times New Roman" panose="02020603050405020304" pitchFamily="18" charset="0"/>
              <a:cs typeface="Times New Roman" panose="02020603050405020304" pitchFamily="18" charset="0"/>
            </a:endParaRPr>
          </a:p>
        </p:txBody>
      </p:sp>
      <p:cxnSp>
        <p:nvCxnSpPr>
          <p:cNvPr id="66" name="Straight Arrow Connector 65">
            <a:extLst>
              <a:ext uri="{FF2B5EF4-FFF2-40B4-BE49-F238E27FC236}">
                <a16:creationId xmlns:a16="http://schemas.microsoft.com/office/drawing/2014/main" id="{54480135-DC03-AAB3-4F3E-CAEB3A793576}"/>
              </a:ext>
            </a:extLst>
          </p:cNvPr>
          <p:cNvCxnSpPr>
            <a:stCxn id="63" idx="2"/>
            <a:endCxn id="62" idx="0"/>
          </p:cNvCxnSpPr>
          <p:nvPr/>
        </p:nvCxnSpPr>
        <p:spPr>
          <a:xfrm>
            <a:off x="5002192" y="3511118"/>
            <a:ext cx="917362" cy="178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B089EE8F-1B4C-9F89-6639-CB4DB30B598C}"/>
              </a:ext>
            </a:extLst>
          </p:cNvPr>
          <p:cNvCxnSpPr>
            <a:stCxn id="64" idx="2"/>
            <a:endCxn id="62" idx="0"/>
          </p:cNvCxnSpPr>
          <p:nvPr/>
        </p:nvCxnSpPr>
        <p:spPr>
          <a:xfrm flipH="1">
            <a:off x="5919554" y="3508965"/>
            <a:ext cx="842820" cy="180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Rectangle 68">
            <a:extLst>
              <a:ext uri="{FF2B5EF4-FFF2-40B4-BE49-F238E27FC236}">
                <a16:creationId xmlns:a16="http://schemas.microsoft.com/office/drawing/2014/main" id="{F8D5A76B-AFB2-A10E-54A7-0764A9E2C74F}"/>
              </a:ext>
            </a:extLst>
          </p:cNvPr>
          <p:cNvSpPr/>
          <p:nvPr/>
        </p:nvSpPr>
        <p:spPr>
          <a:xfrm>
            <a:off x="5213042" y="4644650"/>
            <a:ext cx="1424865" cy="60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Số</a:t>
            </a:r>
            <a:r>
              <a:rPr lang="en-US" sz="1000" dirty="0"/>
              <a:t> </a:t>
            </a:r>
            <a:r>
              <a:rPr lang="en-US" sz="1000" dirty="0" err="1"/>
              <a:t>phòng</a:t>
            </a:r>
            <a:r>
              <a:rPr lang="en-US" sz="1000" dirty="0"/>
              <a:t> </a:t>
            </a:r>
            <a:r>
              <a:rPr lang="en-US" sz="1000" dirty="0" err="1"/>
              <a:t>ngủ</a:t>
            </a:r>
            <a:r>
              <a:rPr lang="en-US" sz="1000" dirty="0"/>
              <a:t> </a:t>
            </a:r>
            <a:r>
              <a:rPr lang="en-US" sz="1000" dirty="0" err="1"/>
              <a:t>bằng</a:t>
            </a:r>
            <a:r>
              <a:rPr lang="en-US" sz="1000" dirty="0"/>
              <a:t> </a:t>
            </a:r>
            <a:r>
              <a:rPr lang="en-US" sz="1000" dirty="0" err="1"/>
              <a:t>số</a:t>
            </a:r>
            <a:r>
              <a:rPr lang="en-US" sz="1000" dirty="0"/>
              <a:t> </a:t>
            </a:r>
            <a:r>
              <a:rPr lang="en-US" sz="1000" dirty="0" err="1"/>
              <a:t>thành</a:t>
            </a:r>
            <a:r>
              <a:rPr lang="en-US" sz="1000" dirty="0"/>
              <a:t> </a:t>
            </a:r>
            <a:r>
              <a:rPr lang="en-US" sz="1000" dirty="0" err="1"/>
              <a:t>viên</a:t>
            </a:r>
            <a:r>
              <a:rPr lang="en-US" sz="1000" dirty="0"/>
              <a:t> </a:t>
            </a:r>
            <a:r>
              <a:rPr lang="en-US" sz="1000" dirty="0" err="1"/>
              <a:t>gia</a:t>
            </a:r>
            <a:r>
              <a:rPr lang="en-US" sz="1000" dirty="0"/>
              <a:t> </a:t>
            </a:r>
            <a:r>
              <a:rPr lang="en-US" sz="1000" dirty="0" err="1"/>
              <a:t>đình</a:t>
            </a:r>
            <a:r>
              <a:rPr lang="en-US" sz="1000" dirty="0"/>
              <a:t> +1 * </a:t>
            </a:r>
            <a:r>
              <a:rPr lang="en-US" sz="1000" dirty="0" err="1"/>
              <a:t>trẻ</a:t>
            </a:r>
            <a:r>
              <a:rPr lang="en-US" sz="1000" dirty="0"/>
              <a:t> </a:t>
            </a:r>
            <a:r>
              <a:rPr lang="en-US" sz="1000" dirty="0" err="1"/>
              <a:t>em</a:t>
            </a:r>
            <a:r>
              <a:rPr lang="en-US" sz="1000" dirty="0"/>
              <a:t> </a:t>
            </a:r>
            <a:r>
              <a:rPr lang="en-US" sz="1000" dirty="0" err="1"/>
              <a:t>và</a:t>
            </a:r>
            <a:r>
              <a:rPr lang="en-US" sz="1000" dirty="0"/>
              <a:t> </a:t>
            </a:r>
            <a:r>
              <a:rPr lang="en-US" sz="1000" dirty="0" err="1"/>
              <a:t>phải</a:t>
            </a:r>
            <a:r>
              <a:rPr lang="en-US" sz="1000" dirty="0"/>
              <a:t> ở </a:t>
            </a:r>
            <a:r>
              <a:rPr lang="en-US" sz="1000" dirty="0" err="1"/>
              <a:t>trung</a:t>
            </a:r>
            <a:r>
              <a:rPr lang="en-US" sz="1000" dirty="0"/>
              <a:t> </a:t>
            </a:r>
            <a:r>
              <a:rPr lang="en-US" sz="1000" dirty="0" err="1"/>
              <a:t>tâm</a:t>
            </a:r>
            <a:r>
              <a:rPr lang="en-US" sz="1000" dirty="0"/>
              <a:t> </a:t>
            </a:r>
            <a:r>
              <a:rPr lang="en-US" sz="1000" dirty="0" err="1"/>
              <a:t>và</a:t>
            </a:r>
            <a:r>
              <a:rPr lang="en-US" sz="1000" dirty="0"/>
              <a:t> </a:t>
            </a:r>
            <a:r>
              <a:rPr lang="en-US" sz="1000" dirty="0" err="1"/>
              <a:t>rộng</a:t>
            </a:r>
            <a:r>
              <a:rPr lang="en-US" sz="1000" dirty="0"/>
              <a:t> </a:t>
            </a:r>
            <a:r>
              <a:rPr lang="en-US" sz="1000" dirty="0" err="1"/>
              <a:t>rãi</a:t>
            </a:r>
            <a:endParaRPr lang="en-US" sz="1000" dirty="0"/>
          </a:p>
        </p:txBody>
      </p:sp>
      <p:sp>
        <p:nvSpPr>
          <p:cNvPr id="70" name="TextBox 69">
            <a:extLst>
              <a:ext uri="{FF2B5EF4-FFF2-40B4-BE49-F238E27FC236}">
                <a16:creationId xmlns:a16="http://schemas.microsoft.com/office/drawing/2014/main" id="{8A18A426-56D7-D810-4DC2-B966A4725E13}"/>
              </a:ext>
            </a:extLst>
          </p:cNvPr>
          <p:cNvSpPr txBox="1"/>
          <p:nvPr/>
        </p:nvSpPr>
        <p:spPr>
          <a:xfrm>
            <a:off x="4666875" y="4211258"/>
            <a:ext cx="670634"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Gia </a:t>
            </a:r>
            <a:r>
              <a:rPr lang="en-US" sz="1000" dirty="0" err="1">
                <a:latin typeface="Times New Roman" panose="02020603050405020304" pitchFamily="18" charset="0"/>
                <a:cs typeface="Times New Roman" panose="02020603050405020304" pitchFamily="18" charset="0"/>
              </a:rPr>
              <a:t>đình</a:t>
            </a:r>
            <a:endParaRPr lang="en-US" sz="1000" dirty="0">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54255923-0D40-3E86-EC4F-1B2A29913158}"/>
              </a:ext>
            </a:extLst>
          </p:cNvPr>
          <p:cNvSpPr txBox="1"/>
          <p:nvPr/>
        </p:nvSpPr>
        <p:spPr>
          <a:xfrm>
            <a:off x="6435000" y="4209105"/>
            <a:ext cx="1030186" cy="255134"/>
          </a:xfrm>
          <a:prstGeom prst="rect">
            <a:avLst/>
          </a:prstGeom>
          <a:noFill/>
        </p:spPr>
        <p:txBody>
          <a:bodyPr wrap="square">
            <a:spAutoFit/>
          </a:bodyPr>
          <a:lstStyle/>
          <a:p>
            <a:pPr marR="0">
              <a:lnSpc>
                <a:spcPct val="115000"/>
              </a:lnSpc>
              <a:spcBef>
                <a:spcPts val="0"/>
              </a:spcBef>
              <a:spcAft>
                <a:spcPts val="1000"/>
              </a:spcAft>
            </a:pPr>
            <a:r>
              <a:rPr lang="en-US" sz="1000" dirty="0">
                <a:latin typeface="Times New Roman" panose="02020603050405020304" pitchFamily="18" charset="0"/>
                <a:cs typeface="Times New Roman" panose="02020603050405020304" pitchFamily="18" charset="0"/>
              </a:rPr>
              <a:t>Con </a:t>
            </a:r>
            <a:r>
              <a:rPr lang="en-US" sz="1000" dirty="0" err="1">
                <a:latin typeface="Times New Roman" panose="02020603050405020304" pitchFamily="18" charset="0"/>
                <a:cs typeface="Times New Roman" panose="02020603050405020304" pitchFamily="18" charset="0"/>
              </a:rPr>
              <a:t>cái</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còn</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nhỏ</a:t>
            </a:r>
            <a:endParaRPr lang="en-US" sz="1000" dirty="0">
              <a:latin typeface="Times New Roman" panose="02020603050405020304" pitchFamily="18" charset="0"/>
              <a:cs typeface="Times New Roman" panose="02020603050405020304" pitchFamily="18" charset="0"/>
            </a:endParaRPr>
          </a:p>
        </p:txBody>
      </p:sp>
      <p:cxnSp>
        <p:nvCxnSpPr>
          <p:cNvPr id="73" name="Straight Arrow Connector 72">
            <a:extLst>
              <a:ext uri="{FF2B5EF4-FFF2-40B4-BE49-F238E27FC236}">
                <a16:creationId xmlns:a16="http://schemas.microsoft.com/office/drawing/2014/main" id="{9BBE6037-210E-BF0B-55AD-73542514AFCE}"/>
              </a:ext>
            </a:extLst>
          </p:cNvPr>
          <p:cNvCxnSpPr>
            <a:stCxn id="70" idx="2"/>
            <a:endCxn id="69" idx="0"/>
          </p:cNvCxnSpPr>
          <p:nvPr/>
        </p:nvCxnSpPr>
        <p:spPr>
          <a:xfrm>
            <a:off x="5002192" y="4466392"/>
            <a:ext cx="923283" cy="178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B274FD3C-CB1B-1928-3EDB-02CB751F9B0E}"/>
              </a:ext>
            </a:extLst>
          </p:cNvPr>
          <p:cNvCxnSpPr>
            <a:stCxn id="71" idx="2"/>
            <a:endCxn id="69" idx="0"/>
          </p:cNvCxnSpPr>
          <p:nvPr/>
        </p:nvCxnSpPr>
        <p:spPr>
          <a:xfrm flipH="1">
            <a:off x="5925475" y="4464239"/>
            <a:ext cx="1024618" cy="180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57327ABE-8C65-9E69-C764-41B09D1F1079}"/>
              </a:ext>
            </a:extLst>
          </p:cNvPr>
          <p:cNvCxnSpPr/>
          <p:nvPr/>
        </p:nvCxnSpPr>
        <p:spPr>
          <a:xfrm flipV="1">
            <a:off x="582592" y="1242874"/>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Connector 77">
            <a:extLst>
              <a:ext uri="{FF2B5EF4-FFF2-40B4-BE49-F238E27FC236}">
                <a16:creationId xmlns:a16="http://schemas.microsoft.com/office/drawing/2014/main" id="{4E06E90E-3763-2C0C-1433-F7C58541C370}"/>
              </a:ext>
            </a:extLst>
          </p:cNvPr>
          <p:cNvCxnSpPr/>
          <p:nvPr/>
        </p:nvCxnSpPr>
        <p:spPr>
          <a:xfrm flipV="1">
            <a:off x="559103" y="3178887"/>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9" name="Straight Connector 78">
            <a:extLst>
              <a:ext uri="{FF2B5EF4-FFF2-40B4-BE49-F238E27FC236}">
                <a16:creationId xmlns:a16="http://schemas.microsoft.com/office/drawing/2014/main" id="{F021278A-6AEE-EA57-E2E5-8E5B2C3F6D3A}"/>
              </a:ext>
            </a:extLst>
          </p:cNvPr>
          <p:cNvCxnSpPr/>
          <p:nvPr/>
        </p:nvCxnSpPr>
        <p:spPr>
          <a:xfrm flipV="1">
            <a:off x="559102" y="4138084"/>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0" name="Straight Connector 79">
            <a:extLst>
              <a:ext uri="{FF2B5EF4-FFF2-40B4-BE49-F238E27FC236}">
                <a16:creationId xmlns:a16="http://schemas.microsoft.com/office/drawing/2014/main" id="{671A39BA-395E-1344-D88B-A4F0F3DD7DB4}"/>
              </a:ext>
            </a:extLst>
          </p:cNvPr>
          <p:cNvCxnSpPr/>
          <p:nvPr/>
        </p:nvCxnSpPr>
        <p:spPr>
          <a:xfrm flipV="1">
            <a:off x="582592" y="5615511"/>
            <a:ext cx="11073789" cy="71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1" name="TextBox 80">
            <a:extLst>
              <a:ext uri="{FF2B5EF4-FFF2-40B4-BE49-F238E27FC236}">
                <a16:creationId xmlns:a16="http://schemas.microsoft.com/office/drawing/2014/main" id="{75868F6D-6FC8-DE8B-A4CF-6AD60930D89A}"/>
              </a:ext>
            </a:extLst>
          </p:cNvPr>
          <p:cNvSpPr txBox="1"/>
          <p:nvPr/>
        </p:nvSpPr>
        <p:spPr>
          <a:xfrm>
            <a:off x="11075081" y="2882690"/>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2</a:t>
            </a:r>
          </a:p>
        </p:txBody>
      </p:sp>
      <p:sp>
        <p:nvSpPr>
          <p:cNvPr id="82" name="TextBox 81">
            <a:extLst>
              <a:ext uri="{FF2B5EF4-FFF2-40B4-BE49-F238E27FC236}">
                <a16:creationId xmlns:a16="http://schemas.microsoft.com/office/drawing/2014/main" id="{450ADDE1-D5F0-5D3D-5AE4-7ECDACC4E870}"/>
              </a:ext>
            </a:extLst>
          </p:cNvPr>
          <p:cNvSpPr txBox="1"/>
          <p:nvPr/>
        </p:nvSpPr>
        <p:spPr>
          <a:xfrm>
            <a:off x="11075081" y="959407"/>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1</a:t>
            </a:r>
          </a:p>
        </p:txBody>
      </p:sp>
      <p:sp>
        <p:nvSpPr>
          <p:cNvPr id="83" name="TextBox 82">
            <a:extLst>
              <a:ext uri="{FF2B5EF4-FFF2-40B4-BE49-F238E27FC236}">
                <a16:creationId xmlns:a16="http://schemas.microsoft.com/office/drawing/2014/main" id="{E93009F3-C9D6-F645-63B7-69241026E26D}"/>
              </a:ext>
            </a:extLst>
          </p:cNvPr>
          <p:cNvSpPr txBox="1"/>
          <p:nvPr/>
        </p:nvSpPr>
        <p:spPr>
          <a:xfrm>
            <a:off x="11075081" y="3878636"/>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3</a:t>
            </a:r>
          </a:p>
        </p:txBody>
      </p:sp>
      <p:sp>
        <p:nvSpPr>
          <p:cNvPr id="84" name="TextBox 83">
            <a:extLst>
              <a:ext uri="{FF2B5EF4-FFF2-40B4-BE49-F238E27FC236}">
                <a16:creationId xmlns:a16="http://schemas.microsoft.com/office/drawing/2014/main" id="{D69C5AA7-AB08-9F64-9130-8077617C86EE}"/>
              </a:ext>
            </a:extLst>
          </p:cNvPr>
          <p:cNvSpPr txBox="1"/>
          <p:nvPr/>
        </p:nvSpPr>
        <p:spPr>
          <a:xfrm>
            <a:off x="11075081" y="5282889"/>
            <a:ext cx="685438" cy="255134"/>
          </a:xfrm>
          <a:prstGeom prst="rect">
            <a:avLst/>
          </a:prstGeom>
          <a:noFill/>
        </p:spPr>
        <p:txBody>
          <a:bodyPr wrap="square">
            <a:spAutoFit/>
          </a:bodyPr>
          <a:lstStyle/>
          <a:p>
            <a:pPr marR="0">
              <a:lnSpc>
                <a:spcPct val="115000"/>
              </a:lnSpc>
              <a:spcBef>
                <a:spcPts val="0"/>
              </a:spcBef>
              <a:spcAft>
                <a:spcPts val="1000"/>
              </a:spcAft>
            </a:pPr>
            <a:r>
              <a:rPr lang="en-US" sz="1000" dirty="0" err="1">
                <a:latin typeface="Times New Roman" panose="02020603050405020304" pitchFamily="18" charset="0"/>
                <a:cs typeface="Times New Roman" panose="02020603050405020304" pitchFamily="18" charset="0"/>
              </a:rPr>
              <a:t>Ưu</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tiên</a:t>
            </a:r>
            <a:r>
              <a:rPr lang="en-US" sz="1000" dirty="0">
                <a:latin typeface="Times New Roman" panose="02020603050405020304" pitchFamily="18" charset="0"/>
                <a:cs typeface="Times New Roman" panose="02020603050405020304" pitchFamily="18" charset="0"/>
              </a:rPr>
              <a:t> 4</a:t>
            </a:r>
          </a:p>
        </p:txBody>
      </p:sp>
      <p:sp>
        <p:nvSpPr>
          <p:cNvPr id="85" name="Slide Number Placeholder 84">
            <a:extLst>
              <a:ext uri="{FF2B5EF4-FFF2-40B4-BE49-F238E27FC236}">
                <a16:creationId xmlns:a16="http://schemas.microsoft.com/office/drawing/2014/main" id="{14340F30-584D-1C76-92FE-E2A49ACCB8A2}"/>
              </a:ext>
            </a:extLst>
          </p:cNvPr>
          <p:cNvSpPr>
            <a:spLocks noGrp="1"/>
          </p:cNvSpPr>
          <p:nvPr>
            <p:ph type="sldNum" sz="quarter" idx="12"/>
          </p:nvPr>
        </p:nvSpPr>
        <p:spPr/>
        <p:txBody>
          <a:bodyPr/>
          <a:lstStyle/>
          <a:p>
            <a:fld id="{E31375A4-56A4-47D6-9801-1991572033F7}" type="slidenum">
              <a:rPr lang="en-US" smtClean="0"/>
              <a:t>9</a:t>
            </a:fld>
            <a:endParaRPr lang="en-US"/>
          </a:p>
        </p:txBody>
      </p:sp>
    </p:spTree>
    <p:extLst>
      <p:ext uri="{BB962C8B-B14F-4D97-AF65-F5344CB8AC3E}">
        <p14:creationId xmlns:p14="http://schemas.microsoft.com/office/powerpoint/2010/main" val="65149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147</TotalTime>
  <Words>3344</Words>
  <Application>Microsoft Office PowerPoint</Application>
  <PresentationFormat>Widescreen</PresentationFormat>
  <Paragraphs>821</Paragraphs>
  <Slides>28</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Roboto Mono</vt:lpstr>
      <vt:lpstr>Times New Roman</vt:lpstr>
      <vt:lpstr>Diamond Grid 16x9</vt:lpstr>
      <vt:lpstr>HỆ THỐNG HỖ TRỢ TÌM KIẾM CĂN HỘ CHUNG CƯ</vt:lpstr>
      <vt:lpstr>MỤC LỤC</vt:lpstr>
      <vt:lpstr>Yêu cầu</vt:lpstr>
      <vt:lpstr>YÊU CẦU</vt:lpstr>
      <vt:lpstr>Dữ liệu</vt:lpstr>
      <vt:lpstr>Dữ liệu</vt:lpstr>
      <vt:lpstr>Mô hình</vt:lpstr>
      <vt:lpstr>MÔ HÌNH</vt:lpstr>
      <vt:lpstr>PowerPoint Presentation</vt:lpstr>
      <vt:lpstr>MÔ HÌNH</vt:lpstr>
      <vt:lpstr>MÔ HÌNH</vt:lpstr>
      <vt:lpstr>Ví dụ</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 và đánh giá</vt:lpstr>
      <vt:lpstr>ĐÁNH GIÁ</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Nguyễn Nhật Huy</dc:creator>
  <cp:lastModifiedBy>Nguyễn Nhật Huy</cp:lastModifiedBy>
  <cp:revision>23</cp:revision>
  <dcterms:created xsi:type="dcterms:W3CDTF">2022-12-13T08:04:57Z</dcterms:created>
  <dcterms:modified xsi:type="dcterms:W3CDTF">2022-12-13T12:59:23Z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