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AR" sz="1800" spc="-1" strike="noStrike">
                <a:solidFill>
                  <a:schemeClr val="dk1"/>
                </a:solidFill>
                <a:latin typeface="Calibri"/>
              </a:rPr>
              <a:t>Pulse para desplazar la diapositiva</a:t>
            </a:r>
            <a:endParaRPr b="0" lang="es-AR" sz="1800" spc="-1" strike="noStrike">
              <a:solidFill>
                <a:schemeClr val="dk1"/>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AR" sz="2000" spc="-1" strike="noStrike">
                <a:solidFill>
                  <a:srgbClr val="000000"/>
                </a:solidFill>
                <a:latin typeface="Arial"/>
              </a:rPr>
              <a:t>Pulse para editar el formato de las notas</a:t>
            </a:r>
            <a:endParaRPr b="0" lang="es-AR"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AR" sz="1400" spc="-1" strike="noStrike">
                <a:solidFill>
                  <a:srgbClr val="000000"/>
                </a:solidFill>
                <a:latin typeface="Times New Roman"/>
              </a:rPr>
              <a:t>&lt;cabecera&gt;</a:t>
            </a:r>
            <a:endParaRPr b="0" lang="es-AR"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s-AR" sz="1400" spc="-1" strike="noStrike">
                <a:solidFill>
                  <a:srgbClr val="000000"/>
                </a:solidFill>
                <a:latin typeface="Times New Roman"/>
              </a:defRPr>
            </a:lvl1pPr>
          </a:lstStyle>
          <a:p>
            <a:pPr indent="0" algn="r">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s-AR" sz="1400" spc="-1" strike="noStrike">
                <a:solidFill>
                  <a:srgbClr val="000000"/>
                </a:solidFill>
                <a:latin typeface="Times New Roman"/>
              </a:defRPr>
            </a:lvl1pPr>
          </a:lstStyle>
          <a:p>
            <a:pPr indent="0" algn="r">
              <a:buNone/>
            </a:pPr>
            <a:fld id="{6A913F1E-AE58-49F7-8F27-80FA14E61228}" type="slidenum">
              <a:rPr b="0" lang="es-AR" sz="1400" spc="-1" strike="noStrike">
                <a:solidFill>
                  <a:srgbClr val="000000"/>
                </a:solidFill>
                <a:latin typeface="Times New Roman"/>
              </a:rPr>
              <a:t>&lt;número&gt;</a:t>
            </a:fld>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68"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C4557AA-189D-452E-AC2A-9DBFEAD1636B}"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a:ln w="0">
            <a:noFill/>
          </a:ln>
        </p:spPr>
      </p:sp>
      <p:sp>
        <p:nvSpPr>
          <p:cNvPr id="19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95" name="PlaceHolder 3"/>
          <p:cNvSpPr>
            <a:spLocks noGrp="1"/>
          </p:cNvSpPr>
          <p:nvPr>
            <p:ph type="sldNum" idx="1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4A4B30B-6678-4BA4-875A-122B8956DFF1}"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71"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4350C9C-821D-4374-B68A-E0EC11EB5AC8}"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74"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E401194-BA9F-4600-A9E4-B09CAAF7BE4D}"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a:ln w="0">
            <a:noFill/>
          </a:ln>
        </p:spPr>
      </p:sp>
      <p:sp>
        <p:nvSpPr>
          <p:cNvPr id="17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77"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0554273A-79F1-4FB9-BED0-06C9DA529A77}"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6040" cy="3085920"/>
          </a:xfrm>
          <a:prstGeom prst="rect">
            <a:avLst/>
          </a:prstGeom>
          <a:ln w="0">
            <a:noFill/>
          </a:ln>
        </p:spPr>
      </p:sp>
      <p:sp>
        <p:nvSpPr>
          <p:cNvPr id="17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80"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E3DC4F7A-395F-4C2A-AD53-15E45A00ABE0}"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a:ln w="0">
            <a:noFill/>
          </a:ln>
        </p:spPr>
      </p:sp>
      <p:sp>
        <p:nvSpPr>
          <p:cNvPr id="18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83"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CFDC2EB-948D-4505-BB98-BC2ECA64C857}"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86"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CAE956C-4E3D-4CF5-B836-11A2F4103696}"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a:ln w="0">
            <a:noFill/>
          </a:ln>
        </p:spPr>
      </p:sp>
      <p:sp>
        <p:nvSpPr>
          <p:cNvPr id="18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89"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5C62AD5-BD6B-485E-9337-DB7CE05B460B}"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a:ln w="0">
            <a:noFill/>
          </a:ln>
        </p:spPr>
      </p:sp>
      <p:sp>
        <p:nvSpPr>
          <p:cNvPr id="19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AR" sz="1800" spc="-1" strike="noStrike">
              <a:solidFill>
                <a:srgbClr val="000000"/>
              </a:solidFill>
              <a:latin typeface="Arial"/>
            </a:endParaRPr>
          </a:p>
        </p:txBody>
      </p:sp>
      <p:sp>
        <p:nvSpPr>
          <p:cNvPr id="192"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2CEC3F7-11C7-4989-A562-382F699FA164}" type="slidenum">
              <a:rPr b="0" lang="en-US" sz="1200" spc="-1" strike="noStrike">
                <a:solidFill>
                  <a:schemeClr val="dk1"/>
                </a:solidFill>
                <a:latin typeface="+mn-lt"/>
                <a:ea typeface="+mn-ea"/>
              </a:rPr>
              <a:t>&lt;número&gt;</a:t>
            </a:fld>
            <a:endParaRPr b="0" lang="es-A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s-AR"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s-A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s-AR" sz="1800" spc="-1" strike="noStrike">
              <a:solidFill>
                <a:schemeClr val="dk1"/>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s-AR" sz="3200" spc="-1" strike="noStrike">
              <a:solidFill>
                <a:schemeClr val="dk1"/>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AR" sz="1800" spc="-1" strike="noStrike">
                <a:solidFill>
                  <a:schemeClr val="dk1"/>
                </a:solidFill>
                <a:latin typeface="Calibri"/>
              </a:rPr>
              <a:t>Pulse para editar el formato del texto de título</a:t>
            </a:r>
            <a:endParaRPr b="0" lang="es-AR" sz="1800" spc="-1" strike="noStrike">
              <a:solidFill>
                <a:schemeClr val="dk1"/>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chemeClr val="dk1"/>
                </a:solidFill>
                <a:latin typeface="Calibri"/>
              </a:rPr>
              <a:t>Pulse para editar el formato de texto del esquema</a:t>
            </a:r>
            <a:endParaRPr b="0" lang="es-AR"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s-AR" sz="2400" spc="-1" strike="noStrike">
                <a:solidFill>
                  <a:schemeClr val="dk1"/>
                </a:solidFill>
                <a:latin typeface="Calibri"/>
              </a:rPr>
              <a:t>Segundo nivel del esquema</a:t>
            </a:r>
            <a:endParaRPr b="0" lang="es-AR"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s-AR" sz="2000" spc="-1" strike="noStrike">
                <a:solidFill>
                  <a:schemeClr val="dk1"/>
                </a:solidFill>
                <a:latin typeface="Calibri"/>
              </a:rPr>
              <a:t>Tercer nivel del esquema</a:t>
            </a:r>
            <a:endParaRPr b="0" lang="es-AR"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s-AR" sz="2000" spc="-1" strike="noStrike">
                <a:solidFill>
                  <a:schemeClr val="dk1"/>
                </a:solidFill>
                <a:latin typeface="Calibri"/>
              </a:rPr>
              <a:t>Cuarto nivel del esquema</a:t>
            </a:r>
            <a:endParaRPr b="0" lang="es-AR"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s-AR" sz="2000" spc="-1" strike="noStrike">
                <a:solidFill>
                  <a:schemeClr val="dk1"/>
                </a:solidFill>
                <a:latin typeface="Calibri"/>
              </a:rPr>
              <a:t>Quinto nivel del esquema</a:t>
            </a:r>
            <a:endParaRPr b="0" lang="es-AR"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s-AR" sz="2000" spc="-1" strike="noStrike">
                <a:solidFill>
                  <a:schemeClr val="dk1"/>
                </a:solidFill>
                <a:latin typeface="Calibri"/>
              </a:rPr>
              <a:t>Sexto nivel del esquema</a:t>
            </a:r>
            <a:endParaRPr b="0" lang="es-AR"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s-AR" sz="2000" spc="-1" strike="noStrike">
                <a:solidFill>
                  <a:schemeClr val="dk1"/>
                </a:solidFill>
                <a:latin typeface="Calibri"/>
              </a:rPr>
              <a:t>Séptimo nivel del esquema</a:t>
            </a:r>
            <a:endParaRPr b="0" lang="es-A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hyperlink" Target="https://gamma.app" TargetMode="External"/><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hyperlink" Target="https://gamma.app" TargetMode="External"/><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gamma.app" TargetMode="External"/><Relationship Id="rId7" Type="http://schemas.openxmlformats.org/officeDocument/2006/relationships/image" Target="../media/image4.png"/><Relationship Id="rId8" Type="http://schemas.openxmlformats.org/officeDocument/2006/relationships/slideLayout" Target="../slideLayouts/slideLayout1.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amma.app" TargetMode="External"/><Relationship Id="rId7" Type="http://schemas.openxmlformats.org/officeDocument/2006/relationships/image" Target="../media/image4.png"/><Relationship Id="rId8" Type="http://schemas.openxmlformats.org/officeDocument/2006/relationships/slideLayout" Target="../slideLayouts/slideLayout1.xml"/><Relationship Id="rId9"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amma.app" TargetMode="External"/><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amma.app" TargetMode="External"/><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hyperlink" Target="https://gamma.app" TargetMode="External"/><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hyperlink" Target="https://gamma.app" TargetMode="External"/><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amma.app" TargetMode="External"/><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0" descr="preencoded.png"/>
          <p:cNvPicPr/>
          <p:nvPr/>
        </p:nvPicPr>
        <p:blipFill>
          <a:blip r:embed="rId1"/>
          <a:stretch/>
        </p:blipFill>
        <p:spPr>
          <a:xfrm>
            <a:off x="0" y="0"/>
            <a:ext cx="14630040" cy="8229240"/>
          </a:xfrm>
          <a:prstGeom prst="rect">
            <a:avLst/>
          </a:prstGeom>
          <a:ln w="0">
            <a:noFill/>
          </a:ln>
        </p:spPr>
      </p:pic>
      <p:sp>
        <p:nvSpPr>
          <p:cNvPr id="45"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46" name="Text 1"/>
          <p:cNvSpPr/>
          <p:nvPr/>
        </p:nvSpPr>
        <p:spPr>
          <a:xfrm>
            <a:off x="833040" y="19764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a680ff"/>
                </a:solidFill>
                <a:latin typeface="p22-mackinac-pro"/>
                <a:ea typeface="p22-mackinac-pro"/>
              </a:rPr>
              <a:t>Etica y deontologia</a:t>
            </a:r>
            <a:endParaRPr b="0" lang="es-AR" sz="2190" spc="-1" strike="noStrike">
              <a:solidFill>
                <a:srgbClr val="000000"/>
              </a:solidFill>
              <a:latin typeface="Arial"/>
            </a:endParaRPr>
          </a:p>
        </p:txBody>
      </p:sp>
      <p:sp>
        <p:nvSpPr>
          <p:cNvPr id="47" name="Text 2"/>
          <p:cNvSpPr/>
          <p:nvPr/>
        </p:nvSpPr>
        <p:spPr>
          <a:xfrm>
            <a:off x="833040" y="2545560"/>
            <a:ext cx="3332520" cy="4161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280"/>
              </a:lnSpc>
              <a:tabLst>
                <a:tab algn="l" pos="0"/>
              </a:tabLst>
            </a:pPr>
            <a:r>
              <a:rPr b="1" lang="en-US" sz="2620" spc="-80" strike="noStrike">
                <a:solidFill>
                  <a:srgbClr val="a680ff"/>
                </a:solidFill>
                <a:latin typeface="p22-mackinac-pro"/>
                <a:ea typeface="p22-mackinac-pro"/>
              </a:rPr>
              <a:t>Grupo: </a:t>
            </a:r>
            <a:endParaRPr b="0" lang="es-AR" sz="2620" spc="-1" strike="noStrike">
              <a:solidFill>
                <a:srgbClr val="000000"/>
              </a:solidFill>
              <a:latin typeface="Arial"/>
            </a:endParaRPr>
          </a:p>
        </p:txBody>
      </p:sp>
      <p:sp>
        <p:nvSpPr>
          <p:cNvPr id="48" name="Text 3"/>
          <p:cNvSpPr/>
          <p:nvPr/>
        </p:nvSpPr>
        <p:spPr>
          <a:xfrm>
            <a:off x="833040" y="3295440"/>
            <a:ext cx="7477200" cy="9579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7546"/>
              </a:lnSpc>
              <a:tabLst>
                <a:tab algn="l" pos="0"/>
              </a:tabLst>
            </a:pPr>
            <a:r>
              <a:rPr b="1" lang="en-US" sz="6030" spc="-182" strike="noStrike">
                <a:solidFill>
                  <a:srgbClr val="a680ff"/>
                </a:solidFill>
                <a:latin typeface="p22-mackinac-pro"/>
                <a:ea typeface="p22-mackinac-pro"/>
              </a:rPr>
              <a:t> </a:t>
            </a:r>
            <a:r>
              <a:rPr b="1" lang="en-US" sz="6030" spc="-182" strike="noStrike">
                <a:solidFill>
                  <a:srgbClr val="a680ff"/>
                </a:solidFill>
                <a:latin typeface="p22-mackinac-pro"/>
                <a:ea typeface="p22-mackinac-pro"/>
              </a:rPr>
              <a:t>"Twelve  Coders"</a:t>
            </a:r>
            <a:endParaRPr b="0" lang="es-AR" sz="6030" spc="-1" strike="noStrike">
              <a:solidFill>
                <a:srgbClr val="000000"/>
              </a:solidFill>
              <a:latin typeface="Arial"/>
            </a:endParaRPr>
          </a:p>
        </p:txBody>
      </p:sp>
      <p:sp>
        <p:nvSpPr>
          <p:cNvPr id="49" name="Text 4"/>
          <p:cNvSpPr/>
          <p:nvPr/>
        </p:nvSpPr>
        <p:spPr>
          <a:xfrm>
            <a:off x="833040" y="4586760"/>
            <a:ext cx="924696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Empresa Twelve Coders, especializada en desarrollo Web, es contratada por  la Empresa ISPC para responder al pedido de una aplicación  llamada ARGBroquer, la cual realizara las transacciones entre inversores (personas físicas, empresas o instituciones) y otros inversores dentro del Mercado de Valores de Buenos Aires (Merval)</a:t>
            </a:r>
            <a:endParaRPr b="0" lang="es-AR" sz="1750" spc="-1" strike="noStrike">
              <a:solidFill>
                <a:srgbClr val="000000"/>
              </a:solidFill>
              <a:latin typeface="Arial"/>
            </a:endParaRPr>
          </a:p>
          <a:p>
            <a:pPr defTabSz="914400">
              <a:lnSpc>
                <a:spcPts val="2625"/>
              </a:lnSpc>
              <a:tabLst>
                <a:tab algn="l" pos="0"/>
              </a:tabLst>
            </a:pPr>
            <a:r>
              <a:rPr b="0" lang="en-US" sz="1750" spc="-35" strike="noStrike">
                <a:solidFill>
                  <a:srgbClr val="e0d6de"/>
                </a:solidFill>
                <a:latin typeface="Inter"/>
                <a:ea typeface="Inter"/>
              </a:rPr>
              <a:t>Tiempo de contratación: temporal. Hasta diciembre 2024.  (Monotributistas)</a:t>
            </a:r>
            <a:endParaRPr b="0" lang="es-AR" sz="1750" spc="-1" strike="noStrike">
              <a:solidFill>
                <a:srgbClr val="000000"/>
              </a:solidFill>
              <a:latin typeface="Arial"/>
            </a:endParaRPr>
          </a:p>
          <a:p>
            <a:pPr defTabSz="914400">
              <a:lnSpc>
                <a:spcPts val="2625"/>
              </a:lnSpc>
              <a:tabLst>
                <a:tab algn="l" pos="0"/>
              </a:tabLst>
            </a:pPr>
            <a:endParaRPr b="0" lang="es-AR" sz="1750" spc="-1" strike="noStrike">
              <a:solidFill>
                <a:srgbClr val="000000"/>
              </a:solidFill>
              <a:latin typeface="Arial"/>
            </a:endParaRPr>
          </a:p>
          <a:p>
            <a:pPr defTabSz="914400">
              <a:lnSpc>
                <a:spcPts val="2625"/>
              </a:lnSpc>
              <a:tabLst>
                <a:tab algn="l" pos="0"/>
              </a:tabLst>
            </a:pPr>
            <a:r>
              <a:rPr b="0" lang="en-US" sz="1750" spc="-35" strike="noStrike">
                <a:solidFill>
                  <a:srgbClr val="e0d6de"/>
                </a:solidFill>
                <a:latin typeface="Inter"/>
                <a:ea typeface="Inter"/>
              </a:rPr>
              <a:t>Lider de Empresa Twelve Coders: Cerutti Sandra</a:t>
            </a:r>
            <a:endParaRPr b="0" lang="es-AR" sz="1750" spc="-1" strike="noStrike">
              <a:solidFill>
                <a:srgbClr val="000000"/>
              </a:solidFill>
              <a:latin typeface="Arial"/>
            </a:endParaRPr>
          </a:p>
          <a:p>
            <a:pPr defTabSz="914400">
              <a:lnSpc>
                <a:spcPts val="2625"/>
              </a:lnSpc>
              <a:tabLst>
                <a:tab algn="l" pos="0"/>
              </a:tabLst>
            </a:pPr>
            <a:r>
              <a:rPr b="0" lang="en-US" sz="1750" spc="-35" strike="noStrike">
                <a:solidFill>
                  <a:srgbClr val="e0d6de"/>
                </a:solidFill>
                <a:latin typeface="Inter"/>
                <a:ea typeface="Inter"/>
              </a:rPr>
              <a:t>CEO: Ferreyra Dubouloy Nahir</a:t>
            </a:r>
            <a:endParaRPr b="0" lang="es-AR" sz="1750" spc="-1" strike="noStrike">
              <a:solidFill>
                <a:srgbClr val="000000"/>
              </a:solidFill>
              <a:latin typeface="Arial"/>
            </a:endParaRPr>
          </a:p>
          <a:p>
            <a:pPr defTabSz="914400">
              <a:lnSpc>
                <a:spcPts val="2625"/>
              </a:lnSpc>
              <a:tabLst>
                <a:tab algn="l" pos="0"/>
              </a:tabLst>
            </a:pPr>
            <a:r>
              <a:rPr b="0" lang="en-US" sz="1750" spc="-35" strike="noStrike">
                <a:solidFill>
                  <a:srgbClr val="e0d6de"/>
                </a:solidFill>
                <a:latin typeface="Inter"/>
                <a:ea typeface="Inter"/>
              </a:rPr>
              <a:t>Empleados del proyecto:Emanuel Gomez, Juan P. Giglio y Verónica Ferreyra.  </a:t>
            </a:r>
            <a:endParaRPr b="0" lang="es-AR" sz="1750" spc="-1" strike="noStrike">
              <a:solidFill>
                <a:srgbClr val="000000"/>
              </a:solidFill>
              <a:latin typeface="Arial"/>
            </a:endParaRPr>
          </a:p>
        </p:txBody>
      </p:sp>
      <p:pic>
        <p:nvPicPr>
          <p:cNvPr id="50" name="" descr=""/>
          <p:cNvPicPr/>
          <p:nvPr/>
        </p:nvPicPr>
        <p:blipFill>
          <a:blip r:embed="rId2"/>
          <a:stretch/>
        </p:blipFill>
        <p:spPr>
          <a:xfrm>
            <a:off x="10260000" y="720000"/>
            <a:ext cx="3809520" cy="6480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Image 0" descr="preencoded.png"/>
          <p:cNvPicPr/>
          <p:nvPr/>
        </p:nvPicPr>
        <p:blipFill>
          <a:blip r:embed="rId1"/>
          <a:stretch/>
        </p:blipFill>
        <p:spPr>
          <a:xfrm>
            <a:off x="0" y="0"/>
            <a:ext cx="14630040" cy="8229240"/>
          </a:xfrm>
          <a:prstGeom prst="rect">
            <a:avLst/>
          </a:prstGeom>
          <a:ln w="0">
            <a:noFill/>
          </a:ln>
        </p:spPr>
      </p:pic>
      <p:sp>
        <p:nvSpPr>
          <p:cNvPr id="150"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pic>
        <p:nvPicPr>
          <p:cNvPr id="151" name="Image 1" descr="preencoded.png"/>
          <p:cNvPicPr/>
          <p:nvPr/>
        </p:nvPicPr>
        <p:blipFill>
          <a:blip r:embed="rId2"/>
          <a:stretch/>
        </p:blipFill>
        <p:spPr>
          <a:xfrm>
            <a:off x="10980360" y="0"/>
            <a:ext cx="3657240" cy="8229240"/>
          </a:xfrm>
          <a:prstGeom prst="rect">
            <a:avLst/>
          </a:prstGeom>
          <a:ln w="0">
            <a:noFill/>
          </a:ln>
        </p:spPr>
      </p:pic>
      <p:sp>
        <p:nvSpPr>
          <p:cNvPr id="152" name="Text 1"/>
          <p:cNvSpPr/>
          <p:nvPr/>
        </p:nvSpPr>
        <p:spPr>
          <a:xfrm>
            <a:off x="833040" y="1093320"/>
            <a:ext cx="862524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Respaldo Jurídico ante Denuncias</a:t>
            </a:r>
            <a:endParaRPr b="0" lang="es-AR" sz="4370" spc="-1" strike="noStrike">
              <a:solidFill>
                <a:srgbClr val="000000"/>
              </a:solidFill>
              <a:latin typeface="Arial"/>
            </a:endParaRPr>
          </a:p>
        </p:txBody>
      </p:sp>
      <p:sp>
        <p:nvSpPr>
          <p:cNvPr id="153" name="Shape 2"/>
          <p:cNvSpPr/>
          <p:nvPr/>
        </p:nvSpPr>
        <p:spPr>
          <a:xfrm>
            <a:off x="833040" y="2370600"/>
            <a:ext cx="499680" cy="499680"/>
          </a:xfrm>
          <a:prstGeom prst="roundRect">
            <a:avLst>
              <a:gd name="adj" fmla="val 20000"/>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54" name="Text 3"/>
          <p:cNvSpPr/>
          <p:nvPr/>
        </p:nvSpPr>
        <p:spPr>
          <a:xfrm>
            <a:off x="1020600" y="2412360"/>
            <a:ext cx="12492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1" lang="en-US" sz="2620" spc="-80" strike="noStrike">
                <a:solidFill>
                  <a:srgbClr val="e0d6de"/>
                </a:solidFill>
                <a:latin typeface="p22-mackinac-pro"/>
                <a:ea typeface="p22-mackinac-pro"/>
              </a:rPr>
              <a:t>1</a:t>
            </a:r>
            <a:endParaRPr b="0" lang="es-AR" sz="2620" spc="-1" strike="noStrike">
              <a:solidFill>
                <a:srgbClr val="000000"/>
              </a:solidFill>
              <a:latin typeface="Arial"/>
            </a:endParaRPr>
          </a:p>
        </p:txBody>
      </p:sp>
      <p:sp>
        <p:nvSpPr>
          <p:cNvPr id="155" name="Text 4"/>
          <p:cNvSpPr/>
          <p:nvPr/>
        </p:nvSpPr>
        <p:spPr>
          <a:xfrm>
            <a:off x="1555200" y="23706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Legislación</a:t>
            </a:r>
            <a:endParaRPr b="0" lang="es-AR" sz="2190" spc="-1" strike="noStrike">
              <a:solidFill>
                <a:srgbClr val="000000"/>
              </a:solidFill>
              <a:latin typeface="Arial"/>
            </a:endParaRPr>
          </a:p>
        </p:txBody>
      </p:sp>
      <p:sp>
        <p:nvSpPr>
          <p:cNvPr id="156" name="Text 5"/>
          <p:cNvSpPr/>
          <p:nvPr/>
        </p:nvSpPr>
        <p:spPr>
          <a:xfrm>
            <a:off x="1555200" y="2851200"/>
            <a:ext cx="38196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La </a:t>
            </a:r>
            <a:r>
              <a:rPr b="1" lang="en-US" sz="1750" spc="-35" strike="noStrike">
                <a:solidFill>
                  <a:srgbClr val="e0d6de"/>
                </a:solidFill>
                <a:latin typeface="Inter"/>
                <a:ea typeface="Inter"/>
              </a:rPr>
              <a:t>Ley 25.326</a:t>
            </a:r>
            <a:r>
              <a:rPr b="0" lang="en-US" sz="1750" spc="-35" strike="noStrike">
                <a:solidFill>
                  <a:srgbClr val="e0d6de"/>
                </a:solidFill>
                <a:latin typeface="Inter"/>
                <a:ea typeface="Inter"/>
              </a:rPr>
              <a:t> establece el derecho a la privacidad y la protección de datos personales. La </a:t>
            </a:r>
            <a:r>
              <a:rPr b="1" lang="en-US" sz="1750" spc="-35" strike="noStrike">
                <a:solidFill>
                  <a:srgbClr val="e0d6de"/>
                </a:solidFill>
                <a:latin typeface="Inter"/>
                <a:ea typeface="Inter"/>
              </a:rPr>
              <a:t>Agencia de Acceso a la Información Pública (AAIP)</a:t>
            </a:r>
            <a:r>
              <a:rPr b="0" lang="en-US" sz="1750" spc="-35" strike="noStrike">
                <a:solidFill>
                  <a:srgbClr val="e0d6de"/>
                </a:solidFill>
                <a:latin typeface="Inter"/>
                <a:ea typeface="Inter"/>
              </a:rPr>
              <a:t> es la autoridad de control en esta materia.</a:t>
            </a:r>
            <a:endParaRPr b="0" lang="es-AR" sz="1750" spc="-1" strike="noStrike">
              <a:solidFill>
                <a:srgbClr val="000000"/>
              </a:solidFill>
              <a:latin typeface="Arial"/>
            </a:endParaRPr>
          </a:p>
        </p:txBody>
      </p:sp>
      <p:sp>
        <p:nvSpPr>
          <p:cNvPr id="157" name="Shape 6"/>
          <p:cNvSpPr/>
          <p:nvPr/>
        </p:nvSpPr>
        <p:spPr>
          <a:xfrm>
            <a:off x="5597640" y="2370600"/>
            <a:ext cx="499680" cy="499680"/>
          </a:xfrm>
          <a:prstGeom prst="roundRect">
            <a:avLst>
              <a:gd name="adj" fmla="val 20000"/>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58" name="Text 7"/>
          <p:cNvSpPr/>
          <p:nvPr/>
        </p:nvSpPr>
        <p:spPr>
          <a:xfrm>
            <a:off x="5755320" y="2412360"/>
            <a:ext cx="18360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1" lang="en-US" sz="2620" spc="-80" strike="noStrike">
                <a:solidFill>
                  <a:srgbClr val="e0d6de"/>
                </a:solidFill>
                <a:latin typeface="p22-mackinac-pro"/>
                <a:ea typeface="p22-mackinac-pro"/>
              </a:rPr>
              <a:t>2</a:t>
            </a:r>
            <a:endParaRPr b="0" lang="es-AR" sz="2620" spc="-1" strike="noStrike">
              <a:solidFill>
                <a:srgbClr val="000000"/>
              </a:solidFill>
              <a:latin typeface="Arial"/>
            </a:endParaRPr>
          </a:p>
        </p:txBody>
      </p:sp>
      <p:sp>
        <p:nvSpPr>
          <p:cNvPr id="159" name="Text 8"/>
          <p:cNvSpPr/>
          <p:nvPr/>
        </p:nvSpPr>
        <p:spPr>
          <a:xfrm>
            <a:off x="6319440" y="23706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Respaldo Jurídico</a:t>
            </a:r>
            <a:endParaRPr b="0" lang="es-AR" sz="2190" spc="-1" strike="noStrike">
              <a:solidFill>
                <a:srgbClr val="000000"/>
              </a:solidFill>
              <a:latin typeface="Arial"/>
            </a:endParaRPr>
          </a:p>
        </p:txBody>
      </p:sp>
      <p:sp>
        <p:nvSpPr>
          <p:cNvPr id="160" name="Text 9"/>
          <p:cNvSpPr/>
          <p:nvPr/>
        </p:nvSpPr>
        <p:spPr>
          <a:xfrm>
            <a:off x="6319440" y="2851200"/>
            <a:ext cx="3819600" cy="233244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Para respaldar legalmente las prácticas de la empresa, es crucial demostrar el cumplimiento de las obligaciones, probar el consentimiento informado de los usuarios y documentar las medidas de seguridad implementadas.</a:t>
            </a:r>
            <a:endParaRPr b="0" lang="es-AR" sz="1750" spc="-1" strike="noStrike">
              <a:solidFill>
                <a:srgbClr val="000000"/>
              </a:solidFill>
              <a:latin typeface="Arial"/>
            </a:endParaRPr>
          </a:p>
        </p:txBody>
      </p:sp>
      <p:sp>
        <p:nvSpPr>
          <p:cNvPr id="161" name="Shape 10"/>
          <p:cNvSpPr/>
          <p:nvPr/>
        </p:nvSpPr>
        <p:spPr>
          <a:xfrm>
            <a:off x="833040" y="5655960"/>
            <a:ext cx="499680" cy="499680"/>
          </a:xfrm>
          <a:prstGeom prst="roundRect">
            <a:avLst>
              <a:gd name="adj" fmla="val 20000"/>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62" name="Text 11"/>
          <p:cNvSpPr/>
          <p:nvPr/>
        </p:nvSpPr>
        <p:spPr>
          <a:xfrm>
            <a:off x="988200" y="5697720"/>
            <a:ext cx="18936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1" lang="en-US" sz="2620" spc="-80" strike="noStrike">
                <a:solidFill>
                  <a:srgbClr val="e0d6de"/>
                </a:solidFill>
                <a:latin typeface="p22-mackinac-pro"/>
                <a:ea typeface="p22-mackinac-pro"/>
              </a:rPr>
              <a:t>3</a:t>
            </a:r>
            <a:endParaRPr b="0" lang="es-AR" sz="2620" spc="-1" strike="noStrike">
              <a:solidFill>
                <a:srgbClr val="000000"/>
              </a:solidFill>
              <a:latin typeface="Arial"/>
            </a:endParaRPr>
          </a:p>
        </p:txBody>
      </p:sp>
      <p:sp>
        <p:nvSpPr>
          <p:cNvPr id="163" name="Text 12"/>
          <p:cNvSpPr/>
          <p:nvPr/>
        </p:nvSpPr>
        <p:spPr>
          <a:xfrm>
            <a:off x="1555200" y="5655960"/>
            <a:ext cx="368568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Documentación y Auditorías</a:t>
            </a:r>
            <a:endParaRPr b="0" lang="es-AR" sz="2190" spc="-1" strike="noStrike">
              <a:solidFill>
                <a:srgbClr val="000000"/>
              </a:solidFill>
              <a:latin typeface="Arial"/>
            </a:endParaRPr>
          </a:p>
        </p:txBody>
      </p:sp>
      <p:sp>
        <p:nvSpPr>
          <p:cNvPr id="164" name="Text 13"/>
          <p:cNvSpPr/>
          <p:nvPr/>
        </p:nvSpPr>
        <p:spPr>
          <a:xfrm>
            <a:off x="1555200" y="6136560"/>
            <a:ext cx="8583840" cy="99936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Mantener registros detallados de las actividades de tratamiento de datos y realizar auditorías periódicas es fundamental para respaldar las acciones de la empresa ante posibles denuncias.</a:t>
            </a:r>
            <a:endParaRPr b="0" lang="es-AR" sz="1750" spc="-1" strike="noStrike">
              <a:solidFill>
                <a:srgbClr val="000000"/>
              </a:solidFill>
              <a:latin typeface="Arial"/>
            </a:endParaRPr>
          </a:p>
        </p:txBody>
      </p:sp>
      <p:pic>
        <p:nvPicPr>
          <p:cNvPr id="165" name="Image 2" descr="preencoded.png">
            <a:hlinkClick r:id="rId3"/>
          </p:cNvPr>
          <p:cNvPicPr/>
          <p:nvPr/>
        </p:nvPicPr>
        <p:blipFill>
          <a:blip r:embed="rId4"/>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Image 0" descr="preencoded.png"/>
          <p:cNvPicPr/>
          <p:nvPr/>
        </p:nvPicPr>
        <p:blipFill>
          <a:blip r:embed="rId1"/>
          <a:stretch/>
        </p:blipFill>
        <p:spPr>
          <a:xfrm>
            <a:off x="0" y="0"/>
            <a:ext cx="14630040" cy="8229240"/>
          </a:xfrm>
          <a:prstGeom prst="rect">
            <a:avLst/>
          </a:prstGeom>
          <a:ln w="0">
            <a:noFill/>
          </a:ln>
        </p:spPr>
      </p:pic>
      <p:sp>
        <p:nvSpPr>
          <p:cNvPr id="52"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pic>
        <p:nvPicPr>
          <p:cNvPr id="53" name="Image 1" descr="preencoded.png"/>
          <p:cNvPicPr/>
          <p:nvPr/>
        </p:nvPicPr>
        <p:blipFill>
          <a:blip r:embed="rId2"/>
          <a:stretch/>
        </p:blipFill>
        <p:spPr>
          <a:xfrm>
            <a:off x="10980360" y="0"/>
            <a:ext cx="3657240" cy="8229240"/>
          </a:xfrm>
          <a:prstGeom prst="rect">
            <a:avLst/>
          </a:prstGeom>
          <a:ln w="0">
            <a:noFill/>
          </a:ln>
        </p:spPr>
      </p:pic>
      <p:sp>
        <p:nvSpPr>
          <p:cNvPr id="54" name="Text 1"/>
          <p:cNvSpPr/>
          <p:nvPr/>
        </p:nvSpPr>
        <p:spPr>
          <a:xfrm>
            <a:off x="833040" y="1902600"/>
            <a:ext cx="65692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Matriculación Profesional</a:t>
            </a:r>
            <a:endParaRPr b="0" lang="es-AR" sz="4370" spc="-1" strike="noStrike">
              <a:solidFill>
                <a:srgbClr val="000000"/>
              </a:solidFill>
              <a:latin typeface="Arial"/>
            </a:endParaRPr>
          </a:p>
        </p:txBody>
      </p:sp>
      <p:sp>
        <p:nvSpPr>
          <p:cNvPr id="55" name="Shape 2"/>
          <p:cNvSpPr/>
          <p:nvPr/>
        </p:nvSpPr>
        <p:spPr>
          <a:xfrm>
            <a:off x="833040" y="3180240"/>
            <a:ext cx="499680" cy="499680"/>
          </a:xfrm>
          <a:prstGeom prst="roundRect">
            <a:avLst>
              <a:gd name="adj" fmla="val 20000"/>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56" name="Text 3"/>
          <p:cNvSpPr/>
          <p:nvPr/>
        </p:nvSpPr>
        <p:spPr>
          <a:xfrm>
            <a:off x="1020600" y="3222000"/>
            <a:ext cx="12492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1" lang="en-US" sz="2620" spc="-80" strike="noStrike">
                <a:solidFill>
                  <a:srgbClr val="e0d6de"/>
                </a:solidFill>
                <a:latin typeface="p22-mackinac-pro"/>
                <a:ea typeface="p22-mackinac-pro"/>
              </a:rPr>
              <a:t>1</a:t>
            </a:r>
            <a:endParaRPr b="0" lang="es-AR" sz="2620" spc="-1" strike="noStrike">
              <a:solidFill>
                <a:srgbClr val="000000"/>
              </a:solidFill>
              <a:latin typeface="Arial"/>
            </a:endParaRPr>
          </a:p>
        </p:txBody>
      </p:sp>
      <p:sp>
        <p:nvSpPr>
          <p:cNvPr id="57" name="Text 4"/>
          <p:cNvSpPr/>
          <p:nvPr/>
        </p:nvSpPr>
        <p:spPr>
          <a:xfrm>
            <a:off x="1555200" y="31802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Registro</a:t>
            </a:r>
            <a:endParaRPr b="0" lang="es-AR" sz="2190" spc="-1" strike="noStrike">
              <a:solidFill>
                <a:srgbClr val="000000"/>
              </a:solidFill>
              <a:latin typeface="Arial"/>
            </a:endParaRPr>
          </a:p>
        </p:txBody>
      </p:sp>
      <p:sp>
        <p:nvSpPr>
          <p:cNvPr id="58" name="Text 5"/>
          <p:cNvSpPr/>
          <p:nvPr/>
        </p:nvSpPr>
        <p:spPr>
          <a:xfrm>
            <a:off x="1555200" y="3660840"/>
            <a:ext cx="3819600" cy="133272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Los profesionales deben estar matriculados ante el Consejo Profesional de Ciencias Informáticas de la Provincia de Córdoba.</a:t>
            </a:r>
            <a:endParaRPr b="0" lang="es-AR" sz="1750" spc="-1" strike="noStrike">
              <a:solidFill>
                <a:srgbClr val="000000"/>
              </a:solidFill>
              <a:latin typeface="Arial"/>
            </a:endParaRPr>
          </a:p>
        </p:txBody>
      </p:sp>
      <p:sp>
        <p:nvSpPr>
          <p:cNvPr id="59" name="Shape 6"/>
          <p:cNvSpPr/>
          <p:nvPr/>
        </p:nvSpPr>
        <p:spPr>
          <a:xfrm>
            <a:off x="5597640" y="3180240"/>
            <a:ext cx="499680" cy="499680"/>
          </a:xfrm>
          <a:prstGeom prst="roundRect">
            <a:avLst>
              <a:gd name="adj" fmla="val 20000"/>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60" name="Text 7"/>
          <p:cNvSpPr/>
          <p:nvPr/>
        </p:nvSpPr>
        <p:spPr>
          <a:xfrm>
            <a:off x="5755320" y="3222000"/>
            <a:ext cx="183600" cy="41616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80"/>
              </a:lnSpc>
              <a:tabLst>
                <a:tab algn="l" pos="0"/>
              </a:tabLst>
            </a:pPr>
            <a:r>
              <a:rPr b="1" lang="en-US" sz="2620" spc="-80" strike="noStrike">
                <a:solidFill>
                  <a:srgbClr val="e0d6de"/>
                </a:solidFill>
                <a:latin typeface="p22-mackinac-pro"/>
                <a:ea typeface="p22-mackinac-pro"/>
              </a:rPr>
              <a:t>2</a:t>
            </a:r>
            <a:endParaRPr b="0" lang="es-AR" sz="2620" spc="-1" strike="noStrike">
              <a:solidFill>
                <a:srgbClr val="000000"/>
              </a:solidFill>
              <a:latin typeface="Arial"/>
            </a:endParaRPr>
          </a:p>
        </p:txBody>
      </p:sp>
      <p:sp>
        <p:nvSpPr>
          <p:cNvPr id="61" name="Text 8"/>
          <p:cNvSpPr/>
          <p:nvPr/>
        </p:nvSpPr>
        <p:spPr>
          <a:xfrm>
            <a:off x="6319440" y="31802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Requisitos</a:t>
            </a:r>
            <a:endParaRPr b="0" lang="es-AR" sz="2190" spc="-1" strike="noStrike">
              <a:solidFill>
                <a:srgbClr val="000000"/>
              </a:solidFill>
              <a:latin typeface="Arial"/>
            </a:endParaRPr>
          </a:p>
        </p:txBody>
      </p:sp>
      <p:sp>
        <p:nvSpPr>
          <p:cNvPr id="62" name="Text 9"/>
          <p:cNvSpPr/>
          <p:nvPr/>
        </p:nvSpPr>
        <p:spPr>
          <a:xfrm>
            <a:off x="6319440" y="3660840"/>
            <a:ext cx="3819600" cy="266580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Para obtener la matrícula, se debe presentar el título profesional y cumplir con las normativas y requisitos establecidos por el Consejo. Además, se debe mantener la matrícula actualizada mediante el pago de cuotas y el cumplimiento de obligaciones.</a:t>
            </a:r>
            <a:endParaRPr b="0" lang="es-AR" sz="1750" spc="-1" strike="noStrike">
              <a:solidFill>
                <a:srgbClr val="000000"/>
              </a:solidFill>
              <a:latin typeface="Arial"/>
            </a:endParaRPr>
          </a:p>
        </p:txBody>
      </p:sp>
      <p:pic>
        <p:nvPicPr>
          <p:cNvPr id="63" name="Image 2" descr="preencoded.png">
            <a:hlinkClick r:id="rId3"/>
          </p:cNvPr>
          <p:cNvPicPr/>
          <p:nvPr/>
        </p:nvPicPr>
        <p:blipFill>
          <a:blip r:embed="rId4"/>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Image 0" descr="preencoded.png"/>
          <p:cNvPicPr/>
          <p:nvPr/>
        </p:nvPicPr>
        <p:blipFill>
          <a:blip r:embed="rId1"/>
          <a:stretch/>
        </p:blipFill>
        <p:spPr>
          <a:xfrm>
            <a:off x="0" y="0"/>
            <a:ext cx="14630040" cy="8229240"/>
          </a:xfrm>
          <a:prstGeom prst="rect">
            <a:avLst/>
          </a:prstGeom>
          <a:ln w="0">
            <a:noFill/>
          </a:ln>
        </p:spPr>
      </p:pic>
      <p:sp>
        <p:nvSpPr>
          <p:cNvPr id="65"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66" name="Text 1"/>
          <p:cNvSpPr/>
          <p:nvPr/>
        </p:nvSpPr>
        <p:spPr>
          <a:xfrm>
            <a:off x="2280240" y="584640"/>
            <a:ext cx="10069200" cy="1324440"/>
          </a:xfrm>
          <a:prstGeom prst="rect">
            <a:avLst/>
          </a:prstGeom>
          <a:noFill/>
          <a:ln w="0">
            <a:noFill/>
          </a:ln>
        </p:spPr>
        <p:style>
          <a:lnRef idx="0"/>
          <a:fillRef idx="0"/>
          <a:effectRef idx="0"/>
          <a:fontRef idx="minor"/>
        </p:style>
        <p:txBody>
          <a:bodyPr lIns="90000" rIns="90000" tIns="45000" bIns="45000" anchor="t">
            <a:noAutofit/>
          </a:bodyPr>
          <a:p>
            <a:pPr defTabSz="914400">
              <a:lnSpc>
                <a:spcPts val="5216"/>
              </a:lnSpc>
              <a:tabLst>
                <a:tab algn="l" pos="0"/>
              </a:tabLst>
            </a:pPr>
            <a:r>
              <a:rPr b="1" lang="en-US" sz="4180" spc="-126" strike="noStrike">
                <a:solidFill>
                  <a:srgbClr val="a680ff"/>
                </a:solidFill>
                <a:latin typeface="p22-mackinac-pro"/>
                <a:ea typeface="p22-mackinac-pro"/>
              </a:rPr>
              <a:t>Requerimientos Legales para el Código y Bases de Datos</a:t>
            </a:r>
            <a:endParaRPr b="0" lang="es-AR" sz="4180" spc="-1" strike="noStrike">
              <a:solidFill>
                <a:srgbClr val="000000"/>
              </a:solidFill>
              <a:latin typeface="Arial"/>
            </a:endParaRPr>
          </a:p>
        </p:txBody>
      </p:sp>
      <p:pic>
        <p:nvPicPr>
          <p:cNvPr id="67" name="Image 1" descr="preencoded.png"/>
          <p:cNvPicPr/>
          <p:nvPr/>
        </p:nvPicPr>
        <p:blipFill>
          <a:blip r:embed="rId2"/>
          <a:stretch/>
        </p:blipFill>
        <p:spPr>
          <a:xfrm>
            <a:off x="2280240" y="2333160"/>
            <a:ext cx="2278440" cy="1408320"/>
          </a:xfrm>
          <a:prstGeom prst="rect">
            <a:avLst/>
          </a:prstGeom>
          <a:ln w="0">
            <a:noFill/>
          </a:ln>
        </p:spPr>
      </p:pic>
      <p:sp>
        <p:nvSpPr>
          <p:cNvPr id="68" name="Text 2"/>
          <p:cNvSpPr/>
          <p:nvPr/>
        </p:nvSpPr>
        <p:spPr>
          <a:xfrm>
            <a:off x="2280240" y="4006440"/>
            <a:ext cx="227844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1" lang="en-US" sz="2090" spc="-63" strike="noStrike">
                <a:solidFill>
                  <a:srgbClr val="e0d6de"/>
                </a:solidFill>
                <a:latin typeface="p22-mackinac-pro"/>
                <a:ea typeface="p22-mackinac-pro"/>
              </a:rPr>
              <a:t>Ley 25.326</a:t>
            </a:r>
            <a:endParaRPr b="0" lang="es-AR" sz="2090" spc="-1" strike="noStrike">
              <a:solidFill>
                <a:srgbClr val="000000"/>
              </a:solidFill>
              <a:latin typeface="Arial"/>
            </a:endParaRPr>
          </a:p>
        </p:txBody>
      </p:sp>
      <p:sp>
        <p:nvSpPr>
          <p:cNvPr id="69" name="Text 3"/>
          <p:cNvSpPr/>
          <p:nvPr/>
        </p:nvSpPr>
        <p:spPr>
          <a:xfrm>
            <a:off x="2280240" y="4465080"/>
            <a:ext cx="2278440" cy="3179880"/>
          </a:xfrm>
          <a:prstGeom prst="rect">
            <a:avLst/>
          </a:prstGeom>
          <a:noFill/>
          <a:ln w="0">
            <a:noFill/>
          </a:ln>
        </p:spPr>
        <p:style>
          <a:lnRef idx="0"/>
          <a:fillRef idx="0"/>
          <a:effectRef idx="0"/>
          <a:fontRef idx="minor"/>
        </p:style>
        <p:txBody>
          <a:bodyPr lIns="90000" rIns="90000" tIns="45000" bIns="45000" anchor="t">
            <a:noAutofit/>
          </a:bodyPr>
          <a:p>
            <a:pPr defTabSz="914400">
              <a:lnSpc>
                <a:spcPts val="2503"/>
              </a:lnSpc>
              <a:tabLst>
                <a:tab algn="l" pos="0"/>
              </a:tabLst>
            </a:pPr>
            <a:r>
              <a:rPr b="0" lang="en-US" sz="1670" spc="-35" strike="noStrike">
                <a:solidFill>
                  <a:srgbClr val="e0d6de"/>
                </a:solidFill>
                <a:latin typeface="Inter"/>
                <a:ea typeface="Inter"/>
              </a:rPr>
              <a:t>Esta ley establece el respeto a los derechos de los titulares de datos personales y la implementación de medidas de seguridad para proteger dichos datos, de acuerdo a estándares establecidos.</a:t>
            </a:r>
            <a:endParaRPr b="0" lang="es-AR" sz="1670" spc="-1" strike="noStrike">
              <a:solidFill>
                <a:srgbClr val="000000"/>
              </a:solidFill>
              <a:latin typeface="Arial"/>
            </a:endParaRPr>
          </a:p>
        </p:txBody>
      </p:sp>
      <p:pic>
        <p:nvPicPr>
          <p:cNvPr id="70" name="Image 2" descr="preencoded.png"/>
          <p:cNvPicPr/>
          <p:nvPr/>
        </p:nvPicPr>
        <p:blipFill>
          <a:blip r:embed="rId3"/>
          <a:stretch/>
        </p:blipFill>
        <p:spPr>
          <a:xfrm>
            <a:off x="4877280" y="2333160"/>
            <a:ext cx="2278440" cy="1408320"/>
          </a:xfrm>
          <a:prstGeom prst="rect">
            <a:avLst/>
          </a:prstGeom>
          <a:ln w="0">
            <a:noFill/>
          </a:ln>
        </p:spPr>
      </p:pic>
      <p:sp>
        <p:nvSpPr>
          <p:cNvPr id="71" name="Text 4"/>
          <p:cNvSpPr/>
          <p:nvPr/>
        </p:nvSpPr>
        <p:spPr>
          <a:xfrm>
            <a:off x="4877280" y="4006440"/>
            <a:ext cx="227844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1" lang="en-US" sz="2090" spc="-63" strike="noStrike">
                <a:solidFill>
                  <a:srgbClr val="e0d6de"/>
                </a:solidFill>
                <a:latin typeface="p22-mackinac-pro"/>
                <a:ea typeface="p22-mackinac-pro"/>
              </a:rPr>
              <a:t>Ley 25.506</a:t>
            </a:r>
            <a:endParaRPr b="0" lang="es-AR" sz="2090" spc="-1" strike="noStrike">
              <a:solidFill>
                <a:srgbClr val="000000"/>
              </a:solidFill>
              <a:latin typeface="Arial"/>
            </a:endParaRPr>
          </a:p>
        </p:txBody>
      </p:sp>
      <p:sp>
        <p:nvSpPr>
          <p:cNvPr id="72" name="Text 5"/>
          <p:cNvSpPr/>
          <p:nvPr/>
        </p:nvSpPr>
        <p:spPr>
          <a:xfrm>
            <a:off x="4877280" y="4465080"/>
            <a:ext cx="2278440" cy="2861640"/>
          </a:xfrm>
          <a:prstGeom prst="rect">
            <a:avLst/>
          </a:prstGeom>
          <a:noFill/>
          <a:ln w="0">
            <a:noFill/>
          </a:ln>
        </p:spPr>
        <p:style>
          <a:lnRef idx="0"/>
          <a:fillRef idx="0"/>
          <a:effectRef idx="0"/>
          <a:fontRef idx="minor"/>
        </p:style>
        <p:txBody>
          <a:bodyPr lIns="90000" rIns="90000" tIns="45000" bIns="45000" anchor="t">
            <a:noAutofit/>
          </a:bodyPr>
          <a:p>
            <a:pPr defTabSz="914400">
              <a:lnSpc>
                <a:spcPts val="2503"/>
              </a:lnSpc>
              <a:tabLst>
                <a:tab algn="l" pos="0"/>
              </a:tabLst>
            </a:pPr>
            <a:r>
              <a:rPr b="0" lang="en-US" sz="1670" spc="-35" strike="noStrike">
                <a:solidFill>
                  <a:srgbClr val="e0d6de"/>
                </a:solidFill>
                <a:latin typeface="Inter"/>
                <a:ea typeface="Inter"/>
              </a:rPr>
              <a:t>La ley de Firma Digital garantiza la autenticidad e integridad de los documentos electrónicos, asegurando la validez jurídica de las transacciones digitales.</a:t>
            </a:r>
            <a:endParaRPr b="0" lang="es-AR" sz="1670" spc="-1" strike="noStrike">
              <a:solidFill>
                <a:srgbClr val="000000"/>
              </a:solidFill>
              <a:latin typeface="Arial"/>
            </a:endParaRPr>
          </a:p>
        </p:txBody>
      </p:sp>
      <p:pic>
        <p:nvPicPr>
          <p:cNvPr id="73" name="Image 3" descr="preencoded.png"/>
          <p:cNvPicPr/>
          <p:nvPr/>
        </p:nvPicPr>
        <p:blipFill>
          <a:blip r:embed="rId4"/>
          <a:stretch/>
        </p:blipFill>
        <p:spPr>
          <a:xfrm>
            <a:off x="7474320" y="2333160"/>
            <a:ext cx="2278440" cy="1408320"/>
          </a:xfrm>
          <a:prstGeom prst="rect">
            <a:avLst/>
          </a:prstGeom>
          <a:ln w="0">
            <a:noFill/>
          </a:ln>
        </p:spPr>
      </p:pic>
      <p:sp>
        <p:nvSpPr>
          <p:cNvPr id="74" name="Text 6"/>
          <p:cNvSpPr/>
          <p:nvPr/>
        </p:nvSpPr>
        <p:spPr>
          <a:xfrm>
            <a:off x="7474320" y="4006440"/>
            <a:ext cx="227844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1" lang="en-US" sz="2090" spc="-63" strike="noStrike">
                <a:solidFill>
                  <a:srgbClr val="e0d6de"/>
                </a:solidFill>
                <a:latin typeface="p22-mackinac-pro"/>
                <a:ea typeface="p22-mackinac-pro"/>
              </a:rPr>
              <a:t>Ley 11.723</a:t>
            </a:r>
            <a:endParaRPr b="0" lang="es-AR" sz="2090" spc="-1" strike="noStrike">
              <a:solidFill>
                <a:srgbClr val="000000"/>
              </a:solidFill>
              <a:latin typeface="Arial"/>
            </a:endParaRPr>
          </a:p>
        </p:txBody>
      </p:sp>
      <p:sp>
        <p:nvSpPr>
          <p:cNvPr id="75" name="Text 7"/>
          <p:cNvSpPr/>
          <p:nvPr/>
        </p:nvSpPr>
        <p:spPr>
          <a:xfrm>
            <a:off x="7474320" y="4465080"/>
            <a:ext cx="2278440" cy="2225880"/>
          </a:xfrm>
          <a:prstGeom prst="rect">
            <a:avLst/>
          </a:prstGeom>
          <a:noFill/>
          <a:ln w="0">
            <a:noFill/>
          </a:ln>
        </p:spPr>
        <p:style>
          <a:lnRef idx="0"/>
          <a:fillRef idx="0"/>
          <a:effectRef idx="0"/>
          <a:fontRef idx="minor"/>
        </p:style>
        <p:txBody>
          <a:bodyPr lIns="90000" rIns="90000" tIns="45000" bIns="45000" anchor="t">
            <a:noAutofit/>
          </a:bodyPr>
          <a:p>
            <a:pPr defTabSz="914400">
              <a:lnSpc>
                <a:spcPts val="2503"/>
              </a:lnSpc>
              <a:tabLst>
                <a:tab algn="l" pos="0"/>
              </a:tabLst>
            </a:pPr>
            <a:r>
              <a:rPr b="0" lang="en-US" sz="1670" spc="-35" strike="noStrike">
                <a:solidFill>
                  <a:srgbClr val="e0d6de"/>
                </a:solidFill>
                <a:latin typeface="Inter"/>
                <a:ea typeface="Inter"/>
              </a:rPr>
              <a:t>Esta ley protege al software como una obra intelectual, otorgando derechos de autor a los desarrolladores y programadores.</a:t>
            </a:r>
            <a:endParaRPr b="0" lang="es-AR" sz="1670" spc="-1" strike="noStrike">
              <a:solidFill>
                <a:srgbClr val="000000"/>
              </a:solidFill>
              <a:latin typeface="Arial"/>
            </a:endParaRPr>
          </a:p>
        </p:txBody>
      </p:sp>
      <p:pic>
        <p:nvPicPr>
          <p:cNvPr id="76" name="Image 4" descr="preencoded.png"/>
          <p:cNvPicPr/>
          <p:nvPr/>
        </p:nvPicPr>
        <p:blipFill>
          <a:blip r:embed="rId5"/>
          <a:stretch/>
        </p:blipFill>
        <p:spPr>
          <a:xfrm>
            <a:off x="10071000" y="2333160"/>
            <a:ext cx="2278440" cy="1408320"/>
          </a:xfrm>
          <a:prstGeom prst="rect">
            <a:avLst/>
          </a:prstGeom>
          <a:ln w="0">
            <a:noFill/>
          </a:ln>
        </p:spPr>
      </p:pic>
      <p:sp>
        <p:nvSpPr>
          <p:cNvPr id="77" name="Text 8"/>
          <p:cNvSpPr/>
          <p:nvPr/>
        </p:nvSpPr>
        <p:spPr>
          <a:xfrm>
            <a:off x="10071000" y="4006440"/>
            <a:ext cx="227844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1" lang="en-US" sz="2090" spc="-63" strike="noStrike">
                <a:solidFill>
                  <a:srgbClr val="e0d6de"/>
                </a:solidFill>
                <a:latin typeface="p22-mackinac-pro"/>
                <a:ea typeface="p22-mackinac-pro"/>
              </a:rPr>
              <a:t>Ley 26.388</a:t>
            </a:r>
            <a:endParaRPr b="0" lang="es-AR" sz="2090" spc="-1" strike="noStrike">
              <a:solidFill>
                <a:srgbClr val="000000"/>
              </a:solidFill>
              <a:latin typeface="Arial"/>
            </a:endParaRPr>
          </a:p>
        </p:txBody>
      </p:sp>
      <p:sp>
        <p:nvSpPr>
          <p:cNvPr id="78" name="Text 9"/>
          <p:cNvSpPr/>
          <p:nvPr/>
        </p:nvSpPr>
        <p:spPr>
          <a:xfrm>
            <a:off x="10071000" y="4465080"/>
            <a:ext cx="2278440" cy="2861640"/>
          </a:xfrm>
          <a:prstGeom prst="rect">
            <a:avLst/>
          </a:prstGeom>
          <a:noFill/>
          <a:ln w="0">
            <a:noFill/>
          </a:ln>
        </p:spPr>
        <p:style>
          <a:lnRef idx="0"/>
          <a:fillRef idx="0"/>
          <a:effectRef idx="0"/>
          <a:fontRef idx="minor"/>
        </p:style>
        <p:txBody>
          <a:bodyPr lIns="90000" rIns="90000" tIns="45000" bIns="45000" anchor="t">
            <a:noAutofit/>
          </a:bodyPr>
          <a:p>
            <a:pPr defTabSz="914400">
              <a:lnSpc>
                <a:spcPts val="2503"/>
              </a:lnSpc>
              <a:tabLst>
                <a:tab algn="l" pos="0"/>
              </a:tabLst>
            </a:pPr>
            <a:r>
              <a:rPr b="0" lang="en-US" sz="1670" spc="-35" strike="noStrike">
                <a:solidFill>
                  <a:srgbClr val="e0d6de"/>
                </a:solidFill>
                <a:latin typeface="Inter"/>
                <a:ea typeface="Inter"/>
              </a:rPr>
              <a:t>La ley de Delitos Informáticos establece medidas de seguridad para prevenir y sancionar ataques cibernéticos, protegiendo la integridad de los sistemas informáticos.</a:t>
            </a:r>
            <a:endParaRPr b="0" lang="es-AR" sz="1670" spc="-1" strike="noStrike">
              <a:solidFill>
                <a:srgbClr val="000000"/>
              </a:solidFill>
              <a:latin typeface="Arial"/>
            </a:endParaRPr>
          </a:p>
        </p:txBody>
      </p:sp>
      <p:pic>
        <p:nvPicPr>
          <p:cNvPr id="79" name="Image 5" descr="preencoded.png">
            <a:hlinkClick r:id="rId6"/>
          </p:cNvPr>
          <p:cNvPicPr/>
          <p:nvPr/>
        </p:nvPicPr>
        <p:blipFill>
          <a:blip r:embed="rId7"/>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Image 0" descr="preencoded.png"/>
          <p:cNvPicPr/>
          <p:nvPr/>
        </p:nvPicPr>
        <p:blipFill>
          <a:blip r:embed="rId1"/>
          <a:stretch/>
        </p:blipFill>
        <p:spPr>
          <a:xfrm>
            <a:off x="0" y="0"/>
            <a:ext cx="14630040" cy="8229240"/>
          </a:xfrm>
          <a:prstGeom prst="rect">
            <a:avLst/>
          </a:prstGeom>
          <a:ln w="0">
            <a:noFill/>
          </a:ln>
        </p:spPr>
      </p:pic>
      <p:sp>
        <p:nvSpPr>
          <p:cNvPr id="81" name="Shape 0"/>
          <p:cNvSpPr/>
          <p:nvPr/>
        </p:nvSpPr>
        <p:spPr>
          <a:xfrm>
            <a:off x="0" y="0"/>
            <a:ext cx="14630040" cy="823032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82" name="Text 1"/>
          <p:cNvSpPr/>
          <p:nvPr/>
        </p:nvSpPr>
        <p:spPr>
          <a:xfrm>
            <a:off x="2799000" y="523080"/>
            <a:ext cx="6591600" cy="5940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4680"/>
              </a:lnSpc>
              <a:tabLst>
                <a:tab algn="l" pos="0"/>
              </a:tabLst>
            </a:pPr>
            <a:r>
              <a:rPr b="1" lang="en-US" sz="3740" spc="-114" strike="noStrike">
                <a:solidFill>
                  <a:srgbClr val="a680ff"/>
                </a:solidFill>
                <a:latin typeface="p22-mackinac-pro"/>
                <a:ea typeface="p22-mackinac-pro"/>
              </a:rPr>
              <a:t>Registro Nacional de Software</a:t>
            </a:r>
            <a:endParaRPr b="0" lang="es-AR" sz="3740" spc="-1" strike="noStrike">
              <a:solidFill>
                <a:srgbClr val="000000"/>
              </a:solidFill>
              <a:latin typeface="Arial"/>
            </a:endParaRPr>
          </a:p>
        </p:txBody>
      </p:sp>
      <p:pic>
        <p:nvPicPr>
          <p:cNvPr id="83" name="Image 1" descr="preencoded.png"/>
          <p:cNvPicPr/>
          <p:nvPr/>
        </p:nvPicPr>
        <p:blipFill>
          <a:blip r:embed="rId2"/>
          <a:stretch/>
        </p:blipFill>
        <p:spPr>
          <a:xfrm>
            <a:off x="2799000" y="1497600"/>
            <a:ext cx="950400" cy="1520640"/>
          </a:xfrm>
          <a:prstGeom prst="rect">
            <a:avLst/>
          </a:prstGeom>
          <a:ln w="0">
            <a:noFill/>
          </a:ln>
        </p:spPr>
      </p:pic>
      <p:sp>
        <p:nvSpPr>
          <p:cNvPr id="84" name="Text 2"/>
          <p:cNvSpPr/>
          <p:nvPr/>
        </p:nvSpPr>
        <p:spPr>
          <a:xfrm>
            <a:off x="4034880" y="1687680"/>
            <a:ext cx="2376360" cy="296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341"/>
              </a:lnSpc>
              <a:tabLst>
                <a:tab algn="l" pos="0"/>
              </a:tabLst>
            </a:pPr>
            <a:r>
              <a:rPr b="1" lang="en-US" sz="1870" spc="-58" strike="noStrike">
                <a:solidFill>
                  <a:srgbClr val="e0d6de"/>
                </a:solidFill>
                <a:latin typeface="p22-mackinac-pro"/>
                <a:ea typeface="p22-mackinac-pro"/>
              </a:rPr>
              <a:t>Inscripción en AFIP</a:t>
            </a:r>
            <a:endParaRPr b="0" lang="es-AR" sz="1870" spc="-1" strike="noStrike">
              <a:solidFill>
                <a:srgbClr val="000000"/>
              </a:solidFill>
              <a:latin typeface="Arial"/>
            </a:endParaRPr>
          </a:p>
        </p:txBody>
      </p:sp>
      <p:sp>
        <p:nvSpPr>
          <p:cNvPr id="85" name="Text 3"/>
          <p:cNvSpPr/>
          <p:nvPr/>
        </p:nvSpPr>
        <p:spPr>
          <a:xfrm>
            <a:off x="4034880" y="2098800"/>
            <a:ext cx="7796160" cy="569880"/>
          </a:xfrm>
          <a:prstGeom prst="rect">
            <a:avLst/>
          </a:prstGeom>
          <a:noFill/>
          <a:ln w="0">
            <a:noFill/>
          </a:ln>
        </p:spPr>
        <p:style>
          <a:lnRef idx="0"/>
          <a:fillRef idx="0"/>
          <a:effectRef idx="0"/>
          <a:fontRef idx="minor"/>
        </p:style>
        <p:txBody>
          <a:bodyPr lIns="90000" rIns="90000" tIns="45000" bIns="45000" anchor="t">
            <a:noAutofit/>
          </a:bodyPr>
          <a:p>
            <a:pPr defTabSz="914400">
              <a:lnSpc>
                <a:spcPts val="2245"/>
              </a:lnSpc>
              <a:tabLst>
                <a:tab algn="l" pos="0"/>
              </a:tabLst>
            </a:pPr>
            <a:r>
              <a:rPr b="0" lang="en-US" sz="1490" spc="-32" strike="noStrike">
                <a:solidFill>
                  <a:srgbClr val="e0d6de"/>
                </a:solidFill>
                <a:latin typeface="Inter"/>
                <a:ea typeface="Inter"/>
              </a:rPr>
              <a:t>El primer paso es obtener un CUIT (Clave Única de Identificación Tributaria) para la empresa a través de la Administración Federal de Ingresos Públicos (AFIP).</a:t>
            </a:r>
            <a:endParaRPr b="0" lang="es-AR" sz="1490" spc="-1" strike="noStrike">
              <a:solidFill>
                <a:srgbClr val="000000"/>
              </a:solidFill>
              <a:latin typeface="Arial"/>
            </a:endParaRPr>
          </a:p>
        </p:txBody>
      </p:sp>
      <p:pic>
        <p:nvPicPr>
          <p:cNvPr id="86" name="Image 2" descr="preencoded.png"/>
          <p:cNvPicPr/>
          <p:nvPr/>
        </p:nvPicPr>
        <p:blipFill>
          <a:blip r:embed="rId3"/>
          <a:stretch/>
        </p:blipFill>
        <p:spPr>
          <a:xfrm>
            <a:off x="2799000" y="3018600"/>
            <a:ext cx="950400" cy="1520640"/>
          </a:xfrm>
          <a:prstGeom prst="rect">
            <a:avLst/>
          </a:prstGeom>
          <a:ln w="0">
            <a:noFill/>
          </a:ln>
        </p:spPr>
      </p:pic>
      <p:sp>
        <p:nvSpPr>
          <p:cNvPr id="87" name="Text 4"/>
          <p:cNvSpPr/>
          <p:nvPr/>
        </p:nvSpPr>
        <p:spPr>
          <a:xfrm>
            <a:off x="4034880" y="3208680"/>
            <a:ext cx="2376360" cy="296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341"/>
              </a:lnSpc>
              <a:tabLst>
                <a:tab algn="l" pos="0"/>
              </a:tabLst>
            </a:pPr>
            <a:r>
              <a:rPr b="1" lang="en-US" sz="1870" spc="-58" strike="noStrike">
                <a:solidFill>
                  <a:srgbClr val="e0d6de"/>
                </a:solidFill>
                <a:latin typeface="p22-mackinac-pro"/>
                <a:ea typeface="p22-mackinac-pro"/>
              </a:rPr>
              <a:t>Registro como PyME</a:t>
            </a:r>
            <a:endParaRPr b="0" lang="es-AR" sz="1870" spc="-1" strike="noStrike">
              <a:solidFill>
                <a:srgbClr val="000000"/>
              </a:solidFill>
              <a:latin typeface="Arial"/>
            </a:endParaRPr>
          </a:p>
        </p:txBody>
      </p:sp>
      <p:sp>
        <p:nvSpPr>
          <p:cNvPr id="88" name="Text 5"/>
          <p:cNvSpPr/>
          <p:nvPr/>
        </p:nvSpPr>
        <p:spPr>
          <a:xfrm>
            <a:off x="4034880" y="3619800"/>
            <a:ext cx="7796160" cy="569880"/>
          </a:xfrm>
          <a:prstGeom prst="rect">
            <a:avLst/>
          </a:prstGeom>
          <a:noFill/>
          <a:ln w="0">
            <a:noFill/>
          </a:ln>
        </p:spPr>
        <p:style>
          <a:lnRef idx="0"/>
          <a:fillRef idx="0"/>
          <a:effectRef idx="0"/>
          <a:fontRef idx="minor"/>
        </p:style>
        <p:txBody>
          <a:bodyPr lIns="90000" rIns="90000" tIns="45000" bIns="45000" anchor="t">
            <a:noAutofit/>
          </a:bodyPr>
          <a:p>
            <a:pPr defTabSz="914400">
              <a:lnSpc>
                <a:spcPts val="2245"/>
              </a:lnSpc>
              <a:tabLst>
                <a:tab algn="l" pos="0"/>
              </a:tabLst>
            </a:pPr>
            <a:r>
              <a:rPr b="0" lang="en-US" sz="1490" spc="-32" strike="noStrike">
                <a:solidFill>
                  <a:srgbClr val="e0d6de"/>
                </a:solidFill>
                <a:latin typeface="Inter"/>
                <a:ea typeface="Inter"/>
              </a:rPr>
              <a:t>Luego, es necesario inscribirse en la Secretaría de Emprendedores y PyME para registrar la empresa como Pequeña y Mediana Empresa (PyME).</a:t>
            </a:r>
            <a:endParaRPr b="0" lang="es-AR" sz="1490" spc="-1" strike="noStrike">
              <a:solidFill>
                <a:srgbClr val="000000"/>
              </a:solidFill>
              <a:latin typeface="Arial"/>
            </a:endParaRPr>
          </a:p>
        </p:txBody>
      </p:sp>
      <p:pic>
        <p:nvPicPr>
          <p:cNvPr id="89" name="Image 3" descr="preencoded.png"/>
          <p:cNvPicPr/>
          <p:nvPr/>
        </p:nvPicPr>
        <p:blipFill>
          <a:blip r:embed="rId4"/>
          <a:stretch/>
        </p:blipFill>
        <p:spPr>
          <a:xfrm>
            <a:off x="2799000" y="4539600"/>
            <a:ext cx="950400" cy="1646640"/>
          </a:xfrm>
          <a:prstGeom prst="rect">
            <a:avLst/>
          </a:prstGeom>
          <a:ln w="0">
            <a:noFill/>
          </a:ln>
        </p:spPr>
      </p:pic>
      <p:sp>
        <p:nvSpPr>
          <p:cNvPr id="90" name="Text 6"/>
          <p:cNvSpPr/>
          <p:nvPr/>
        </p:nvSpPr>
        <p:spPr>
          <a:xfrm>
            <a:off x="4034880" y="4730040"/>
            <a:ext cx="3295800" cy="296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341"/>
              </a:lnSpc>
              <a:tabLst>
                <a:tab algn="l" pos="0"/>
              </a:tabLst>
            </a:pPr>
            <a:r>
              <a:rPr b="1" lang="en-US" sz="1870" spc="-58" strike="noStrike">
                <a:solidFill>
                  <a:srgbClr val="e0d6de"/>
                </a:solidFill>
                <a:latin typeface="p22-mackinac-pro"/>
                <a:ea typeface="p22-mackinac-pro"/>
              </a:rPr>
              <a:t>Registro Nacional de Software</a:t>
            </a:r>
            <a:endParaRPr b="0" lang="es-AR" sz="1870" spc="-1" strike="noStrike">
              <a:solidFill>
                <a:srgbClr val="000000"/>
              </a:solidFill>
              <a:latin typeface="Arial"/>
            </a:endParaRPr>
          </a:p>
        </p:txBody>
      </p:sp>
      <p:sp>
        <p:nvSpPr>
          <p:cNvPr id="91" name="Text 7"/>
          <p:cNvSpPr/>
          <p:nvPr/>
        </p:nvSpPr>
        <p:spPr>
          <a:xfrm>
            <a:off x="4034880" y="5141160"/>
            <a:ext cx="7796160" cy="855000"/>
          </a:xfrm>
          <a:prstGeom prst="rect">
            <a:avLst/>
          </a:prstGeom>
          <a:noFill/>
          <a:ln w="0">
            <a:noFill/>
          </a:ln>
        </p:spPr>
        <p:style>
          <a:lnRef idx="0"/>
          <a:fillRef idx="0"/>
          <a:effectRef idx="0"/>
          <a:fontRef idx="minor"/>
        </p:style>
        <p:txBody>
          <a:bodyPr lIns="90000" rIns="90000" tIns="45000" bIns="45000" anchor="t">
            <a:noAutofit/>
          </a:bodyPr>
          <a:p>
            <a:pPr defTabSz="914400">
              <a:lnSpc>
                <a:spcPts val="2245"/>
              </a:lnSpc>
              <a:tabLst>
                <a:tab algn="l" pos="0"/>
              </a:tabLst>
            </a:pPr>
            <a:r>
              <a:rPr b="0" lang="en-US" sz="1490" spc="-32" strike="noStrike">
                <a:solidFill>
                  <a:srgbClr val="e0d6de"/>
                </a:solidFill>
                <a:latin typeface="Inter"/>
                <a:ea typeface="Inter"/>
              </a:rPr>
              <a:t>El siguiente paso es presentar una solicitud de registro en el Registro Nacional de Software, acompañada de la documentación técnica y las certificaciones de calidad correspondientes.</a:t>
            </a:r>
            <a:endParaRPr b="0" lang="es-AR" sz="1490" spc="-1" strike="noStrike">
              <a:solidFill>
                <a:srgbClr val="000000"/>
              </a:solidFill>
              <a:latin typeface="Arial"/>
            </a:endParaRPr>
          </a:p>
        </p:txBody>
      </p:sp>
      <p:pic>
        <p:nvPicPr>
          <p:cNvPr id="92" name="Image 4" descr="preencoded.png"/>
          <p:cNvPicPr/>
          <p:nvPr/>
        </p:nvPicPr>
        <p:blipFill>
          <a:blip r:embed="rId5"/>
          <a:stretch/>
        </p:blipFill>
        <p:spPr>
          <a:xfrm>
            <a:off x="2799000" y="6186600"/>
            <a:ext cx="950400" cy="1520640"/>
          </a:xfrm>
          <a:prstGeom prst="rect">
            <a:avLst/>
          </a:prstGeom>
          <a:ln w="0">
            <a:noFill/>
          </a:ln>
        </p:spPr>
      </p:pic>
      <p:sp>
        <p:nvSpPr>
          <p:cNvPr id="93" name="Text 8"/>
          <p:cNvSpPr/>
          <p:nvPr/>
        </p:nvSpPr>
        <p:spPr>
          <a:xfrm>
            <a:off x="4034880" y="6376680"/>
            <a:ext cx="3128040" cy="296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341"/>
              </a:lnSpc>
              <a:tabLst>
                <a:tab algn="l" pos="0"/>
              </a:tabLst>
            </a:pPr>
            <a:r>
              <a:rPr b="1" lang="en-US" sz="1870" spc="-58" strike="noStrike">
                <a:solidFill>
                  <a:srgbClr val="e0d6de"/>
                </a:solidFill>
                <a:latin typeface="p22-mackinac-pro"/>
                <a:ea typeface="p22-mackinac-pro"/>
              </a:rPr>
              <a:t>Cumplimiento de Requisitos</a:t>
            </a:r>
            <a:endParaRPr b="0" lang="es-AR" sz="1870" spc="-1" strike="noStrike">
              <a:solidFill>
                <a:srgbClr val="000000"/>
              </a:solidFill>
              <a:latin typeface="Arial"/>
            </a:endParaRPr>
          </a:p>
        </p:txBody>
      </p:sp>
      <p:sp>
        <p:nvSpPr>
          <p:cNvPr id="94" name="Text 9"/>
          <p:cNvSpPr/>
          <p:nvPr/>
        </p:nvSpPr>
        <p:spPr>
          <a:xfrm>
            <a:off x="4034880" y="6787800"/>
            <a:ext cx="7796160" cy="569880"/>
          </a:xfrm>
          <a:prstGeom prst="rect">
            <a:avLst/>
          </a:prstGeom>
          <a:noFill/>
          <a:ln w="0">
            <a:noFill/>
          </a:ln>
        </p:spPr>
        <p:style>
          <a:lnRef idx="0"/>
          <a:fillRef idx="0"/>
          <a:effectRef idx="0"/>
          <a:fontRef idx="minor"/>
        </p:style>
        <p:txBody>
          <a:bodyPr lIns="90000" rIns="90000" tIns="45000" bIns="45000" anchor="t">
            <a:noAutofit/>
          </a:bodyPr>
          <a:p>
            <a:pPr defTabSz="914400">
              <a:lnSpc>
                <a:spcPts val="2245"/>
              </a:lnSpc>
              <a:tabLst>
                <a:tab algn="l" pos="0"/>
              </a:tabLst>
            </a:pPr>
            <a:r>
              <a:rPr b="0" lang="en-US" sz="1490" spc="-32" strike="noStrike">
                <a:solidFill>
                  <a:srgbClr val="e0d6de"/>
                </a:solidFill>
                <a:latin typeface="Inter"/>
                <a:ea typeface="Inter"/>
              </a:rPr>
              <a:t>Finalmente, se debe acreditar que el software cumple con los estándares y regulaciones pertinentes para obtener la aprobación del Registro Nacional de Software.</a:t>
            </a:r>
            <a:endParaRPr b="0" lang="es-AR" sz="1490" spc="-1" strike="noStrike">
              <a:solidFill>
                <a:srgbClr val="000000"/>
              </a:solidFill>
              <a:latin typeface="Arial"/>
            </a:endParaRPr>
          </a:p>
        </p:txBody>
      </p:sp>
      <p:pic>
        <p:nvPicPr>
          <p:cNvPr id="95" name="Image 5" descr="preencoded.png">
            <a:hlinkClick r:id="rId6"/>
          </p:cNvPr>
          <p:cNvPicPr/>
          <p:nvPr/>
        </p:nvPicPr>
        <p:blipFill>
          <a:blip r:embed="rId7"/>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Image 0" descr="preencoded.png"/>
          <p:cNvPicPr/>
          <p:nvPr/>
        </p:nvPicPr>
        <p:blipFill>
          <a:blip r:embed="rId1"/>
          <a:stretch/>
        </p:blipFill>
        <p:spPr>
          <a:xfrm>
            <a:off x="0" y="0"/>
            <a:ext cx="14630040" cy="8229240"/>
          </a:xfrm>
          <a:prstGeom prst="rect">
            <a:avLst/>
          </a:prstGeom>
          <a:ln w="0">
            <a:noFill/>
          </a:ln>
        </p:spPr>
      </p:pic>
      <p:sp>
        <p:nvSpPr>
          <p:cNvPr id="97"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98" name="Text 1"/>
          <p:cNvSpPr/>
          <p:nvPr/>
        </p:nvSpPr>
        <p:spPr>
          <a:xfrm>
            <a:off x="2037960" y="2271960"/>
            <a:ext cx="875376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Penalización por No Matriculación</a:t>
            </a:r>
            <a:endParaRPr b="0" lang="es-AR" sz="4370" spc="-1" strike="noStrike">
              <a:solidFill>
                <a:srgbClr val="000000"/>
              </a:solidFill>
              <a:latin typeface="Arial"/>
            </a:endParaRPr>
          </a:p>
        </p:txBody>
      </p:sp>
      <p:sp>
        <p:nvSpPr>
          <p:cNvPr id="99" name="Text 2"/>
          <p:cNvSpPr/>
          <p:nvPr/>
        </p:nvSpPr>
        <p:spPr>
          <a:xfrm>
            <a:off x="2037960" y="3521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a680ff"/>
                </a:solidFill>
                <a:latin typeface="p22-mackinac-pro"/>
                <a:ea typeface="p22-mackinac-pro"/>
              </a:rPr>
              <a:t>Sumario Preventivo</a:t>
            </a:r>
            <a:endParaRPr b="0" lang="es-AR" sz="2190" spc="-1" strike="noStrike">
              <a:solidFill>
                <a:srgbClr val="000000"/>
              </a:solidFill>
              <a:latin typeface="Arial"/>
            </a:endParaRPr>
          </a:p>
        </p:txBody>
      </p:sp>
      <p:sp>
        <p:nvSpPr>
          <p:cNvPr id="100" name="Text 3"/>
          <p:cNvSpPr/>
          <p:nvPr/>
        </p:nvSpPr>
        <p:spPr>
          <a:xfrm>
            <a:off x="2037960" y="4091400"/>
            <a:ext cx="5005800" cy="133272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En caso de no estar matriculado, se llevará a cabo un sumario preventivo para evaluar la conducta del profesional y garantizar su derecho a la defensa.</a:t>
            </a:r>
            <a:endParaRPr b="0" lang="es-AR" sz="1750" spc="-1" strike="noStrike">
              <a:solidFill>
                <a:srgbClr val="000000"/>
              </a:solidFill>
              <a:latin typeface="Arial"/>
            </a:endParaRPr>
          </a:p>
        </p:txBody>
      </p:sp>
      <p:sp>
        <p:nvSpPr>
          <p:cNvPr id="101" name="Text 4"/>
          <p:cNvSpPr/>
          <p:nvPr/>
        </p:nvSpPr>
        <p:spPr>
          <a:xfrm>
            <a:off x="7593840" y="3521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a680ff"/>
                </a:solidFill>
                <a:latin typeface="p22-mackinac-pro"/>
                <a:ea typeface="p22-mackinac-pro"/>
              </a:rPr>
              <a:t>Multa</a:t>
            </a:r>
            <a:endParaRPr b="0" lang="es-AR" sz="2190" spc="-1" strike="noStrike">
              <a:solidFill>
                <a:srgbClr val="000000"/>
              </a:solidFill>
              <a:latin typeface="Arial"/>
            </a:endParaRPr>
          </a:p>
        </p:txBody>
      </p:sp>
      <p:sp>
        <p:nvSpPr>
          <p:cNvPr id="102" name="Text 5"/>
          <p:cNvSpPr/>
          <p:nvPr/>
        </p:nvSpPr>
        <p:spPr>
          <a:xfrm>
            <a:off x="7593840" y="4091400"/>
            <a:ext cx="50058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La penalización por no estar matriculado conlleva una multa que oscila entre 10 y 500 veces el valor del derecho de inscripción a la matrícula, según lo establecido en los Artículos 66 y 67 de la Ley N°7642.</a:t>
            </a:r>
            <a:endParaRPr b="0" lang="es-AR" sz="1750" spc="-1" strike="noStrike">
              <a:solidFill>
                <a:srgbClr val="000000"/>
              </a:solidFill>
              <a:latin typeface="Arial"/>
            </a:endParaRPr>
          </a:p>
        </p:txBody>
      </p:sp>
      <p:pic>
        <p:nvPicPr>
          <p:cNvPr id="103"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Image 0" descr="preencoded.png"/>
          <p:cNvPicPr/>
          <p:nvPr/>
        </p:nvPicPr>
        <p:blipFill>
          <a:blip r:embed="rId1"/>
          <a:stretch/>
        </p:blipFill>
        <p:spPr>
          <a:xfrm>
            <a:off x="0" y="0"/>
            <a:ext cx="14630040" cy="8229240"/>
          </a:xfrm>
          <a:prstGeom prst="rect">
            <a:avLst/>
          </a:prstGeom>
          <a:ln w="0">
            <a:noFill/>
          </a:ln>
        </p:spPr>
      </p:pic>
      <p:sp>
        <p:nvSpPr>
          <p:cNvPr id="105"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6" name="Text 1"/>
          <p:cNvSpPr/>
          <p:nvPr/>
        </p:nvSpPr>
        <p:spPr>
          <a:xfrm>
            <a:off x="2037960" y="828000"/>
            <a:ext cx="609444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Salvaguardia del Código</a:t>
            </a:r>
            <a:endParaRPr b="0" lang="es-AR" sz="4370" spc="-1" strike="noStrike">
              <a:solidFill>
                <a:srgbClr val="000000"/>
              </a:solidFill>
              <a:latin typeface="Arial"/>
            </a:endParaRPr>
          </a:p>
        </p:txBody>
      </p:sp>
      <p:sp>
        <p:nvSpPr>
          <p:cNvPr id="107" name="Shape 2"/>
          <p:cNvSpPr/>
          <p:nvPr/>
        </p:nvSpPr>
        <p:spPr>
          <a:xfrm>
            <a:off x="2037960" y="1966680"/>
            <a:ext cx="5165640" cy="2939040"/>
          </a:xfrm>
          <a:prstGeom prst="roundRect">
            <a:avLst>
              <a:gd name="adj" fmla="val 3402"/>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8" name="Text 3"/>
          <p:cNvSpPr/>
          <p:nvPr/>
        </p:nvSpPr>
        <p:spPr>
          <a:xfrm>
            <a:off x="2267640" y="219672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Registro de la Obra</a:t>
            </a:r>
            <a:endParaRPr b="0" lang="es-AR" sz="2190" spc="-1" strike="noStrike">
              <a:solidFill>
                <a:srgbClr val="000000"/>
              </a:solidFill>
              <a:latin typeface="Arial"/>
            </a:endParaRPr>
          </a:p>
        </p:txBody>
      </p:sp>
      <p:sp>
        <p:nvSpPr>
          <p:cNvPr id="109" name="Text 4"/>
          <p:cNvSpPr/>
          <p:nvPr/>
        </p:nvSpPr>
        <p:spPr>
          <a:xfrm>
            <a:off x="2267640" y="2676960"/>
            <a:ext cx="4706280" cy="133272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Registrar el código en el Registro Nacional de la Propiedad Intelectual es un paso crucial para salvaguardar los derechos de autor sobre la obra.</a:t>
            </a:r>
            <a:endParaRPr b="0" lang="es-AR" sz="1750" spc="-1" strike="noStrike">
              <a:solidFill>
                <a:srgbClr val="000000"/>
              </a:solidFill>
              <a:latin typeface="Arial"/>
            </a:endParaRPr>
          </a:p>
        </p:txBody>
      </p:sp>
      <p:sp>
        <p:nvSpPr>
          <p:cNvPr id="110" name="Shape 5"/>
          <p:cNvSpPr/>
          <p:nvPr/>
        </p:nvSpPr>
        <p:spPr>
          <a:xfrm>
            <a:off x="7426440" y="1966680"/>
            <a:ext cx="5165640" cy="2939040"/>
          </a:xfrm>
          <a:prstGeom prst="roundRect">
            <a:avLst>
              <a:gd name="adj" fmla="val 3402"/>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11" name="Text 6"/>
          <p:cNvSpPr/>
          <p:nvPr/>
        </p:nvSpPr>
        <p:spPr>
          <a:xfrm>
            <a:off x="7656120" y="219672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Ejercicio de Derechos</a:t>
            </a:r>
            <a:endParaRPr b="0" lang="es-AR" sz="2190" spc="-1" strike="noStrike">
              <a:solidFill>
                <a:srgbClr val="000000"/>
              </a:solidFill>
              <a:latin typeface="Arial"/>
            </a:endParaRPr>
          </a:p>
        </p:txBody>
      </p:sp>
      <p:sp>
        <p:nvSpPr>
          <p:cNvPr id="112" name="Text 7"/>
          <p:cNvSpPr/>
          <p:nvPr/>
        </p:nvSpPr>
        <p:spPr>
          <a:xfrm>
            <a:off x="7656120" y="2676960"/>
            <a:ext cx="4706280" cy="1999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Como propietario de la obra, se tienen derechos exclusivos sobre la misma, incluyendo el derecho de reproducción, distribución y modificación. Se pueden tomar medidas legales contra infracciones de estos derechos.</a:t>
            </a:r>
            <a:endParaRPr b="0" lang="es-AR" sz="1750" spc="-1" strike="noStrike">
              <a:solidFill>
                <a:srgbClr val="000000"/>
              </a:solidFill>
              <a:latin typeface="Arial"/>
            </a:endParaRPr>
          </a:p>
        </p:txBody>
      </p:sp>
      <p:sp>
        <p:nvSpPr>
          <p:cNvPr id="113" name="Shape 8"/>
          <p:cNvSpPr/>
          <p:nvPr/>
        </p:nvSpPr>
        <p:spPr>
          <a:xfrm>
            <a:off x="2037960" y="5128560"/>
            <a:ext cx="5165640" cy="2272680"/>
          </a:xfrm>
          <a:prstGeom prst="roundRect">
            <a:avLst>
              <a:gd name="adj" fmla="val 4399"/>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14" name="Text 9"/>
          <p:cNvSpPr/>
          <p:nvPr/>
        </p:nvSpPr>
        <p:spPr>
          <a:xfrm>
            <a:off x="2267640" y="53582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Acciones Legales</a:t>
            </a:r>
            <a:endParaRPr b="0" lang="es-AR" sz="2190" spc="-1" strike="noStrike">
              <a:solidFill>
                <a:srgbClr val="000000"/>
              </a:solidFill>
              <a:latin typeface="Arial"/>
            </a:endParaRPr>
          </a:p>
        </p:txBody>
      </p:sp>
      <p:sp>
        <p:nvSpPr>
          <p:cNvPr id="115" name="Text 10"/>
          <p:cNvSpPr/>
          <p:nvPr/>
        </p:nvSpPr>
        <p:spPr>
          <a:xfrm>
            <a:off x="2267640" y="5838840"/>
            <a:ext cx="4706280" cy="133272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En caso de violación de los derechos de autor, se puede presentar una demanda ante los tribunales competentes para hacer valer los derechos sobre la obra.</a:t>
            </a:r>
            <a:endParaRPr b="0" lang="es-AR" sz="1750" spc="-1" strike="noStrike">
              <a:solidFill>
                <a:srgbClr val="000000"/>
              </a:solidFill>
              <a:latin typeface="Arial"/>
            </a:endParaRPr>
          </a:p>
        </p:txBody>
      </p:sp>
      <p:sp>
        <p:nvSpPr>
          <p:cNvPr id="116" name="Shape 11"/>
          <p:cNvSpPr/>
          <p:nvPr/>
        </p:nvSpPr>
        <p:spPr>
          <a:xfrm>
            <a:off x="7426440" y="5128560"/>
            <a:ext cx="5165640" cy="2272680"/>
          </a:xfrm>
          <a:prstGeom prst="roundRect">
            <a:avLst>
              <a:gd name="adj" fmla="val 4399"/>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17" name="Text 12"/>
          <p:cNvSpPr/>
          <p:nvPr/>
        </p:nvSpPr>
        <p:spPr>
          <a:xfrm>
            <a:off x="7656120" y="53582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Acuerdos de Licencia</a:t>
            </a:r>
            <a:endParaRPr b="0" lang="es-AR" sz="2190" spc="-1" strike="noStrike">
              <a:solidFill>
                <a:srgbClr val="000000"/>
              </a:solidFill>
              <a:latin typeface="Arial"/>
            </a:endParaRPr>
          </a:p>
        </p:txBody>
      </p:sp>
      <p:sp>
        <p:nvSpPr>
          <p:cNvPr id="118" name="Text 13"/>
          <p:cNvSpPr/>
          <p:nvPr/>
        </p:nvSpPr>
        <p:spPr>
          <a:xfrm>
            <a:off x="7656120" y="5838840"/>
            <a:ext cx="4706280" cy="133272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Se pueden otorgar licencias a terceros bajo condiciones específicas, permitiendo el uso controlado del código sin perder los derechos de autor.</a:t>
            </a:r>
            <a:endParaRPr b="0" lang="es-AR" sz="1750" spc="-1" strike="noStrike">
              <a:solidFill>
                <a:srgbClr val="000000"/>
              </a:solidFill>
              <a:latin typeface="Arial"/>
            </a:endParaRPr>
          </a:p>
        </p:txBody>
      </p:sp>
      <p:pic>
        <p:nvPicPr>
          <p:cNvPr id="119"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Image 0" descr="preencoded.png"/>
          <p:cNvPicPr/>
          <p:nvPr/>
        </p:nvPicPr>
        <p:blipFill>
          <a:blip r:embed="rId1"/>
          <a:stretch/>
        </p:blipFill>
        <p:spPr>
          <a:xfrm>
            <a:off x="0" y="0"/>
            <a:ext cx="14630040" cy="8229240"/>
          </a:xfrm>
          <a:prstGeom prst="rect">
            <a:avLst/>
          </a:prstGeom>
          <a:ln w="0">
            <a:noFill/>
          </a:ln>
        </p:spPr>
      </p:pic>
      <p:sp>
        <p:nvSpPr>
          <p:cNvPr id="121"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22" name="Text 1"/>
          <p:cNvSpPr/>
          <p:nvPr/>
        </p:nvSpPr>
        <p:spPr>
          <a:xfrm>
            <a:off x="2037960" y="2083320"/>
            <a:ext cx="770184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Divulgación de Datos Internos</a:t>
            </a:r>
            <a:endParaRPr b="0" lang="es-AR" sz="4370" spc="-1" strike="noStrike">
              <a:solidFill>
                <a:srgbClr val="000000"/>
              </a:solidFill>
              <a:latin typeface="Arial"/>
            </a:endParaRPr>
          </a:p>
        </p:txBody>
      </p:sp>
      <p:pic>
        <p:nvPicPr>
          <p:cNvPr id="123" name="Image 1" descr="preencoded.png"/>
          <p:cNvPicPr/>
          <p:nvPr/>
        </p:nvPicPr>
        <p:blipFill>
          <a:blip r:embed="rId2"/>
          <a:stretch/>
        </p:blipFill>
        <p:spPr>
          <a:xfrm>
            <a:off x="2037960" y="3222000"/>
            <a:ext cx="555120" cy="555120"/>
          </a:xfrm>
          <a:prstGeom prst="rect">
            <a:avLst/>
          </a:prstGeom>
          <a:ln w="0">
            <a:noFill/>
          </a:ln>
        </p:spPr>
      </p:pic>
      <p:sp>
        <p:nvSpPr>
          <p:cNvPr id="124" name="Text 2"/>
          <p:cNvSpPr/>
          <p:nvPr/>
        </p:nvSpPr>
        <p:spPr>
          <a:xfrm>
            <a:off x="2037960" y="39996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Acciones Internas</a:t>
            </a:r>
            <a:endParaRPr b="0" lang="es-AR" sz="2190" spc="-1" strike="noStrike">
              <a:solidFill>
                <a:srgbClr val="000000"/>
              </a:solidFill>
              <a:latin typeface="Arial"/>
            </a:endParaRPr>
          </a:p>
        </p:txBody>
      </p:sp>
      <p:sp>
        <p:nvSpPr>
          <p:cNvPr id="125" name="Text 3"/>
          <p:cNvSpPr/>
          <p:nvPr/>
        </p:nvSpPr>
        <p:spPr>
          <a:xfrm>
            <a:off x="2037960" y="4479840"/>
            <a:ext cx="5110200" cy="99936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Ante la divulgación de datos internos, se debe avisar a los superiores y tomar medidas disciplinarias dentro de la organización.</a:t>
            </a:r>
            <a:endParaRPr b="0" lang="es-AR" sz="1750" spc="-1" strike="noStrike">
              <a:solidFill>
                <a:srgbClr val="000000"/>
              </a:solidFill>
              <a:latin typeface="Arial"/>
            </a:endParaRPr>
          </a:p>
        </p:txBody>
      </p:sp>
      <p:pic>
        <p:nvPicPr>
          <p:cNvPr id="126" name="Image 2" descr="preencoded.png"/>
          <p:cNvPicPr/>
          <p:nvPr/>
        </p:nvPicPr>
        <p:blipFill>
          <a:blip r:embed="rId3"/>
          <a:stretch/>
        </p:blipFill>
        <p:spPr>
          <a:xfrm>
            <a:off x="7481880" y="3222000"/>
            <a:ext cx="555120" cy="555120"/>
          </a:xfrm>
          <a:prstGeom prst="rect">
            <a:avLst/>
          </a:prstGeom>
          <a:ln w="0">
            <a:noFill/>
          </a:ln>
        </p:spPr>
      </p:pic>
      <p:sp>
        <p:nvSpPr>
          <p:cNvPr id="127" name="Text 4"/>
          <p:cNvSpPr/>
          <p:nvPr/>
        </p:nvSpPr>
        <p:spPr>
          <a:xfrm>
            <a:off x="7481880" y="39996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Acciones Legales</a:t>
            </a:r>
            <a:endParaRPr b="0" lang="es-AR" sz="2190" spc="-1" strike="noStrike">
              <a:solidFill>
                <a:srgbClr val="000000"/>
              </a:solidFill>
              <a:latin typeface="Arial"/>
            </a:endParaRPr>
          </a:p>
        </p:txBody>
      </p:sp>
      <p:sp>
        <p:nvSpPr>
          <p:cNvPr id="128" name="Text 5"/>
          <p:cNvSpPr/>
          <p:nvPr/>
        </p:nvSpPr>
        <p:spPr>
          <a:xfrm>
            <a:off x="7481880" y="4479840"/>
            <a:ext cx="51102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Existen diversas leyes que permiten denuncias penales y acciones civiles por daños y perjuicios, como la Ley 25.326 y la Ley 26.388. También se puede recurrir al Convenio de Budapest para la cooperación internacional.</a:t>
            </a:r>
            <a:endParaRPr b="0" lang="es-AR" sz="1750" spc="-1" strike="noStrike">
              <a:solidFill>
                <a:srgbClr val="000000"/>
              </a:solidFill>
              <a:latin typeface="Arial"/>
            </a:endParaRPr>
          </a:p>
        </p:txBody>
      </p:sp>
      <p:pic>
        <p:nvPicPr>
          <p:cNvPr id="129" name="Image 3" descr="preencoded.png">
            <a:hlinkClick r:id="rId4"/>
          </p:cNvPr>
          <p:cNvPicPr/>
          <p:nvPr/>
        </p:nvPicPr>
        <p:blipFill>
          <a:blip r:embed="rId5"/>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Image 0" descr="preencoded.png"/>
          <p:cNvPicPr/>
          <p:nvPr/>
        </p:nvPicPr>
        <p:blipFill>
          <a:blip r:embed="rId1"/>
          <a:stretch/>
        </p:blipFill>
        <p:spPr>
          <a:xfrm>
            <a:off x="0" y="0"/>
            <a:ext cx="14630040" cy="8229240"/>
          </a:xfrm>
          <a:prstGeom prst="rect">
            <a:avLst/>
          </a:prstGeom>
          <a:ln w="0">
            <a:noFill/>
          </a:ln>
        </p:spPr>
      </p:pic>
      <p:sp>
        <p:nvSpPr>
          <p:cNvPr id="131"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pic>
        <p:nvPicPr>
          <p:cNvPr id="132" name="Image 1" descr="preencoded.png"/>
          <p:cNvPicPr/>
          <p:nvPr/>
        </p:nvPicPr>
        <p:blipFill>
          <a:blip r:embed="rId2"/>
          <a:stretch/>
        </p:blipFill>
        <p:spPr>
          <a:xfrm>
            <a:off x="-7560" y="0"/>
            <a:ext cx="3657240" cy="8229240"/>
          </a:xfrm>
          <a:prstGeom prst="rect">
            <a:avLst/>
          </a:prstGeom>
          <a:ln w="0">
            <a:noFill/>
          </a:ln>
        </p:spPr>
      </p:pic>
      <p:sp>
        <p:nvSpPr>
          <p:cNvPr id="133" name="Text 1"/>
          <p:cNvSpPr/>
          <p:nvPr/>
        </p:nvSpPr>
        <p:spPr>
          <a:xfrm>
            <a:off x="4490640" y="1284120"/>
            <a:ext cx="930600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Reutilización de Código para Fines Personales</a:t>
            </a:r>
            <a:endParaRPr b="0" lang="es-AR" sz="4370" spc="-1" strike="noStrike">
              <a:solidFill>
                <a:srgbClr val="000000"/>
              </a:solidFill>
              <a:latin typeface="Arial"/>
            </a:endParaRPr>
          </a:p>
        </p:txBody>
      </p:sp>
      <p:sp>
        <p:nvSpPr>
          <p:cNvPr id="134" name="Shape 2"/>
          <p:cNvSpPr/>
          <p:nvPr/>
        </p:nvSpPr>
        <p:spPr>
          <a:xfrm>
            <a:off x="4490640" y="3006000"/>
            <a:ext cx="4541760" cy="3939120"/>
          </a:xfrm>
          <a:prstGeom prst="roundRect">
            <a:avLst>
              <a:gd name="adj" fmla="val 2538"/>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35" name="Text 3"/>
          <p:cNvSpPr/>
          <p:nvPr/>
        </p:nvSpPr>
        <p:spPr>
          <a:xfrm>
            <a:off x="4720680" y="3236040"/>
            <a:ext cx="311688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Identificación del Hecho</a:t>
            </a:r>
            <a:endParaRPr b="0" lang="es-AR" sz="2190" spc="-1" strike="noStrike">
              <a:solidFill>
                <a:srgbClr val="000000"/>
              </a:solidFill>
              <a:latin typeface="Arial"/>
            </a:endParaRPr>
          </a:p>
        </p:txBody>
      </p:sp>
      <p:sp>
        <p:nvSpPr>
          <p:cNvPr id="136" name="Text 4"/>
          <p:cNvSpPr/>
          <p:nvPr/>
        </p:nvSpPr>
        <p:spPr>
          <a:xfrm>
            <a:off x="4720680" y="3716280"/>
            <a:ext cx="408204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Es crucial verificar y documentar el uso indebido del código. Se deben recopilar evidencias claras del uso no autorizado para poder proceder con las acciones legales correspondientes.</a:t>
            </a:r>
            <a:endParaRPr b="0" lang="es-AR" sz="1750" spc="-1" strike="noStrike">
              <a:solidFill>
                <a:srgbClr val="000000"/>
              </a:solidFill>
              <a:latin typeface="Arial"/>
            </a:endParaRPr>
          </a:p>
        </p:txBody>
      </p:sp>
      <p:sp>
        <p:nvSpPr>
          <p:cNvPr id="137" name="Shape 5"/>
          <p:cNvSpPr/>
          <p:nvPr/>
        </p:nvSpPr>
        <p:spPr>
          <a:xfrm>
            <a:off x="9255240" y="3006000"/>
            <a:ext cx="4541760" cy="3939120"/>
          </a:xfrm>
          <a:prstGeom prst="roundRect">
            <a:avLst>
              <a:gd name="adj" fmla="val 2538"/>
            </a:avLst>
          </a:prstGeom>
          <a:solidFill>
            <a:srgbClr val="2e1a66"/>
          </a:solidFill>
          <a:ln w="7620">
            <a:solidFill>
              <a:srgbClr val="47337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38" name="Text 6"/>
          <p:cNvSpPr/>
          <p:nvPr/>
        </p:nvSpPr>
        <p:spPr>
          <a:xfrm>
            <a:off x="9484920" y="32360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e0d6de"/>
                </a:solidFill>
                <a:latin typeface="p22-mackinac-pro"/>
                <a:ea typeface="p22-mackinac-pro"/>
              </a:rPr>
              <a:t>Acciones Legales</a:t>
            </a:r>
            <a:endParaRPr b="0" lang="es-AR" sz="2190" spc="-1" strike="noStrike">
              <a:solidFill>
                <a:srgbClr val="000000"/>
              </a:solidFill>
              <a:latin typeface="Arial"/>
            </a:endParaRPr>
          </a:p>
        </p:txBody>
      </p:sp>
      <p:sp>
        <p:nvSpPr>
          <p:cNvPr id="139" name="Text 7"/>
          <p:cNvSpPr/>
          <p:nvPr/>
        </p:nvSpPr>
        <p:spPr>
          <a:xfrm>
            <a:off x="9484920" y="3716280"/>
            <a:ext cx="4082040" cy="299880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Las acciones legales a tomar incluyen una denuncia penal por apropiación indebida de propiedad intelectual, según la Ley 11.723 y el Artículo 172 del Código Penal Argentino. Adicionalmente, se puede iniciar una demanda civil para solicitar una indemnización por los daños y perjuicios ocasionados.</a:t>
            </a:r>
            <a:endParaRPr b="0" lang="es-AR" sz="1750" spc="-1" strike="noStrike">
              <a:solidFill>
                <a:srgbClr val="000000"/>
              </a:solidFill>
              <a:latin typeface="Arial"/>
            </a:endParaRPr>
          </a:p>
        </p:txBody>
      </p:sp>
      <p:pic>
        <p:nvPicPr>
          <p:cNvPr id="140" name="Image 2" descr="preencoded.png">
            <a:hlinkClick r:id="rId3"/>
          </p:cNvPr>
          <p:cNvPicPr/>
          <p:nvPr/>
        </p:nvPicPr>
        <p:blipFill>
          <a:blip r:embed="rId4"/>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Image 0" descr="preencoded.png"/>
          <p:cNvPicPr/>
          <p:nvPr/>
        </p:nvPicPr>
        <p:blipFill>
          <a:blip r:embed="rId1"/>
          <a:stretch/>
        </p:blipFill>
        <p:spPr>
          <a:xfrm>
            <a:off x="0" y="0"/>
            <a:ext cx="14630040" cy="8229240"/>
          </a:xfrm>
          <a:prstGeom prst="rect">
            <a:avLst/>
          </a:prstGeom>
          <a:ln w="0">
            <a:noFill/>
          </a:ln>
        </p:spPr>
      </p:pic>
      <p:sp>
        <p:nvSpPr>
          <p:cNvPr id="142" name="Shape 0"/>
          <p:cNvSpPr/>
          <p:nvPr/>
        </p:nvSpPr>
        <p:spPr>
          <a:xfrm>
            <a:off x="0" y="0"/>
            <a:ext cx="14630040" cy="8229240"/>
          </a:xfrm>
          <a:prstGeom prst="rect">
            <a:avLst/>
          </a:prstGeom>
          <a:solidFill>
            <a:srgbClr val="0c0524">
              <a:alpha val="75000"/>
            </a:srgbClr>
          </a:solidFill>
          <a:ln w="0">
            <a:noFill/>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43" name="Text 1"/>
          <p:cNvSpPr/>
          <p:nvPr/>
        </p:nvSpPr>
        <p:spPr>
          <a:xfrm>
            <a:off x="2037960" y="2271960"/>
            <a:ext cx="826776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1" lang="en-US" sz="4370" spc="-131" strike="noStrike">
                <a:solidFill>
                  <a:srgbClr val="a680ff"/>
                </a:solidFill>
                <a:latin typeface="p22-mackinac-pro"/>
                <a:ea typeface="p22-mackinac-pro"/>
              </a:rPr>
              <a:t>Adulteración de la Base de Datos</a:t>
            </a:r>
            <a:endParaRPr b="0" lang="es-AR" sz="4370" spc="-1" strike="noStrike">
              <a:solidFill>
                <a:srgbClr val="000000"/>
              </a:solidFill>
              <a:latin typeface="Arial"/>
            </a:endParaRPr>
          </a:p>
        </p:txBody>
      </p:sp>
      <p:sp>
        <p:nvSpPr>
          <p:cNvPr id="144" name="Text 2"/>
          <p:cNvSpPr/>
          <p:nvPr/>
        </p:nvSpPr>
        <p:spPr>
          <a:xfrm>
            <a:off x="2037960" y="3521880"/>
            <a:ext cx="403200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a680ff"/>
                </a:solidFill>
                <a:latin typeface="p22-mackinac-pro"/>
                <a:ea typeface="p22-mackinac-pro"/>
              </a:rPr>
              <a:t>Ley 25.326: Protección de Datos</a:t>
            </a:r>
            <a:endParaRPr b="0" lang="es-AR" sz="2190" spc="-1" strike="noStrike">
              <a:solidFill>
                <a:srgbClr val="000000"/>
              </a:solidFill>
              <a:latin typeface="Arial"/>
            </a:endParaRPr>
          </a:p>
        </p:txBody>
      </p:sp>
      <p:sp>
        <p:nvSpPr>
          <p:cNvPr id="145" name="Text 3"/>
          <p:cNvSpPr/>
          <p:nvPr/>
        </p:nvSpPr>
        <p:spPr>
          <a:xfrm>
            <a:off x="2037960" y="4091400"/>
            <a:ext cx="50058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La Ley 25.326 de Protección de Datos Personales en Argentina establece sanciones por la adulteración de bases de datos. Esto incluye la destrucción, alteración o manipulación no autorizada de información.</a:t>
            </a:r>
            <a:endParaRPr b="0" lang="es-AR" sz="1750" spc="-1" strike="noStrike">
              <a:solidFill>
                <a:srgbClr val="000000"/>
              </a:solidFill>
              <a:latin typeface="Arial"/>
            </a:endParaRPr>
          </a:p>
        </p:txBody>
      </p:sp>
      <p:sp>
        <p:nvSpPr>
          <p:cNvPr id="146" name="Text 4"/>
          <p:cNvSpPr/>
          <p:nvPr/>
        </p:nvSpPr>
        <p:spPr>
          <a:xfrm>
            <a:off x="7593840" y="3521880"/>
            <a:ext cx="442080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1" lang="en-US" sz="2190" spc="-66" strike="noStrike">
                <a:solidFill>
                  <a:srgbClr val="a680ff"/>
                </a:solidFill>
                <a:latin typeface="p22-mackinac-pro"/>
                <a:ea typeface="p22-mackinac-pro"/>
              </a:rPr>
              <a:t>Código Penal: Delitos Informáticos</a:t>
            </a:r>
            <a:endParaRPr b="0" lang="es-AR" sz="2190" spc="-1" strike="noStrike">
              <a:solidFill>
                <a:srgbClr val="000000"/>
              </a:solidFill>
              <a:latin typeface="Arial"/>
            </a:endParaRPr>
          </a:p>
        </p:txBody>
      </p:sp>
      <p:sp>
        <p:nvSpPr>
          <p:cNvPr id="147" name="Text 5"/>
          <p:cNvSpPr/>
          <p:nvPr/>
        </p:nvSpPr>
        <p:spPr>
          <a:xfrm>
            <a:off x="7593840" y="4091400"/>
            <a:ext cx="5005800" cy="1666080"/>
          </a:xfrm>
          <a:prstGeom prst="rect">
            <a:avLst/>
          </a:prstGeom>
          <a:noFill/>
          <a:ln w="0">
            <a:noFill/>
          </a:ln>
        </p:spPr>
        <p:style>
          <a:lnRef idx="0"/>
          <a:fillRef idx="0"/>
          <a:effectRef idx="0"/>
          <a:fontRef idx="minor"/>
        </p:style>
        <p:txBody>
          <a:bodyPr lIns="90000" rIns="90000" tIns="45000" bIns="45000" anchor="t">
            <a:noAutofit/>
          </a:bodyPr>
          <a:p>
            <a:pPr defTabSz="914400">
              <a:lnSpc>
                <a:spcPts val="2625"/>
              </a:lnSpc>
              <a:tabLst>
                <a:tab algn="l" pos="0"/>
              </a:tabLst>
            </a:pPr>
            <a:r>
              <a:rPr b="0" lang="en-US" sz="1750" spc="-35" strike="noStrike">
                <a:solidFill>
                  <a:srgbClr val="e0d6de"/>
                </a:solidFill>
                <a:latin typeface="Inter"/>
                <a:ea typeface="Inter"/>
              </a:rPr>
              <a:t>El Código Penal Argentino, en los artículos 183 y 184, penaliza específicamente la destrucción, alteración o manipulación de datos informáticos. Esto se considera un delito grave que puede conllevar penas de prisión.</a:t>
            </a:r>
            <a:endParaRPr b="0" lang="es-AR" sz="1750" spc="-1" strike="noStrike">
              <a:solidFill>
                <a:srgbClr val="000000"/>
              </a:solidFill>
              <a:latin typeface="Arial"/>
            </a:endParaRPr>
          </a:p>
        </p:txBody>
      </p:sp>
      <p:pic>
        <p:nvPicPr>
          <p:cNvPr id="148" name="Image 1" descr="preencoded.png">
            <a:hlinkClick r:id="rId2"/>
          </p:cNvPr>
          <p:cNvPicPr/>
          <p:nvPr/>
        </p:nvPicPr>
        <p:blipFill>
          <a:blip r:embed="rId3"/>
          <a:stretch/>
        </p:blipFill>
        <p:spPr>
          <a:xfrm>
            <a:off x="12242160" y="7589520"/>
            <a:ext cx="2296440" cy="548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600</TotalTime>
  <Application>LibreOffice/7.6.2.1$Windows_X86_64 LibreOffice_project/56f7684011345957bbf33a7ee678afaf4d2ba333</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2024-06-04T00:57:16Z</dcterms:created>
  <dc:creator>PptxGenJS</dc:creator>
  <dc:description/>
  <dc:language>es-AR</dc:language>
  <cp:lastModifiedBy/>
  <dcterms:modified xsi:type="dcterms:W3CDTF">2024-06-05T21:45:05Z</dcterms:modified>
  <cp:revision>4</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(16:9)</vt:lpwstr>
  </property>
  <property fmtid="{D5CDD505-2E9C-101B-9397-08002B2CF9AE}" pid="4" name="Slides">
    <vt:i4>10</vt:i4>
  </property>
</Properties>
</file>