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 varScale="1">
        <p:scale>
          <a:sx n="110" d="100"/>
          <a:sy n="110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185A-D41A-4077-90E1-CE8F44BE2CAF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B1D01-75C9-4433-92CF-7A4F32D1E2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FC964-E6B3-4035-BCF2-1DF87751E861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7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FC964-E6B3-4035-BCF2-1DF87751E861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31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E48D16-CFDB-487C-B19B-5F3DE4112AED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45" y="116632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D028F2-DE4A-4F2F-AE0D-915162F7F61F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A3B7-15D5-412D-B608-01E162D07D5E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49" y="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6324600"/>
            <a:ext cx="2057400" cy="30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F93B74-EBFE-42B1-B4C2-7A4E9F231294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F37CA3-DF8C-4B89-AF00-B868FDA1B77B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E5B60C-B1EE-48B7-8D28-6E4AF16D7780}" type="datetime1">
              <a:rPr lang="en-US" smtClean="0"/>
              <a:t>8/5/2018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189486-E766-45F0-9E5D-59EE17C02335}" type="datetime1">
              <a:rPr lang="en-US" smtClean="0"/>
              <a:t>8/5/2018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75871-BB2F-4CBC-A1DE-42CB269978F8}" type="datetime1">
              <a:rPr lang="en-US" smtClean="0"/>
              <a:t>8/5/2018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B4EB4A-6C2B-47DF-8BE2-3E2AC6CF2912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D924E-FA9C-4D74-B5F6-1CF192EF227A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8606" y="1643417"/>
            <a:ext cx="6858000" cy="1790700"/>
          </a:xfrm>
        </p:spPr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ความรู้เบื้องต้นเกี่ยวกับจาวา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981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 Example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File HelloWorldApp.java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object-oriented program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เรียกว่า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“main”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เป็นจุดเข้าของโปรแกรม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สี่เหลี่ยมผืนผ้า 8"/>
          <p:cNvSpPr/>
          <p:nvPr/>
        </p:nvSpPr>
        <p:spPr>
          <a:xfrm>
            <a:off x="381000" y="1295400"/>
            <a:ext cx="8001056" cy="329320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/**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HelloWorldApp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class implements an   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application that simply displays "Hello World!"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*  to the screen.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**/</a:t>
            </a:r>
            <a:endParaRPr lang="th-TH" sz="2000" dirty="0">
              <a:latin typeface="Courier New" pitchFamily="49" charset="0"/>
            </a:endParaRP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HelloWorldApp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 // Display the text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 World!"); 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045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การรันโปรแกรม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javac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HelloWorldApp.java</a:t>
            </a:r>
          </a:p>
          <a:p>
            <a:pPr lvl="2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HelloWorldApp.class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HelloWorldApp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HelloWorldApp.class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“Hello World!”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ทางหน้าจอ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6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Starting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หลักการที่ต้องรู้สำหรับการเขียนโปรแกรมเชิงวัตถุ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รู้หลักการเขียนโปรแกรมแบบ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structural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มีการใช้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 flow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โดยทั่วไป</a:t>
            </a:r>
          </a:p>
          <a:p>
            <a:pPr lvl="2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sequence</a:t>
            </a:r>
          </a:p>
          <a:p>
            <a:pPr lvl="2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if..else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รู้หลักการเขียนโปรแกรมที่เป็นคุณสมบัติเฉพาะเชิงวัตถุ</a:t>
            </a:r>
          </a:p>
          <a:p>
            <a:pPr lvl="2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Class, methods, attributes</a:t>
            </a:r>
          </a:p>
          <a:p>
            <a:pPr lvl="2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Interface</a:t>
            </a:r>
          </a:p>
          <a:p>
            <a:pPr lvl="2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</a:t>
            </a:r>
          </a:p>
          <a:p>
            <a:pPr lvl="2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Polymorphism</a:t>
            </a:r>
          </a:p>
          <a:p>
            <a:pPr lvl="2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0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 Basic and Structural Programming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Syntax</a:t>
            </a:r>
          </a:p>
          <a:p>
            <a:pPr lvl="1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Comments</a:t>
            </a:r>
          </a:p>
          <a:p>
            <a:pPr lvl="1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Identifiers</a:t>
            </a:r>
          </a:p>
          <a:p>
            <a:pPr lvl="1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Keywords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Types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Variables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Operators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 flow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36362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Comments</a:t>
            </a:r>
          </a:p>
          <a:p>
            <a:pPr lvl="1"/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/* this is a comment */</a:t>
            </a:r>
          </a:p>
          <a:p>
            <a:pPr lvl="1"/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// this is a comment</a:t>
            </a:r>
          </a:p>
          <a:p>
            <a:pPr lvl="1"/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/** this comment will be generated by </a:t>
            </a:r>
            <a:r>
              <a:rPr lang="en-US" sz="3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javadoc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*/</a:t>
            </a:r>
          </a:p>
          <a:p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Identifiers: </a:t>
            </a:r>
          </a:p>
          <a:p>
            <a:pPr lvl="1"/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ใช้สำหรับการตั้งชื่อคลาส ตัวแปร และ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method</a:t>
            </a:r>
          </a:p>
          <a:p>
            <a:pPr lvl="1"/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กฎการตั้งชื่อใกล้เคียงกับภาษา 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C++</a:t>
            </a:r>
          </a:p>
          <a:p>
            <a:pPr lvl="2"/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ตัวอักษรตัวเล็กและใหญ่</a:t>
            </a:r>
          </a:p>
          <a:p>
            <a:pPr lvl="2"/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 แต่ห้ามขึ้นต้นคำ</a:t>
            </a:r>
          </a:p>
          <a:p>
            <a:pPr lvl="2"/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อักษร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‘_’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‘$’</a:t>
            </a:r>
          </a:p>
          <a:p>
            <a:pPr lvl="1"/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Case-sensitive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3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Syntax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Cont.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828932"/>
              </p:ext>
            </p:extLst>
          </p:nvPr>
        </p:nvGraphicFramePr>
        <p:xfrm>
          <a:off x="838200" y="1425258"/>
          <a:ext cx="7000925" cy="365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00185"/>
                <a:gridCol w="1400185"/>
                <a:gridCol w="1400185"/>
                <a:gridCol w="1400185"/>
                <a:gridCol w="140018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abstract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import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public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throws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boolean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FF"/>
                          </a:solidFill>
                        </a:rPr>
                        <a:t>instanceof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transient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try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extends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void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strictfp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volatile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catch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super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while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dirty="0"/>
                        <a:t> </a:t>
                      </a:r>
                      <a:r>
                        <a:rPr lang="en-US" sz="1800" dirty="0" smtClean="0"/>
                        <a:t>assert</a:t>
                      </a:r>
                      <a:endParaRPr lang="th-TH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synchronized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dirty="0"/>
                        <a:t> </a:t>
                      </a:r>
                      <a:r>
                        <a:rPr lang="en-US" sz="1800" dirty="0" err="1" smtClean="0"/>
                        <a:t>enum</a:t>
                      </a:r>
                      <a:endParaRPr lang="th-TH" sz="18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this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1800" dirty="0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default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implements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protected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throw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73685"/>
              </p:ext>
            </p:extLst>
          </p:nvPr>
        </p:nvGraphicFramePr>
        <p:xfrm>
          <a:off x="762000" y="5334000"/>
          <a:ext cx="60960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0">
                <a:tc gridSpan="5">
                  <a:txBody>
                    <a:bodyPr/>
                    <a:lstStyle/>
                    <a:p>
                      <a:r>
                        <a:rPr lang="en-US" sz="2000" b="1" dirty="0"/>
                        <a:t>Reserved Literals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ภาษาจาวาเป็นภาษาที่เรียกว่าเป็นแบบ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strongly-typed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กล่าวคือ ทุกๆสิ่งจะต้องเช็คว่าเป็นข้อมูลชนิดใด (ภาษาที่ไม่เป็นในลักษณะนี้ เช่น 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perl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 lvl="1"/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ตัวแปรและนิพจน์ทุกๆอันมีชนิดข้อมูล</a:t>
            </a:r>
          </a:p>
          <a:p>
            <a:pPr lvl="1"/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ชนิดข้อมูลถูกให้ความหมายอย่างเคร่งครัดหรือจำกัด</a:t>
            </a:r>
          </a:p>
          <a:p>
            <a:pPr lvl="1"/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การกำหนดค่า (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assignments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จะมีการตรวจสอบว่ามีชนิดข้อมูลที่เข้ากันได้หรือไม่</a:t>
            </a:r>
          </a:p>
          <a:p>
            <a:pPr lvl="1"/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ไม่มีการแปลงชนิดข้อมูลอัตโนมัติสำหรับชนิดที่เข้ากันไม่ได้</a:t>
            </a:r>
          </a:p>
          <a:p>
            <a:pPr lvl="1"/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Compiler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ของจาวาจะตรวจสอบชนิดของข้อมูลของนิพจน์และพารามิเตอร์ทุกตัว</a:t>
            </a:r>
          </a:p>
          <a:p>
            <a:pPr lvl="1"/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ความผิดพลาดของชนิดข้อมูลจะต้องถูกแก้ไขจึงจะคอมไพล์ผ่าน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ชนิดในภาษาจาวา</a:t>
            </a:r>
          </a:p>
          <a:p>
            <a:pPr lvl="1"/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</a:t>
            </a:r>
            <a:r>
              <a:rPr lang="th-TH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พื้นฐาน</a:t>
            </a:r>
            <a:r>
              <a:rPr lang="en-GB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(Primitive types)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</a:t>
            </a:r>
            <a:r>
              <a:rPr lang="th-TH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</a:t>
            </a:r>
            <a:r>
              <a:rPr lang="en-GB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(Reference types)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6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ชนิดพื้นฐาน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(Primitive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66301"/>
              </p:ext>
            </p:extLst>
          </p:nvPr>
        </p:nvGraphicFramePr>
        <p:xfrm>
          <a:off x="762000" y="1676400"/>
          <a:ext cx="8550680" cy="411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605"/>
                <a:gridCol w="2751078"/>
                <a:gridCol w="3568997"/>
              </a:tblGrid>
              <a:tr h="510757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ชนิดข้อมูล</a:t>
                      </a:r>
                      <a:endParaRPr lang="th-TH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จำนวนบิต</a:t>
                      </a:r>
                      <a:endParaRPr lang="th-TH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ช่วงของค่าที่เก็บได้</a:t>
                      </a:r>
                      <a:endParaRPr lang="th-TH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06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FF"/>
                          </a:solidFill>
                        </a:rPr>
                        <a:t>boolean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solidFill>
                            <a:srgbClr val="0000FF"/>
                          </a:solidFill>
                        </a:rPr>
                        <a:t>แล้วแต่</a:t>
                      </a:r>
                      <a:r>
                        <a:rPr lang="th-TH" sz="20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JVM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true </a:t>
                      </a:r>
                      <a:r>
                        <a:rPr lang="th-TH" sz="2400" dirty="0" smtClean="0">
                          <a:solidFill>
                            <a:srgbClr val="0000FF"/>
                          </a:solidFill>
                        </a:rPr>
                        <a:t>หรือ</a:t>
                      </a:r>
                      <a:r>
                        <a:rPr lang="th-TH" sz="20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false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489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char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16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0 – 65535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489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byte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(-128) – 127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489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short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16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(-32768)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 – 32767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489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FF"/>
                          </a:solidFill>
                        </a:rPr>
                        <a:t>int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32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-2.1</a:t>
                      </a:r>
                      <a:r>
                        <a:rPr kumimoji="0" lang="en-US" altLang="ja-JP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x 10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9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 —</a:t>
                      </a:r>
                      <a:r>
                        <a:rPr kumimoji="0" lang="en-US" altLang="ja-JP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2.1 x 10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9</a:t>
                      </a:r>
                      <a:r>
                        <a:rPr kumimoji="0" lang="en-US" altLang="ja-JP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endParaRPr kumimoji="0" lang="en-US" altLang="ja-JP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/>
                </a:tc>
              </a:tr>
              <a:tr h="4489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long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64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-9.2 x 10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18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—</a:t>
                      </a:r>
                      <a:r>
                        <a:rPr kumimoji="0" lang="en-US" altLang="ja-JP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9.2 x 10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18</a:t>
                      </a:r>
                      <a:endParaRPr kumimoji="0" lang="en-US" altLang="ja-JP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S PGothic" pitchFamily="34" charset="-128"/>
                      </a:endParaRPr>
                    </a:p>
                  </a:txBody>
                  <a:tcPr/>
                </a:tc>
              </a:tr>
              <a:tr h="4489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32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-149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 -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 (2-2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-23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)x2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127</a:t>
                      </a:r>
                      <a:endParaRPr lang="th-TH" sz="2000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489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double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64</a:t>
                      </a:r>
                      <a:endParaRPr lang="th-TH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-1074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 -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 (2-2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-52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)x2</a:t>
                      </a:r>
                      <a:r>
                        <a:rPr kumimoji="0" lang="en-US" sz="200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1023</a:t>
                      </a:r>
                      <a:endParaRPr lang="th-TH" sz="200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2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ชนิดพื้นฐาน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byte</a:t>
            </a:r>
          </a:p>
          <a:p>
            <a:pPr lvl="1">
              <a:lnSpc>
                <a:spcPct val="110000"/>
              </a:lnSpc>
            </a:pPr>
            <a:r>
              <a:rPr lang="th-TH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byte b = -15;</a:t>
            </a:r>
          </a:p>
          <a:p>
            <a:pPr lvl="1">
              <a:lnSpc>
                <a:spcPct val="110000"/>
              </a:lnSpc>
            </a:pPr>
            <a:r>
              <a:rPr lang="th-TH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  <a:r>
              <a:rPr lang="en-US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เมื่อทำงานเกี่ยวกับ </a:t>
            </a:r>
            <a:r>
              <a:rPr lang="en-US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stream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short</a:t>
            </a:r>
          </a:p>
          <a:p>
            <a:pPr lvl="1">
              <a:lnSpc>
                <a:spcPct val="110000"/>
              </a:lnSpc>
            </a:pPr>
            <a:r>
              <a:rPr lang="th-TH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short c = 1000;</a:t>
            </a:r>
          </a:p>
          <a:p>
            <a:pPr lvl="1">
              <a:lnSpc>
                <a:spcPct val="110000"/>
              </a:lnSpc>
            </a:pPr>
            <a:r>
              <a:rPr lang="th-TH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  <a:r>
              <a:rPr lang="en-US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จำนวนเต็ม แต่เป็นชนิดที่ใช้งานน้อยที่สุด</a:t>
            </a:r>
          </a:p>
          <a:p>
            <a:pPr>
              <a:lnSpc>
                <a:spcPct val="110000"/>
              </a:lnSpc>
            </a:pPr>
            <a:r>
              <a:rPr lang="en-US" sz="3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endParaRPr lang="en-US" sz="3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lnSpc>
                <a:spcPct val="110000"/>
              </a:lnSpc>
            </a:pPr>
            <a:r>
              <a:rPr lang="th-TH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3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 = -5000;</a:t>
            </a:r>
          </a:p>
          <a:p>
            <a:pPr lvl="1">
              <a:lnSpc>
                <a:spcPct val="110000"/>
              </a:lnSpc>
            </a:pPr>
            <a:r>
              <a:rPr lang="th-TH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</a:p>
          <a:p>
            <a:pPr lvl="2">
              <a:lnSpc>
                <a:spcPct val="110000"/>
              </a:lnSpc>
            </a:pPr>
            <a:r>
              <a:rPr lang="th-TH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ใช้มากที่สุดสำหรับจำนวนเต็ม</a:t>
            </a:r>
          </a:p>
          <a:p>
            <a:pPr lvl="2">
              <a:lnSpc>
                <a:spcPct val="110000"/>
              </a:lnSpc>
            </a:pPr>
            <a:r>
              <a:rPr lang="th-TH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ในการคำนวณที่มีชนิดเป็น </a:t>
            </a:r>
            <a:r>
              <a:rPr lang="en-US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byte, short, </a:t>
            </a:r>
            <a:r>
              <a:rPr lang="en-US" sz="3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ข้อมูลจะถูกเปลี่ยนเป็น </a:t>
            </a:r>
            <a:r>
              <a:rPr lang="en-US" sz="3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ก่อนการคำนวณ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ชนิดพื้นฐาน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long</a:t>
            </a:r>
          </a:p>
          <a:p>
            <a:pPr lvl="1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long l = 100000000;</a:t>
            </a:r>
          </a:p>
          <a:p>
            <a:pPr lvl="1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เก็บข้อมูลได้ไม่พอ</a:t>
            </a:r>
          </a:p>
          <a:p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57200" y="2819400"/>
            <a:ext cx="8501123" cy="3786215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Light {</a:t>
            </a: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public static void main(String args[]) {</a:t>
            </a: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int lightspeed = 186000;</a:t>
            </a: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long days = 1000;</a:t>
            </a: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long seconds = days * 24 * 60 * 60;</a:t>
            </a: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long distance = lightspeed * seconds;</a:t>
            </a: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System.out.print("In " + days);</a:t>
            </a: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System.out.print(" light will travel about”);</a:t>
            </a:r>
            <a:endParaRPr lang="th-TH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System.out.println(distance + " miles.");</a:t>
            </a: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รู้จักกับจาวา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28897" y="1209346"/>
            <a:ext cx="8229600" cy="4525963"/>
          </a:xfrm>
        </p:spPr>
        <p:txBody>
          <a:bodyPr>
            <a:noAutofit/>
          </a:bodyPr>
          <a:lstStyle/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พัฒนาโดย บริษัท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Sun Microsystems 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ในปี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1991</a:t>
            </a:r>
            <a:endParaRPr lang="th-TH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แรงบันดาลใจ</a:t>
            </a:r>
          </a:p>
          <a:p>
            <a:pPr lvl="1"/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Platform-independent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embedded systems</a:t>
            </a:r>
          </a:p>
          <a:p>
            <a:pPr lvl="1"/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แต่สามารถปรับใช้ได้กับระบบ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www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จาวาเป็นมากกว่า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“ภาษาโปรแกรม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en-US" sz="1200" dirty="0">
                <a:latin typeface="TH SarabunPSK" panose="020B0500040200020003" pitchFamily="34" charset="-34"/>
                <a:cs typeface="TH SarabunPSK" panose="020B0500040200020003" pitchFamily="34" charset="-34"/>
                <a:sym typeface="Wingdings" pitchFamily="2" charset="2"/>
              </a:rPr>
              <a:t>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  <a:sym typeface="Wingdings" pitchFamily="2" charset="2"/>
              </a:rPr>
              <a:t>Java platform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ภาษาจาวา</a:t>
            </a:r>
          </a:p>
          <a:p>
            <a:pPr lvl="1"/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Virtual Machine (JVM)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ซึ่งเป็นเครื่องสมมติที่ทำงานเหมือนคอมพิวเตอร์จริง เช่น มีการจัดการชุดคำสั่งและ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หน่วยความจำ เพื่อให้โปรแกรมทำงานได้</a:t>
            </a:r>
            <a:endParaRPr lang="en-US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Application Programming Interfaces (API)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ซึ่งเป็นส่วนของซอฟต์แวร์ที่เขียนขึ้นเพื่อให้ซอฟต์แวร์อื่นนำไปใช้ได้ทันที ถูกจัดกลุ่มรวมเรียกว่า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library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API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</a:t>
            </a:r>
            <a:endParaRPr lang="en-US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/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โครงสร้างข้อมูลพื้นฐาน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(Lists, Maps, Queues) </a:t>
            </a:r>
          </a:p>
          <a:p>
            <a:pPr lvl="2"/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 I/O</a:t>
            </a:r>
          </a:p>
          <a:p>
            <a:pPr lvl="2"/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เสียง 	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etc.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962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ชนิดพื้นฐาน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float f = 1.5;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เลขทศนิยมที่ไม่ละเอียดมาก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double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double pi = 3.1416;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</a:p>
          <a:p>
            <a:pPr lvl="2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เมื่อต้องการความแม่นยำในการคำนวณแบบวนซ้ำหลายๆรอบ</a:t>
            </a:r>
          </a:p>
          <a:p>
            <a:pPr lvl="2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ค่าที่สูงมาก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0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ชนิดพื้นฐาน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1219200"/>
            <a:ext cx="8501122" cy="3214711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5" name="สี่เหลี่ยมผืนผ้า 5"/>
          <p:cNvSpPr/>
          <p:nvPr/>
        </p:nvSpPr>
        <p:spPr>
          <a:xfrm>
            <a:off x="519113" y="1504953"/>
            <a:ext cx="8072494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Area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public static void main(String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double pi = 3.1416; // approximate pi value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double r = 10.8; // radius of circle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double a = pi * r * r; // compute area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("Area of circle is " + a);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20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ชนิดพื้นฐาน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char c = ‘c’;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ตัวอักษรที่เป็น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ASCII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Unicode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สี่เหลี่ยมผืนผ้า 5"/>
          <p:cNvSpPr/>
          <p:nvPr/>
        </p:nvSpPr>
        <p:spPr>
          <a:xfrm>
            <a:off x="457200" y="3352800"/>
            <a:ext cx="8358246" cy="3600986"/>
          </a:xfrm>
          <a:prstGeom prst="rect">
            <a:avLst/>
          </a:prstGeom>
          <a:ln>
            <a:solidFill>
              <a:srgbClr val="FF7C80"/>
            </a:solidFill>
          </a:ln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CharDemo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public static void main(String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char ch1, ch2;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ch1 = 88; // code for X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ch2 = 'Y';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("ch1 and ch2: ");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(ch1 + " " + ch2);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ch2++;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("ch2 is now " + ch2);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00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3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ชนิดพื้นฐาน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boolean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boolean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 = (1&lt;2);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การเปรียบเทียบ เงื่อนไขใน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28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ชนิดพื้นฐาน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(Cont.)</a:t>
            </a:r>
            <a:endParaRPr lang="en-US" dirty="0"/>
          </a:p>
        </p:txBody>
      </p:sp>
      <p:sp>
        <p:nvSpPr>
          <p:cNvPr id="4" name="ตัวยึดเนื้อหา 2"/>
          <p:cNvSpPr>
            <a:spLocks noGrp="1"/>
          </p:cNvSpPr>
          <p:nvPr/>
        </p:nvSpPr>
        <p:spPr>
          <a:xfrm>
            <a:off x="421481" y="1008849"/>
            <a:ext cx="8229600" cy="484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5" name="สี่เหลี่ยมผืนผ้า 5"/>
          <p:cNvSpPr/>
          <p:nvPr/>
        </p:nvSpPr>
        <p:spPr>
          <a:xfrm>
            <a:off x="7083" y="1524000"/>
            <a:ext cx="8643998" cy="44935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BoolTest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public static void main(String 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b;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b = true;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("b is " + b);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(b) 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("executed");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b = false;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(!b) 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(“not executed");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("10 &gt; 9 is " + (10 &gt; 9));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20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18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แปร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(Variable)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ตัวแปรใช้เก็บข้อมูล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ในการจองพื้นที่ในหน่วยความจำให้กับตัวแปร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JVM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ชนิดข้อมูลของตัวแปร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identifier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ของตัวแปร หรือ ชื่อของตัวแปรนั่นเอง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อาจมีการตั้งค่าเริ่มต้นให้กับตัวแปรได้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98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การประกาศตัว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แปร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(Variable Declaration)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การประกาศตัวแปร</a:t>
            </a:r>
          </a:p>
          <a:p>
            <a:pPr>
              <a:buNone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 ชื่อ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การประกาศค่าคงที่</a:t>
            </a:r>
          </a:p>
          <a:p>
            <a:pPr>
              <a:buNone/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final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 ชื่อ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endParaRPr lang="th-TH" dirty="0"/>
          </a:p>
          <a:p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676400" y="4495800"/>
            <a:ext cx="5257800" cy="1812926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5" name="สี่เหลี่ยมผืนผ้า 6"/>
          <p:cNvSpPr/>
          <p:nvPr/>
        </p:nvSpPr>
        <p:spPr>
          <a:xfrm>
            <a:off x="1828800" y="4369733"/>
            <a:ext cx="6357982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a, b, c;</a:t>
            </a:r>
          </a:p>
          <a:p>
            <a:r>
              <a:rPr lang="it-IT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d = 3, e, f = 5;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byte hog = 22;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final double PI = 3.14159;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kat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'x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';</a:t>
            </a:r>
            <a:endParaRPr lang="en-US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63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ข้อตกลงในการตั้งชื่อ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ข้อตกลงไม่ได้บอกว่าถูกหรือผิด แต่เป็น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สิ่งที่ควรทำอย่างยิ่ง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 ให้ใช้ตัวเล็ก หากชื่อมีมากกว่า 1 คำ ให้เขียนติดกันแต่ขึ้นต้นคำใหม่ด้วยตัวใหญ่แล้วจึงตามด้วยตัวเล็ก เช่น</a:t>
            </a:r>
          </a:p>
          <a:p>
            <a:pPr lvl="2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numberOfStudents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count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ชื่อคลาส ให้ขึ้นต้นด้วยตัวใหญ่แล้วตามด้วยตัวเล็ก หากมีมากกว่า 1 คำ ใช้ลักษณะเดียวกับที่กล่าวมาข้างต้น</a:t>
            </a:r>
          </a:p>
          <a:p>
            <a:pPr lvl="2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ProgTest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Member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ค่าคงที่ ให้ใช้ตัวใหญ่ทั้งหมด หากมีมากกว่า 1 คำ ให้คั่นด้วย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‘_’</a:t>
            </a:r>
          </a:p>
          <a:p>
            <a:pPr lvl="2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TAX_RATE, 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29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ขอบเขตและชีวิตของตัว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แปร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(Scope)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ขอบเขตของตัวแปรมี </a:t>
            </a:r>
            <a:r>
              <a:rPr lang="th-TH" sz="2000" dirty="0"/>
              <a:t>2</a:t>
            </a:r>
            <a:r>
              <a:rPr lang="th-TH" dirty="0"/>
              <a:t> ระดับคือ</a:t>
            </a:r>
          </a:p>
          <a:p>
            <a:pPr lvl="1"/>
            <a:r>
              <a:rPr lang="th-TH" dirty="0"/>
              <a:t>ระดับ </a:t>
            </a:r>
            <a:r>
              <a:rPr lang="en-US" sz="1800" dirty="0"/>
              <a:t>class </a:t>
            </a:r>
            <a:r>
              <a:rPr lang="th-TH" dirty="0"/>
              <a:t>หรือกำหนดให้เป็น </a:t>
            </a:r>
            <a:r>
              <a:rPr lang="en-US" sz="1800" dirty="0"/>
              <a:t>global</a:t>
            </a:r>
            <a:endParaRPr lang="en-US" dirty="0"/>
          </a:p>
          <a:p>
            <a:pPr lvl="1"/>
            <a:r>
              <a:rPr lang="th-TH" dirty="0"/>
              <a:t>ระดับ </a:t>
            </a:r>
            <a:r>
              <a:rPr lang="en-US" sz="1800" dirty="0"/>
              <a:t>method </a:t>
            </a:r>
            <a:r>
              <a:rPr lang="th-TH" dirty="0"/>
              <a:t>หรือกำหนดให้เป็น </a:t>
            </a:r>
            <a:r>
              <a:rPr lang="en-US" sz="1800" dirty="0"/>
              <a:t>local</a:t>
            </a:r>
            <a:endParaRPr lang="en-US" dirty="0"/>
          </a:p>
          <a:p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09600" y="3120141"/>
            <a:ext cx="7643866" cy="3214710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5" name="สี่เหลี่ยมผืนผ้า 5"/>
          <p:cNvSpPr/>
          <p:nvPr/>
        </p:nvSpPr>
        <p:spPr>
          <a:xfrm>
            <a:off x="681038" y="3191579"/>
            <a:ext cx="8143932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VariableScopeDemo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20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// class variable</a:t>
            </a:r>
          </a:p>
          <a:p>
            <a:endParaRPr lang="en-US" sz="20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method1()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j = 4; // local variable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k = 2; // another local variable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06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ขอบเขตและชีวิตของตัว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แปร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ขอบเขตของตัวแปรถูกจำกัดด้วย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อายุขัยของตัวแปร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ตัวแปรมีชีวิตอยู่แค่ภายใน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เมื่อเริ่มเข้า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ตัวแปรจะถูกสร้างขึ้นและเมื่อออกจาก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ตัวแปรจะถูกทำลาย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หากตัวแปรถูกกำหนดค่าเริ่มต้นใน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เมื่อมีการเข้า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ใหม่ตัวแปรนั้นก็จะถูกตั้งค่าใหม่ทุกครั้ง</a:t>
            </a:r>
          </a:p>
          <a:p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900090" y="1942293"/>
            <a:ext cx="3214710" cy="1928826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5" name="สี่เหลี่ยมผืนผ้า 5"/>
          <p:cNvSpPr/>
          <p:nvPr/>
        </p:nvSpPr>
        <p:spPr>
          <a:xfrm>
            <a:off x="971528" y="2085169"/>
            <a:ext cx="3071834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{</a:t>
            </a:r>
            <a:endParaRPr lang="th-TH" sz="24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}</a:t>
            </a:r>
            <a:endParaRPr lang="th-TH" sz="24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 = 1;</a:t>
            </a:r>
            <a:endParaRPr lang="th-TH" sz="24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4637506" y="1600200"/>
            <a:ext cx="3571900" cy="2714644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7" name="สี่เหลี่ยมผืนผ้า 9"/>
          <p:cNvSpPr/>
          <p:nvPr/>
        </p:nvSpPr>
        <p:spPr>
          <a:xfrm>
            <a:off x="4663632" y="1645662"/>
            <a:ext cx="4572000" cy="2739211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{</a:t>
            </a:r>
            <a:endParaRPr lang="th-TH" sz="24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   {</a:t>
            </a:r>
            <a:endParaRPr lang="th-TH" sz="24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   }</a:t>
            </a:r>
            <a:endParaRPr lang="th-TH" sz="24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m = n;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</a:rPr>
              <a:t>}</a:t>
            </a:r>
            <a:endParaRPr lang="th-TH" sz="240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ทำไมถึงเป็นจาวา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ง่ายที่จะเรียนและเขียน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Pure object-oriented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Portable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Multithreading, networking, security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Versatile: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ใช้ได้ทั้งใน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desktop, server, browser, embedded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76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assignment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arithmetic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relational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80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Arithmetic operators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1" y="1832837"/>
            <a:ext cx="8229600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14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Relational </a:t>
            </a:r>
            <a:r>
              <a:rPr lang="en-US" dirty="0"/>
              <a:t>operators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158" y="1600200"/>
            <a:ext cx="73976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01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Logical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operators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82296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46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Operator Precedence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 descr="E:\KPS\teaching\java\operator_precedence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6337" y="1600200"/>
            <a:ext cx="5251326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9204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selection</a:t>
            </a:r>
          </a:p>
          <a:p>
            <a:pPr lvl="1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</a:t>
            </a:r>
          </a:p>
          <a:p>
            <a:pPr lvl="1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if-else</a:t>
            </a:r>
          </a:p>
          <a:p>
            <a:pPr lvl="1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switch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iteration</a:t>
            </a:r>
          </a:p>
          <a:p>
            <a:pPr lvl="1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</a:t>
            </a:r>
          </a:p>
          <a:p>
            <a:pPr lvl="1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while</a:t>
            </a:r>
          </a:p>
          <a:p>
            <a:pPr lvl="1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do…while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jump</a:t>
            </a:r>
          </a:p>
          <a:p>
            <a:pPr lvl="1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break</a:t>
            </a:r>
          </a:p>
          <a:p>
            <a:pPr lvl="1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continue</a:t>
            </a:r>
          </a:p>
          <a:p>
            <a:pPr lvl="1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7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Example (Switch)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1736" y="1066800"/>
            <a:ext cx="8852263" cy="5638800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5" name="สี่เหลี่ยมผืนผ้า 7"/>
          <p:cNvSpPr/>
          <p:nvPr/>
        </p:nvSpPr>
        <p:spPr>
          <a:xfrm>
            <a:off x="291737" y="1143000"/>
            <a:ext cx="928694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Switch {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month = 4;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season;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switch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(month) {</a:t>
            </a:r>
          </a:p>
          <a:p>
            <a:pPr lvl="2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case 12:</a:t>
            </a:r>
          </a:p>
          <a:p>
            <a:pPr lvl="2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case 1:</a:t>
            </a:r>
          </a:p>
          <a:p>
            <a:pPr lvl="2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case 2: season = "Winter"; </a:t>
            </a:r>
          </a:p>
          <a:p>
            <a:pPr lvl="2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break;</a:t>
            </a:r>
          </a:p>
          <a:p>
            <a:pPr lvl="2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case 3:</a:t>
            </a:r>
          </a:p>
          <a:p>
            <a:pPr lvl="2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case 4:</a:t>
            </a:r>
          </a:p>
          <a:p>
            <a:pPr lvl="2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case 5: season = "Spring"; </a:t>
            </a:r>
          </a:p>
          <a:p>
            <a:pPr lvl="2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break;</a:t>
            </a:r>
          </a:p>
          <a:p>
            <a:pPr lvl="2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case 6:</a:t>
            </a:r>
          </a:p>
          <a:p>
            <a:pPr lvl="2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case 7:</a:t>
            </a:r>
          </a:p>
          <a:p>
            <a:pPr lvl="2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case 8: season = "Summer"; 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break;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 9: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case 10: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case 11: season = "Autumn"; 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 break;</a:t>
            </a: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default: season = "Bogus Month";</a:t>
            </a:r>
            <a:endParaRPr lang="th-TH" sz="1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th-T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("April is in " + season + ".");</a:t>
            </a:r>
          </a:p>
          <a:p>
            <a:pPr lvl="1"/>
            <a:r>
              <a:rPr lang="th-T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th-T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endParaRPr lang="en-US" sz="1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17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Example (if-else if)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0" y="1428712"/>
            <a:ext cx="8786874" cy="4743488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64" y="156537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month = 4;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String season;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if (month == 12 || month == 1 || month == 2)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season = "Winter";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else if(month == 3 || month == 4 || month == 5)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Season = "Spring";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else if(month == 6 || month == 7 || month == 8)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season = "Summer";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else if(month == 9 || month == 10 || month == 11)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season = "Autumn";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else season = "Bogus Month";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("April is in the " + season + ".");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62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Example (for)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85724" y="1417638"/>
            <a:ext cx="8786874" cy="3535362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5" name="สี่เหลี่ยมผืนผ้า 6"/>
          <p:cNvSpPr/>
          <p:nvPr/>
        </p:nvSpPr>
        <p:spPr>
          <a:xfrm>
            <a:off x="371540" y="1676400"/>
            <a:ext cx="85010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ForExample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nn-NO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nn-NO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i=1; </a:t>
            </a:r>
            <a:r>
              <a:rPr lang="nn-NO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 &lt; </a:t>
            </a:r>
            <a:r>
              <a:rPr lang="nn-NO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100; </a:t>
            </a:r>
            <a:r>
              <a:rPr lang="nn-NO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i++)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% 2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 0)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“ ”)</a:t>
            </a:r>
            <a:endParaRPr lang="en-US" sz="18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924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Example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(while)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1437421"/>
            <a:ext cx="8786874" cy="4658579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5" name="สี่เหลี่ยมผืนผ้า 7"/>
          <p:cNvSpPr/>
          <p:nvPr/>
        </p:nvSpPr>
        <p:spPr>
          <a:xfrm>
            <a:off x="585790" y="2115113"/>
            <a:ext cx="7858180" cy="37856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MidPoint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100;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j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200;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while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(++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 --j)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is " +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(“j is " + j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th-TH" sz="2000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(“The midpoint is " +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00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67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การแปลงภาษาและรันโปรแกรม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Compiled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source code = bytecode (.class)</a:t>
            </a:r>
          </a:p>
          <a:p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Bytecode</a:t>
            </a:r>
            <a:r>
              <a:rPr lang="en-US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จะถูกแปลโดย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JVM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ซึ่งเป็น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interpreter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โดยจะไม่เหมือนกันใน</a:t>
            </a:r>
            <a:r>
              <a:rPr lang="th-TH" sz="39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ที่ต่างกัน</a:t>
            </a:r>
            <a:endParaRPr lang="th-TH" sz="39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ข้อเสีย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interpreted bytecode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ทำงานช้ากว่า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machine code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โดยเฉพาะเมื่อโค้ดมีความซับซ้อน</a:t>
            </a:r>
            <a:endParaRPr lang="th-TH" sz="39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647477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Example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GB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do..while</a:t>
            </a:r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52400" y="1981200"/>
            <a:ext cx="8786874" cy="3733800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5" name="สี่เหลี่ยมผืนผ้า 7"/>
          <p:cNvSpPr/>
          <p:nvPr/>
        </p:nvSpPr>
        <p:spPr>
          <a:xfrm>
            <a:off x="357190" y="2343713"/>
            <a:ext cx="7858180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DoWhile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do</a:t>
            </a:r>
            <a:endParaRPr lang="en-US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( 1/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 0.001);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is “ +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711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Example (break)</a:t>
            </a:r>
            <a:endParaRPr lang="en-US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78563" y="1524000"/>
            <a:ext cx="8786874" cy="3505200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6" name="สี่เหลี่ยมผืนผ้า 7"/>
          <p:cNvSpPr/>
          <p:nvPr/>
        </p:nvSpPr>
        <p:spPr>
          <a:xfrm>
            <a:off x="457200" y="1691550"/>
            <a:ext cx="7858180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BreakLoop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nn-NO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nn-NO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 i=0; i&lt;100; i++)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== 10) </a:t>
            </a:r>
            <a:endParaRPr lang="en-US" sz="20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break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 " +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}   </a:t>
            </a:r>
            <a:endParaRPr lang="th-TH" sz="2000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("Loop complete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.");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00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70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Example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(continue)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1752600"/>
            <a:ext cx="8786874" cy="3581400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5" name="สี่เหลี่ยมผืนผ้า 7"/>
          <p:cNvSpPr/>
          <p:nvPr/>
        </p:nvSpPr>
        <p:spPr>
          <a:xfrm>
            <a:off x="714316" y="2115113"/>
            <a:ext cx="7858180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Continue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nn-NO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nn-NO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 i=0; i&lt;10; i++)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(i%2 == 0) </a:t>
            </a:r>
            <a:endParaRPr lang="en-US" sz="20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continue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+ " ");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th-TH" sz="20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th-TH" sz="20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00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01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Example </a:t>
            </a:r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(return)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57200" y="1600200"/>
            <a:ext cx="8305800" cy="3962400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5" name="สี่เหลี่ยมผืนผ้า 7"/>
          <p:cNvSpPr/>
          <p:nvPr/>
        </p:nvSpPr>
        <p:spPr>
          <a:xfrm>
            <a:off x="814390" y="1886513"/>
            <a:ext cx="7858180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Return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= true;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("Before the return.");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(t) </a:t>
            </a:r>
            <a:endParaRPr lang="en-US" sz="20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// return to caller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("This won't execute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.");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00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2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78563" y="1062792"/>
            <a:ext cx="8786874" cy="3429024"/>
          </a:xfrm>
          <a:prstGeom prst="roundRect">
            <a:avLst>
              <a:gd name="adj" fmla="val 3486"/>
            </a:avLst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5" name="สี่เหลี่ยมผืนผ้า 7"/>
          <p:cNvSpPr/>
          <p:nvPr/>
        </p:nvSpPr>
        <p:spPr>
          <a:xfrm>
            <a:off x="762000" y="1189839"/>
            <a:ext cx="6929486" cy="34163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Test {</a:t>
            </a:r>
            <a:endParaRPr lang="en-US" sz="18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18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y = 0;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while (x&lt;5) {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8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(x + ““ + y + “ ");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x++;</a:t>
            </a:r>
            <a:endParaRPr lang="en-US" sz="18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1295400" y="4533151"/>
            <a:ext cx="1785950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x – y;</a:t>
            </a:r>
            <a:endParaRPr lang="th-TH" sz="2000" b="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1295400" y="5803504"/>
            <a:ext cx="1785950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 = y + 2;</a:t>
            </a:r>
          </a:p>
          <a:p>
            <a:r>
              <a:rPr lang="en-US" sz="20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(y&gt;4)</a:t>
            </a:r>
          </a:p>
          <a:p>
            <a:r>
              <a:rPr lang="en-US" sz="20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y--;</a:t>
            </a:r>
            <a:endParaRPr lang="th-TH" sz="2000" b="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1295400" y="5039711"/>
            <a:ext cx="1785950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x++;</a:t>
            </a:r>
          </a:p>
          <a:p>
            <a:r>
              <a:rPr lang="en-US" sz="20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 += x;</a:t>
            </a:r>
            <a:endParaRPr lang="th-TH" sz="2000" b="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974565" y="4491816"/>
            <a:ext cx="1785950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11 34 59</a:t>
            </a:r>
            <a:endParaRPr lang="th-TH" sz="2000" b="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974565" y="4963364"/>
            <a:ext cx="2214578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02 14 29 38</a:t>
            </a:r>
            <a:endParaRPr lang="th-TH" sz="2000" b="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5974565" y="5463430"/>
            <a:ext cx="2643206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00 11 21 32 42</a:t>
            </a:r>
            <a:endParaRPr lang="th-TH" sz="2000" b="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5974565" y="5963496"/>
            <a:ext cx="2643206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00 11 23 36 49</a:t>
            </a:r>
            <a:endParaRPr lang="th-TH" sz="2000" b="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5974565" y="6463562"/>
            <a:ext cx="2643206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02 14 25 36 47</a:t>
            </a:r>
            <a:endParaRPr lang="th-TH" sz="2000" b="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26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standard edition (Java SE)</a:t>
            </a:r>
          </a:p>
          <a:p>
            <a:pPr marL="742950" lvl="2" indent="-34290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เครื่องมือและ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libraries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พื้นฐานที่ใช้พัฒนา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applications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applets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Enterprise Edition (Java EE)</a:t>
            </a:r>
          </a:p>
          <a:p>
            <a:pPr marL="742950" lvl="2" indent="-34290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libraries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เพิ่มเติมสำหรับการทำให้เครื่องเป็นเครื่องแม่ข่าย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(server)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Micro Edition (Java ME)</a:t>
            </a:r>
          </a:p>
          <a:p>
            <a:pPr marL="742950" lvl="2" indent="-342900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smaller VM for embedded applications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Cards</a:t>
            </a:r>
          </a:p>
          <a:p>
            <a:pPr marL="742950" lvl="2" indent="-342900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technology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Runtime Environment: JVM + Java API</a:t>
            </a:r>
          </a:p>
          <a:p>
            <a:pPr marL="857250" lvl="1" indent="-342900">
              <a:buFont typeface="Arial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ใช้สำหรับรันโปรแกรมจาวา</a:t>
            </a:r>
          </a:p>
          <a:p>
            <a:pPr marL="857250" lvl="1" indent="-342900">
              <a:buFont typeface="Arial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.jar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Development Kit (JDK)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ใช้สำหรับพัฒนาโปรแกรมด้วยจาวา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 indent="-342900">
              <a:buFont typeface="Arial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Loader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(java)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 indent="-342900">
              <a:buFont typeface="Arial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compiler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javac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archiver (jar)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Documentation generator 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javadoc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Etc.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2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technology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457" y="1417638"/>
            <a:ext cx="824508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579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technology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ตัวยึดเนื้อหา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977938"/>
              </p:ext>
            </p:extLst>
          </p:nvPr>
        </p:nvGraphicFramePr>
        <p:xfrm>
          <a:off x="381000" y="1302703"/>
          <a:ext cx="8235951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317"/>
                <a:gridCol w="2745317"/>
                <a:gridCol w="2745317"/>
              </a:tblGrid>
              <a:tr h="4943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Version 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Year 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คุณสมบัติใหม่</a:t>
                      </a:r>
                      <a:endParaRPr lang="th-T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1.0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1996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-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1.1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1997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Inner classes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1.2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1998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Swing, Collections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1.3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2000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Performance enhancements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1.4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2002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Assertions, XML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5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2004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Generic classes, “for each” loop, auto-boxing, enumerations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2006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Library improvements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55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technology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ตัวยึดเนื้อหา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406258"/>
              </p:ext>
            </p:extLst>
          </p:nvPr>
        </p:nvGraphicFramePr>
        <p:xfrm>
          <a:off x="488949" y="1905000"/>
          <a:ext cx="8235951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317"/>
                <a:gridCol w="2745317"/>
                <a:gridCol w="2745317"/>
              </a:tblGrid>
              <a:tr h="4943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Version 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Year 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คุณสมบัติใหม่</a:t>
                      </a:r>
                      <a:endParaRPr lang="th-T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7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2011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Language</a:t>
                      </a:r>
                      <a:r>
                        <a:rPr lang="en-GB" sz="2400" b="1" kern="1200" baseline="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improvements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8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2014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Functional Interfaces and Lambda Expressions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9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2017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multi-gigabyte heaps, native code integration,</a:t>
                      </a:r>
                      <a:endParaRPr lang="en-GB" sz="2400" b="1" kern="1200" dirty="0" smtClean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Language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improvement</a:t>
                      </a:r>
                      <a:endParaRPr lang="th-TH" sz="24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งานนำเสนอ3</Template>
  <TotalTime>399</TotalTime>
  <Words>1779</Words>
  <Application>Microsoft Office PowerPoint</Application>
  <PresentationFormat>On-screen Show (4:3)</PresentationFormat>
  <Paragraphs>541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MS PGothic</vt:lpstr>
      <vt:lpstr>MS PGothic</vt:lpstr>
      <vt:lpstr>Angsana New</vt:lpstr>
      <vt:lpstr>Arial</vt:lpstr>
      <vt:lpstr>Calibri</vt:lpstr>
      <vt:lpstr>Cordia New</vt:lpstr>
      <vt:lpstr>Courier New</vt:lpstr>
      <vt:lpstr>TH SarabunPSK</vt:lpstr>
      <vt:lpstr>Wingdings</vt:lpstr>
      <vt:lpstr>temp</vt:lpstr>
      <vt:lpstr>บทที่ 1 ความรู้เบื้องต้นเกี่ยวกับจาวา</vt:lpstr>
      <vt:lpstr>รู้จักกับจาวา</vt:lpstr>
      <vt:lpstr>ทำไมถึงเป็นจาวา</vt:lpstr>
      <vt:lpstr>การแปลงภาษาและรันโปรแกรม</vt:lpstr>
      <vt:lpstr>Java technology</vt:lpstr>
      <vt:lpstr>Java technology (Cont.)</vt:lpstr>
      <vt:lpstr>Java technology (Cont.)</vt:lpstr>
      <vt:lpstr>Java technology (Cont.)</vt:lpstr>
      <vt:lpstr>Java technology (Cont.)</vt:lpstr>
      <vt:lpstr>Java Example</vt:lpstr>
      <vt:lpstr>Java Example (Cont.)</vt:lpstr>
      <vt:lpstr>Starting with java</vt:lpstr>
      <vt:lpstr>Java Basic and Structural Programming</vt:lpstr>
      <vt:lpstr>Syntax</vt:lpstr>
      <vt:lpstr>Syntax (Cont.)</vt:lpstr>
      <vt:lpstr>Data Types</vt:lpstr>
      <vt:lpstr>ชนิดพื้นฐาน (Primitive types)</vt:lpstr>
      <vt:lpstr>ชนิดพื้นฐาน  (Cont.)</vt:lpstr>
      <vt:lpstr>ชนิดพื้นฐาน  (Cont.)</vt:lpstr>
      <vt:lpstr>ชนิดพื้นฐาน  (Cont.)</vt:lpstr>
      <vt:lpstr>ชนิดพื้นฐาน  (Cont.)</vt:lpstr>
      <vt:lpstr>ชนิดพื้นฐาน  (Cont.)</vt:lpstr>
      <vt:lpstr>ชนิดพื้นฐาน  (Cont.)</vt:lpstr>
      <vt:lpstr>ชนิดพื้นฐาน  (Cont.)</vt:lpstr>
      <vt:lpstr>ตัวแปร (Variable)</vt:lpstr>
      <vt:lpstr>การประกาศตัวแปร (Variable Declaration)</vt:lpstr>
      <vt:lpstr>ข้อตกลงในการตั้งชื่อ</vt:lpstr>
      <vt:lpstr>ขอบเขตและชีวิตของตัวแปร (Scope)</vt:lpstr>
      <vt:lpstr>ขอบเขตและชีวิตของตัวแปร (Cont.)</vt:lpstr>
      <vt:lpstr>Operators</vt:lpstr>
      <vt:lpstr>Arithmetic operators</vt:lpstr>
      <vt:lpstr>Relational operators</vt:lpstr>
      <vt:lpstr>Logical operators</vt:lpstr>
      <vt:lpstr>Operator Precedence</vt:lpstr>
      <vt:lpstr>Control flow</vt:lpstr>
      <vt:lpstr>Example (Switch)</vt:lpstr>
      <vt:lpstr>Example (if-else if)</vt:lpstr>
      <vt:lpstr>Example (for)</vt:lpstr>
      <vt:lpstr>Example (while)</vt:lpstr>
      <vt:lpstr>Example (do..while)</vt:lpstr>
      <vt:lpstr>Example (break)</vt:lpstr>
      <vt:lpstr>Example (continue)</vt:lpstr>
      <vt:lpstr>Example (return)</vt:lpstr>
      <vt:lpstr>Exercises</vt:lpstr>
    </vt:vector>
  </TitlesOfParts>
  <Company>Kasetsart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recovery approach for Java Decompiler</dc:title>
  <dc:creator>Cidol</dc:creator>
  <cp:lastModifiedBy>Cidol</cp:lastModifiedBy>
  <cp:revision>99</cp:revision>
  <dcterms:created xsi:type="dcterms:W3CDTF">2016-06-08T10:38:36Z</dcterms:created>
  <dcterms:modified xsi:type="dcterms:W3CDTF">2018-08-05T16:23:10Z</dcterms:modified>
</cp:coreProperties>
</file>