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959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767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628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22891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02204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271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Handling and GUI</a:t>
            </a:r>
          </a:p>
        </p:txBody>
      </p:sp>
    </p:spTree>
    <p:extLst>
      <p:ext uri="{BB962C8B-B14F-4D97-AF65-F5344CB8AC3E}">
        <p14:creationId xmlns:p14="http://schemas.microsoft.com/office/powerpoint/2010/main" val="21989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4" name="สี่เหลี่ยมผืนผ้า 8"/>
          <p:cNvSpPr/>
          <p:nvPr/>
        </p:nvSpPr>
        <p:spPr>
          <a:xfrm>
            <a:off x="571472" y="1600200"/>
            <a:ext cx="8001056" cy="48013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u="sn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ButtonFrame</a:t>
            </a:r>
            <a:r>
              <a:rPr lang="en-US" sz="1800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u="sn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test");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(300,200);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 create buttons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yellowButton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("Yellow");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 add buttons to panel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yellowButton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 add panel to frame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add(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82472"/>
            <a:ext cx="8610600" cy="535531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yellowAction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YELLOW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blueAction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  <a:endParaRPr lang="th-TH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// associate actions with buttons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yellowButton.addActionListener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yellowAction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blueButton.addActionListener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blueAction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  <a:endParaRPr lang="th-TH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// Action listener that sets the panel's background color.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private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Color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(Color c)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  <a:endParaRPr lang="th-TH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event)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buttonPanel.setBackground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สี่เหลี่ยมผืนผ้า 8"/>
          <p:cNvSpPr/>
          <p:nvPr/>
        </p:nvSpPr>
        <p:spPr>
          <a:xfrm>
            <a:off x="304800" y="2209800"/>
            <a:ext cx="800105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ButtonTest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frame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frame.setDefaultCloseOperation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EXIT_ON_CLOSE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frame.setVisible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7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28" y="1607976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252" y="1600200"/>
            <a:ext cx="332186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5771" y="3949728"/>
            <a:ext cx="3286128" cy="219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35" y="3925902"/>
            <a:ext cx="332186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72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Event object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เหตุการณ์ทุกเหตุการณ์จะต้องเป็นวัตถุในคลาส </a:t>
            </a:r>
            <a:r>
              <a:rPr lang="en-US" dirty="0" err="1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java.util.EventObject</a:t>
            </a:r>
            <a:endParaRPr lang="en-US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EventObject</a:t>
            </a:r>
            <a:r>
              <a:rPr lang="en-US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มีคลาสลูกหนึ่งเป็น </a:t>
            </a:r>
            <a:r>
              <a:rPr lang="en-US" dirty="0" err="1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AWTEvent</a:t>
            </a:r>
            <a:endParaRPr lang="en-US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เราสามารถเพิ่มเหตุการณ์เฉพาะที่เราต้องการโดยการสร้างคลาสลูกของ </a:t>
            </a:r>
            <a:r>
              <a:rPr lang="en-US" dirty="0" err="1"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EventObject</a:t>
            </a:r>
            <a:endParaRPr lang="en-US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endParaRPr lang="en-US" sz="4400" b="1" dirty="0"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863181"/>
            <a:ext cx="4344338" cy="28860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87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3505200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AWTEvent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ที่ใช้กันบ่อย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ActionEvent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AdjustmentEvent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FocusEvent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ItemEvent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KeyEvent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MouseWheelEvent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WindowEvent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98171"/>
            <a:ext cx="3873759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ที่คู่กับ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ActionListener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AdjustmentListener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FocusListener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ItemListener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KeyListener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MouseMotionListener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MouseWheelListener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WindowFocusListener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WindowStateListener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700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source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บางอย่างอาจไม่ได้จัดการได้ง่ายเหมือน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button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ที่ทำการคลิกได้อย่างเดียว เช่น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ในบางโปรแกรม เราอาจสนใจตอนที่ผู้ใช้ปิดหน้าต่างโปรแกรม ซึ่งอาจต้องการแสดง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dialog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เพื่อถามผู้ใช้ว่า แน่ใจว่าจะออกจากโปรแกรม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ในกรณีปิดหน้าต่างนี้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source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JFrame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object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ที่เกิดขึ้นคือ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WindowEvent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object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หากเราต้องการติดตามเหตุการณ์ที่เกิดขึ้น เราจะต้องมี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ที่เหมาะสมเพื่อจัดการกับเหตุการณ์นั้น  ในที่นี้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จะต้อง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WindowListener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5"/>
          <p:cNvSpPr/>
          <p:nvPr/>
        </p:nvSpPr>
        <p:spPr>
          <a:xfrm>
            <a:off x="4038600" y="5662394"/>
            <a:ext cx="502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listener = …;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frame.addWindowListener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(listener);</a:t>
            </a:r>
          </a:p>
        </p:txBody>
      </p:sp>
    </p:spTree>
    <p:extLst>
      <p:ext uri="{BB962C8B-B14F-4D97-AF65-F5344CB8AC3E}">
        <p14:creationId xmlns:p14="http://schemas.microsoft.com/office/powerpoint/2010/main" val="17452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classes (Cont.)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โครงสร้างของ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WindowListener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interface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ฉะนั้นหากเราต้องการที่จะสร้าง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ใหม่ขึ้นมา เราจะต้อง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 7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methods </a:t>
            </a:r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5"/>
          <p:cNvSpPr/>
          <p:nvPr/>
        </p:nvSpPr>
        <p:spPr>
          <a:xfrm>
            <a:off x="1066800" y="2133600"/>
            <a:ext cx="678661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WindowListener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e);</a:t>
            </a:r>
          </a:p>
          <a:p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classes (Cont.)</a:t>
            </a:r>
            <a:endParaRPr lang="en-US" dirty="0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928662" y="1655754"/>
            <a:ext cx="742955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Terminator implements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agrees)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windowOpened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windowClosed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windowIconified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windowDeiconified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windowActivated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windowDeactivated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7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ภาษาจาวาจึงได้พัฒนาให้มี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ซึ่งจะมีให้กับ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listener interfaces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 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ต่างๆไม่ทำอะไรเลย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เวลาเราต้องการ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listener interfaces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เหล่านี้ เราก็ใช้การ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extend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ซึ่งจะทำให้เรา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override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เพียงแค่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ที่เราสนใจ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WindowAdapter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1600200" y="5069462"/>
            <a:ext cx="67866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Terminator extends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WindowAdapter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windowClosing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WindowEvent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agrees)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0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ในจาวา 1.0 ได้มี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สำหรับการพัฒนา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(Graphical User Interface)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(Abstract Window Toolkit)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จะมีหน้าที่ในการจัดการส่วนต่างๆในการสร้าง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โดยจะเรียกใช้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native GUI Toolkit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แต่ละอันอีกที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Windows, Macintosh, Solaris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ในทางทฤษฎี โปรแกรมจาวาที่เขียนขึ้น ก็จะรันได้ทุก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หน้าตา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ก็จะแตกต่างออกไปตาม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Write once, run anywhere”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ให้กับหน้าต่าง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adapter classes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ที่พบได้บ่อย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FocusAdapter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KeyAdapter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MouseAdapter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MouseMotionAdapter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WindowAdapter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1178695" y="2209800"/>
            <a:ext cx="67866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WindowListener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listener = new Terminator();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frame.addWindowListener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(listener);</a:t>
            </a:r>
          </a:p>
        </p:txBody>
      </p:sp>
    </p:spTree>
    <p:extLst>
      <p:ext uri="{BB962C8B-B14F-4D97-AF65-F5344CB8AC3E}">
        <p14:creationId xmlns:p14="http://schemas.microsoft.com/office/powerpoint/2010/main" val="33870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Event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Table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ตัวยึดเนื้อหา 4"/>
          <p:cNvGraphicFramePr>
            <a:graphicFrameLocks noGrp="1"/>
          </p:cNvGraphicFramePr>
          <p:nvPr>
            <p:ph idx="1"/>
          </p:nvPr>
        </p:nvGraphicFramePr>
        <p:xfrm>
          <a:off x="179388" y="1257320"/>
          <a:ext cx="8785224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3786"/>
                <a:gridCol w="3143272"/>
                <a:gridCol w="3178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parameter/</a:t>
                      </a:r>
                      <a:r>
                        <a:rPr lang="en-US" sz="2000" dirty="0" err="1" smtClean="0"/>
                        <a:t>accessors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getActionCommand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getModifiers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AdjustmentListener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adjustmentValueChanged</a:t>
                      </a: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AdjustmentEvent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getAdjustable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getAdjustmentType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getValue</a:t>
                      </a:r>
                      <a:endParaRPr lang="th-TH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ItemListener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itemStateChanged</a:t>
                      </a: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getItemSelectable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getStateChange</a:t>
                      </a:r>
                      <a:endParaRPr lang="th-TH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FocusListener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focusGained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focusLost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FocusEvent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isTemporary</a:t>
                      </a:r>
                      <a:endParaRPr lang="th-TH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6B8CE2-E9E9-4223-8374-D8C04D3134FB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vent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Table</a:t>
            </a:r>
            <a:endParaRPr lang="th-TH" b="1" dirty="0"/>
          </a:p>
        </p:txBody>
      </p:sp>
      <p:graphicFrame>
        <p:nvGraphicFramePr>
          <p:cNvPr id="5" name="ตัวยึดเนื้อหา 4"/>
          <p:cNvGraphicFramePr>
            <a:graphicFrameLocks noGrp="1"/>
          </p:cNvGraphicFramePr>
          <p:nvPr>
            <p:ph idx="1"/>
          </p:nvPr>
        </p:nvGraphicFramePr>
        <p:xfrm>
          <a:off x="179388" y="1348760"/>
          <a:ext cx="8785224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8100"/>
                <a:gridCol w="2928958"/>
                <a:gridCol w="3178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parameter/</a:t>
                      </a:r>
                      <a:r>
                        <a:rPr lang="en-US" sz="2000" dirty="0" err="1" smtClean="0"/>
                        <a:t>accessors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keyPressed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keyReleased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keyTyped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getKeyChar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getKeyCode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getKeyModifiersText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getKeyText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isActionKey</a:t>
                      </a:r>
                      <a:endParaRPr lang="th-TH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MouseListener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getClickCount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getY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getPoint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translatePoint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MouseMotionListener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mouseDragged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mouseMoved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6B8CE2-E9E9-4223-8374-D8C04D3134FB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54032"/>
          </a:xfrm>
        </p:spPr>
        <p:txBody>
          <a:bodyPr>
            <a:normAutofit fontScale="90000"/>
          </a:bodyPr>
          <a:lstStyle/>
          <a:p>
            <a:pPr algn="l"/>
            <a:r>
              <a:rPr lang="th-TH" dirty="0" smtClean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vent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Table</a:t>
            </a:r>
            <a:endParaRPr lang="th-TH" b="1" dirty="0"/>
          </a:p>
        </p:txBody>
      </p:sp>
      <p:graphicFrame>
        <p:nvGraphicFramePr>
          <p:cNvPr id="5" name="ตัวยึดเนื้อหา 4"/>
          <p:cNvGraphicFramePr>
            <a:graphicFrameLocks noGrp="1"/>
          </p:cNvGraphicFramePr>
          <p:nvPr>
            <p:ph idx="1"/>
          </p:nvPr>
        </p:nvGraphicFramePr>
        <p:xfrm>
          <a:off x="179388" y="1166834"/>
          <a:ext cx="8785224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976"/>
                <a:gridCol w="2786082"/>
                <a:gridCol w="31781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parameter/</a:t>
                      </a:r>
                      <a:r>
                        <a:rPr lang="en-US" sz="2000" dirty="0" err="1" smtClean="0"/>
                        <a:t>accessors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MouseWheelListener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mouseWheelMoved</a:t>
                      </a: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MouseWheelEvent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getWheelRotation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getScrollAmount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windowClosing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windowOpened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windowIconified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windowDeiconified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windowClosed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windowActivated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windowDeactivated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getWindow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WindowFocusListener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windowGainedFocus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windowLostFocus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getOppositeWindow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WindowStateListener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windowStateChanged</a:t>
                      </a:r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WindowEvent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getOldState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getNewState</a:t>
                      </a:r>
                      <a:endParaRPr lang="en-US" sz="2000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6B8CE2-E9E9-4223-8374-D8C04D3134FB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with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Swing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โปรแกรมคอมพิวเตอร์ในปัจจุบันมักจะมี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graphical user interface (GUI)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เพื่อให้ผู้ใช้ติดต่อกับโปรแกรม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สิ่งที่จะต้องพิจารณาในการสร้าง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จะวางส่วนประกอบต่างๆของ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ที่ไหน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จะเกิดอะไรขึ้นหากผู้ใช้ทำการ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หน้าต่างของโปรแกรม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67200"/>
            <a:ext cx="28338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576" y="4234378"/>
            <a:ext cx="2191265" cy="177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880" y="4951978"/>
            <a:ext cx="2082295" cy="179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836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with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องค์ประกอบต่างๆ จะมีพฤติกรรมเป็นเช่นไร เมื่อผู้ใช้มีปฏิสัมพันธ์กับ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มัน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ในการสร้าง </a:t>
            </a:r>
            <a:r>
              <a:rPr lang="en-US" sz="2000" dirty="0"/>
              <a:t>GUI </a:t>
            </a:r>
            <a:r>
              <a:rPr lang="th-TH" dirty="0"/>
              <a:t>ด้วย </a:t>
            </a:r>
            <a:r>
              <a:rPr lang="en-US" sz="2000" dirty="0"/>
              <a:t>Swing </a:t>
            </a:r>
            <a:r>
              <a:rPr lang="th-TH" dirty="0"/>
              <a:t>ผู้เขียนโปรแกรมจะต้องใช้ </a:t>
            </a:r>
            <a:r>
              <a:rPr lang="en-US" sz="2000" dirty="0"/>
              <a:t>package </a:t>
            </a:r>
            <a:r>
              <a:rPr lang="th-TH" dirty="0"/>
              <a:t>ต่อไปนี้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224" y="2133600"/>
            <a:ext cx="4143110" cy="240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78224" y="5213719"/>
            <a:ext cx="39650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9425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Swing component hierarchy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029200" cy="537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975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ก่อนจะรู้จักกับองค์ประกอบต่างๆ 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เราควรรู้จักกับการวางตำแหน่งขององค์ประกอบก่อน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จะต้องอยู่ภายใน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และจะมี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manager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ที่คอยจัดการกับการวางตำแหน่งใน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แต่ละอัน จะมี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layout manager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JPanel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JApplet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JFrame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JDialog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BorderLayout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1976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Managers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เราสามารถเปลี่ยน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ได้หากเราไม่ต้องการ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layout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manager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5 แบบ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BorderLayout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BoxLayout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GridBagLayout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2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layout manager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 pane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Jframe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5 บริเวณที่สามารถวาง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ตำแหน่งหนึ่งสามารถวาง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ได้เพียงอันเดียว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895600"/>
            <a:ext cx="3551161" cy="221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53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แต่ในความเป็น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ไม่เหมือนกันซะทีเดียว เช่น 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จะมีส่วนประกอบน้อยกว่า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Macintosh</a:t>
            </a: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การทำงานและตอบสนองของส่วนประกอบต่างๆในแต่ละ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แตกต่างกัน</a:t>
            </a: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สำคัญคือ 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ที่แตกต่างกันเกิดขึ้นในแต่ละ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 “Write once, debug everywhere”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บริษัทซันจึงขอความร่วมมือจาก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Netscape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เพื่อพัฒนาต่อยอด และใช้ชื่อโปรเจ็คว่า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“Swing”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50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BorderLayout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4" name="สี่เหลี่ยมผืนผ้า 9"/>
          <p:cNvSpPr/>
          <p:nvPr/>
        </p:nvSpPr>
        <p:spPr>
          <a:xfrm>
            <a:off x="381000" y="2133600"/>
            <a:ext cx="800105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BorderLayoutTest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Container pane 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f.getContentPane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f.setSize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(300, 300);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("North"),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NORTH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("East"),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EAST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("West"),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WEST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("South"),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SOUTH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("Center1"),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BorderLayout.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f.setDefaultCloseOperation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EXIT_ON_CLOSE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f.setVisible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14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9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BoxLayout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วาง </a:t>
            </a:r>
            <a:r>
              <a:rPr lang="en-US" dirty="0"/>
              <a:t>components </a:t>
            </a:r>
            <a:r>
              <a:rPr lang="th-TH" dirty="0"/>
              <a:t>ต่างๆ เป็นแถวเดียวหรือคอลัมน์เดียว</a:t>
            </a:r>
          </a:p>
          <a:p>
            <a:endParaRPr lang="en-US" dirty="0"/>
          </a:p>
        </p:txBody>
      </p:sp>
      <p:sp>
        <p:nvSpPr>
          <p:cNvPr id="6" name="สี่เหลี่ยมผืนผ้า 9"/>
          <p:cNvSpPr/>
          <p:nvPr/>
        </p:nvSpPr>
        <p:spPr>
          <a:xfrm>
            <a:off x="457200" y="2293520"/>
            <a:ext cx="8001056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Container pane 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f.getContentPane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pane.setLayout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BoxLayout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pane,BoxLayout.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X_AXIS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1"));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2"));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3"));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4"));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5"));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f.setDefaultCloseOperation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EXIT_ON_CLOSE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f.pack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f.setVisible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48" y="5443727"/>
            <a:ext cx="6467503" cy="92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23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layout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JPanel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จากซ้ายไปขวา และมีการขึ้นแถวใหม่หากจำเป็น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เราสามารถจัดแนวของ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ในแต่ละแถวได้</a:t>
            </a:r>
          </a:p>
          <a:p>
            <a:endParaRPr lang="en-US" dirty="0"/>
          </a:p>
        </p:txBody>
      </p:sp>
      <p:sp>
        <p:nvSpPr>
          <p:cNvPr id="4" name="สี่เหลี่ยมผืนผ้า 9"/>
          <p:cNvSpPr/>
          <p:nvPr/>
        </p:nvSpPr>
        <p:spPr>
          <a:xfrm>
            <a:off x="436984" y="3352800"/>
            <a:ext cx="8001056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f.setSize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(300,100);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pane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1"));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2"));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3"));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4"));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5"));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(pane);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f.setDefaultCloseOperation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EXIT_ON_CLOSE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f.setVisible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(true);</a:t>
            </a:r>
            <a:endParaRPr lang="th-TH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2531" y="3505200"/>
            <a:ext cx="3571922" cy="119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คือ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alignment)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alignment,int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horizontalGap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verticalGap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aligment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หรือการวางแนว ที่สามารถเป็นได้ คือ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FlowLayout.LEADING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FlowLayout.LEFT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FlowLayout.CENTER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default)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FlowLayout.TRAILING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FlowLayout.RIGHT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752724"/>
            <a:ext cx="3143272" cy="104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2940"/>
            <a:ext cx="32147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90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ในลักษณะตารางคือ มีแถวและคอลัมน์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แต่ละอันจะเท่ากัน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หากมีการขยายหรือลดขนาดของหน้าต่าง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ก็จะปรับขนาดเล็กใหญ่ตามความเหมาะสม</a:t>
            </a:r>
          </a:p>
          <a:p>
            <a:endParaRPr lang="en-US" dirty="0"/>
          </a:p>
        </p:txBody>
      </p:sp>
      <p:sp>
        <p:nvSpPr>
          <p:cNvPr id="5" name="สี่เหลี่ยมผืนผ้า 9"/>
          <p:cNvSpPr/>
          <p:nvPr/>
        </p:nvSpPr>
        <p:spPr>
          <a:xfrm>
            <a:off x="609600" y="3733800"/>
            <a:ext cx="75438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= 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f.setSize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(300,100);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pane = 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pane.setLayout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(2,3));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1"));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2"));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3"));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4"));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5"));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f.add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(pane);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f.setDefaultCloseOperation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JFrame.</a:t>
            </a:r>
            <a:r>
              <a:rPr lang="en-US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EXIT_ON_CLOSE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f.setVisible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(true);</a:t>
            </a:r>
            <a:endParaRPr lang="th-TH" sz="16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1251" y="3563679"/>
            <a:ext cx="3500452" cy="116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76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คือ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rows,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columns)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GridLayout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rows,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columns,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horizontalGap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verticalGap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อย่างน้อยจะต้องมี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rows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ที่มากกว่า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15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GridBagLayout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ที่ซับซ้อนและยืดหยุ่นที่สุด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ในลักษณะตารางคือ มีแถวและคอลัมน์ 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 แต่ละแถวอาจมีความกว้างไม่เท่ากัน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component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บางอันก็กินพื้นที่ได้มากกว่า 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4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GridBagLayout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5" name="สี่เหลี่ยมผืนผ้า 9"/>
          <p:cNvSpPr/>
          <p:nvPr/>
        </p:nvSpPr>
        <p:spPr>
          <a:xfrm>
            <a:off x="571472" y="1752600"/>
            <a:ext cx="8001056" cy="4358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pane.setLayout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GridBagLayout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1"));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2"));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3"));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GridBagConstraints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GridBagConstraints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c.fill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GridBagConstraints.</a:t>
            </a:r>
            <a:r>
              <a:rPr lang="en-US" sz="18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HORIZONTAL</a:t>
            </a:r>
            <a:r>
              <a:rPr lang="en-US" sz="18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// first column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c.gridy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// second row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c.gridwidth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3; // width spread in 3 columns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("Long name Button 4"),c);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c.gridy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c.ipady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30;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c.gridheight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2; //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height spreads in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rows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pane.add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("Button 5"),c);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81200"/>
            <a:ext cx="3200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1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จึงกลายเป็นชื่อของ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Toolkit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</a:t>
            </a: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Swing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ไม่ได้แทนที่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ถูกพัฒนาบนสถาปัตยกรรมของ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และยังใช้การจัดการเหตุการณ์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handling)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AWT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มีชุดของส่วนประกอบในการสร้าง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ที่หลากหลาย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ที่ใช้งานน้อย ทำให้เกิดความผิดพลาดน้อย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หน้าตาเหมือนกันในทุก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ซึ่งก็กลายเป็นข้อเสียด้วยในขณะเดียวกัน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บริษัทซันจึงสร้าง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look and feel”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ซึ่งไม่ขึ้นกับ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ใดให้ผู้ใช้ได้เลือกได้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0"/>
            <a:ext cx="2697143" cy="199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handling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เป็นส่วนประกอบที่สำคัญส่วนหนึ่งในการเขียนโปรแกรมที่มี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ระบบปฏิบัติการจะต้องมีการสนับสนุน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handling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ระบบปฏิบัติการจะทำการเฝ้าดูเหตุการณ์ เช่น การคลิกเมาส์ กดปุ่มคีย์บอร์ด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ระบบปฏิบัติการจะมีการแยกประเภทและส่งไปยังโปรแกรมที่ถูกต้อง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โปรแกรมที่ได้รับการแจ้งเหตุการณ์ก็ทำการจัดการกับเหตุการณ์นั้น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87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การจัดการกับเหตุการณ์ในโปรแกรมที่ถูกพัฒนามาจากภาษา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VB: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โค้ดที่เขียนขึ้นมาเพื่อจัดการกับเหตุการณ์ที่เกิดขึ้นกับวัตถุที่สนใจ เรียกว่า  “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procedure” 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ปุ่มที่ชื่อ “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HelpButton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procedure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“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HelpButton_Click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การทำแบบนี้ทำให้องค์ประกอบแต่ละอันของ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มีการตอบสนองที่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และเปลี่ยนแปลงไม่ได้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ใช้ลูปคอยตรวจสอบเหตุการณ์ที่เกิดขึ้นจากระบบปฏิบัติการ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Java: event delegation model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เราสามารถควบคุมการส่งต่อเหตุการณ์จาก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sources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listener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เราสามารถเลือกวัตถุใดมาเป็น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listener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ก็ได้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การจัดการเหตุการณ์ในภาษาจาวา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เหตุการณ์ต่างๆ จะอยู่ในรูปของ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object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ซึ่งอยู่ในคลาส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java.util.EventObject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object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ของคลาสที่ทำการ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interface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interface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source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วัตถุที่ทำการลงทะเบียน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objects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และจะทำการส่ง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objects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objects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ทุกตัวที่ถูกลงทะเบียนไว้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objects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ก็จะใช้ข้อมูลที่ได้จาก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objects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ในการตัดสินใจว่าจะจัดการกับเหตุการณ์นั้นๆ อย่างไร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</a:t>
            </a:r>
            <a:r>
              <a:rPr lang="en-US" dirty="0"/>
              <a:t>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930"/>
            <a:ext cx="8229600" cy="45259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ตัวอย่างการระบุ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listener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listener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ActionListener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interface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implement 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ที่ชื่อ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actionPerformed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9628" y="2200276"/>
            <a:ext cx="77153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listener = . . .;</a:t>
            </a:r>
          </a:p>
          <a:p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button = new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button.addActionListener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(listener);</a:t>
            </a:r>
            <a:endParaRPr lang="th-TH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20" name="คำบรรยายภาพแบบเส้น 2 16"/>
          <p:cNvSpPr/>
          <p:nvPr/>
        </p:nvSpPr>
        <p:spPr bwMode="auto">
          <a:xfrm>
            <a:off x="1666884" y="3343284"/>
            <a:ext cx="7286676" cy="428628"/>
          </a:xfrm>
          <a:prstGeom prst="borderCallout2">
            <a:avLst>
              <a:gd name="adj1" fmla="val -9263"/>
              <a:gd name="adj2" fmla="val 35969"/>
              <a:gd name="adj3" fmla="val -24885"/>
              <a:gd name="adj4" fmla="val 37884"/>
              <a:gd name="adj5" fmla="val -68132"/>
              <a:gd name="adj6" fmla="val 3997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eventSourceObject</a:t>
            </a:r>
            <a:r>
              <a:rPr lang="en-US" sz="1600" b="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600" b="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600" b="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eventListenerObject</a:t>
            </a:r>
            <a:r>
              <a:rPr lang="en-US" sz="1600" b="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949" y="4723311"/>
            <a:ext cx="771530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MyListener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th-TH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 . . .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event)</a:t>
            </a:r>
            <a:r>
              <a:rPr lang="th-TH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reaction to button click goes here</a:t>
            </a:r>
          </a:p>
          <a:p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     . . .</a:t>
            </a:r>
          </a:p>
          <a:p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 }</a:t>
            </a:r>
          </a:p>
          <a:p>
            <a:r>
              <a:rPr lang="th-TH" sz="18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}</a:t>
            </a:r>
            <a:endParaRPr lang="th-TH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2139</Words>
  <Application>Microsoft Office PowerPoint</Application>
  <PresentationFormat>On-screen Show (4:3)</PresentationFormat>
  <Paragraphs>420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Angsana New</vt:lpstr>
      <vt:lpstr>Arial</vt:lpstr>
      <vt:lpstr>Calibri</vt:lpstr>
      <vt:lpstr>Cordia New</vt:lpstr>
      <vt:lpstr>Courier New</vt:lpstr>
      <vt:lpstr>TH SarabunPSK</vt:lpstr>
      <vt:lpstr>temp</vt:lpstr>
      <vt:lpstr>Chapter 10 02204271 Event Handling and GUI</vt:lpstr>
      <vt:lpstr>Introduction</vt:lpstr>
      <vt:lpstr>Introduction (Cont.)</vt:lpstr>
      <vt:lpstr>Introduction (Cont.)</vt:lpstr>
      <vt:lpstr>Advantages</vt:lpstr>
      <vt:lpstr>Event Handling</vt:lpstr>
      <vt:lpstr>Event Handling (Cont.)</vt:lpstr>
      <vt:lpstr>Event Handling (Cont.)</vt:lpstr>
      <vt:lpstr>Event Handling (Cont.)</vt:lpstr>
      <vt:lpstr>Event Handling (Cont.)</vt:lpstr>
      <vt:lpstr>Event Handling (Cont.)</vt:lpstr>
      <vt:lpstr>Event Handling (Cont.)</vt:lpstr>
      <vt:lpstr>Event Handling (Cont.)</vt:lpstr>
      <vt:lpstr>Event Handling (Cont.) </vt:lpstr>
      <vt:lpstr>Event Handling (Cont.)</vt:lpstr>
      <vt:lpstr>Adapter classes</vt:lpstr>
      <vt:lpstr>Adapter classes (Cont.)</vt:lpstr>
      <vt:lpstr>Adapter classes (Cont.)</vt:lpstr>
      <vt:lpstr>Adapter classes (Cont.)</vt:lpstr>
      <vt:lpstr>Adapter classes (Cont.)</vt:lpstr>
      <vt:lpstr>Event handling Table</vt:lpstr>
      <vt:lpstr>Event handling Table</vt:lpstr>
      <vt:lpstr> Event handling Table</vt:lpstr>
      <vt:lpstr>GUI with Swing</vt:lpstr>
      <vt:lpstr>GUI with Swing (Cont.)</vt:lpstr>
      <vt:lpstr>Swing component hierarchy</vt:lpstr>
      <vt:lpstr>Layout Managers</vt:lpstr>
      <vt:lpstr>Layout Managers (Cont.)</vt:lpstr>
      <vt:lpstr>BorderLayout</vt:lpstr>
      <vt:lpstr>BorderLayout (Cont.)</vt:lpstr>
      <vt:lpstr>BoxLayout </vt:lpstr>
      <vt:lpstr>FlowLayout</vt:lpstr>
      <vt:lpstr>FlowLayout (Cont.)</vt:lpstr>
      <vt:lpstr>GridLayout </vt:lpstr>
      <vt:lpstr>GridLayout (Cont.)</vt:lpstr>
      <vt:lpstr>GridBagLayout</vt:lpstr>
      <vt:lpstr>GridBagLayout (Cont.)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1075</cp:revision>
  <dcterms:created xsi:type="dcterms:W3CDTF">2016-06-08T10:38:36Z</dcterms:created>
  <dcterms:modified xsi:type="dcterms:W3CDTF">2018-10-15T16:04:36Z</dcterms:modified>
</cp:coreProperties>
</file>