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7" r:id="rId11"/>
    <p:sldId id="268" r:id="rId12"/>
    <p:sldId id="269" r:id="rId13"/>
    <p:sldId id="272" r:id="rId14"/>
    <p:sldId id="275" r:id="rId15"/>
    <p:sldId id="276" r:id="rId16"/>
    <p:sldId id="277" r:id="rId17"/>
    <p:sldId id="278" r:id="rId18"/>
    <p:sldId id="270" r:id="rId19"/>
    <p:sldId id="271" r:id="rId20"/>
    <p:sldId id="273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37B11A-7F51-4363-8844-DC70BD9671F7}">
          <p14:sldIdLst>
            <p14:sldId id="256"/>
            <p14:sldId id="257"/>
            <p14:sldId id="258"/>
            <p14:sldId id="259"/>
            <p14:sldId id="262"/>
            <p14:sldId id="260"/>
            <p14:sldId id="261"/>
            <p14:sldId id="263"/>
            <p14:sldId id="264"/>
            <p14:sldId id="267"/>
            <p14:sldId id="268"/>
            <p14:sldId id="269"/>
            <p14:sldId id="272"/>
            <p14:sldId id="275"/>
            <p14:sldId id="276"/>
            <p14:sldId id="277"/>
            <p14:sldId id="278"/>
            <p14:sldId id="270"/>
            <p14:sldId id="271"/>
            <p14:sldId id="273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Untitled Section" id="{D141F6AE-7BD9-4C17-B794-5A8D5562FC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88953" autoAdjust="0"/>
  </p:normalViewPr>
  <p:slideViewPr>
    <p:cSldViewPr>
      <p:cViewPr varScale="1">
        <p:scale>
          <a:sx n="103" d="100"/>
          <a:sy n="103" d="100"/>
        </p:scale>
        <p:origin x="16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185A-D41A-4077-90E1-CE8F44BE2CAF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B1D01-75C9-4433-92CF-7A4F32D1E2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6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FC964-E6B3-4035-BCF2-1DF87751E861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57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B1D01-75C9-4433-92CF-7A4F32D1E2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89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B1D01-75C9-4433-92CF-7A4F32D1E2E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E48D16-CFDB-487C-B19B-5F3DE4112AED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45" y="116632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D028F2-DE4A-4F2F-AE0D-915162F7F61F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1CA3B7-15D5-412D-B608-01E162D07D5E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049" y="0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6324600"/>
            <a:ext cx="2057400" cy="30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F93B74-EBFE-42B1-B4C2-7A4E9F231294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43000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F37CA3-DF8C-4B89-AF00-B868FDA1B77B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E5B60C-B1EE-48B7-8D28-6E4AF16D7780}" type="datetime1">
              <a:rPr lang="en-US" smtClean="0"/>
              <a:t>7/25/2019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189486-E766-45F0-9E5D-59EE17C02335}" type="datetime1">
              <a:rPr lang="en-US" smtClean="0"/>
              <a:t>7/25/2019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75871-BB2F-4CBC-A1DE-42CB269978F8}" type="datetime1">
              <a:rPr lang="en-US" smtClean="0"/>
              <a:t>7/25/2019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B4EB4A-6C2B-47DF-8BE2-3E2AC6CF2912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D924E-FA9C-4D74-B5F6-1CF192EF227A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Array &amp; String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1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foreach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(array 2D)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</a:p>
          <a:p>
            <a:endParaRPr lang="en-US" b="1" dirty="0" smtClean="0"/>
          </a:p>
          <a:p>
            <a:pPr marL="40005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arr2D=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{1, 2, 3}, {4, 5, 6} };</a:t>
            </a:r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arr1D 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arr2D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arr1D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(int[] u: uu) { for (int elem: u) { // Your individual element } }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3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คือข้อมูลชนิดตัวอักษรที่ต่อ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กัน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ประกาศ</a:t>
            </a:r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lvl="1" indent="0"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greeting = "Hello world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!";</a:t>
            </a: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lvl="1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lvl="1" indent="0"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char[]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helloArray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{ 'h', 'e', 'l', 'l', 'o', '.' };</a:t>
            </a:r>
          </a:p>
          <a:p>
            <a:pPr marL="457200" lvl="1" indent="0">
              <a:buNone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helloString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new String(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helloArray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  </a:t>
            </a:r>
          </a:p>
          <a:p>
            <a:pPr marL="457200" lvl="1" indent="0">
              <a:buNone/>
            </a:pP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System.out.println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helloString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);</a:t>
            </a: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3621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length()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เราสามารถหาความยาวของ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ดัวยเมธอด 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length</a:t>
            </a:r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</a:p>
          <a:p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String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palindrome = "Dot saw I was Tod";</a:t>
            </a:r>
          </a:p>
          <a:p>
            <a:pPr marL="0" indent="0"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	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len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palindrome.length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System.out.println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"String Length is : " +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len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40037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en-US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charAt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เราสามารถเข้าถึงตัวอักษรใน </a:t>
            </a:r>
            <a:r>
              <a:rPr lang="en-GB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โดยการอ้างตำแหน่งด้วยวิธีการผ่านเมธอด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chatAt</a:t>
            </a:r>
            <a:endParaRPr lang="th-TH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h-TH" dirty="0"/>
              <a:t>	</a:t>
            </a:r>
            <a:r>
              <a:rPr lang="th-TH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index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th-TH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th-TH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</a:p>
          <a:p>
            <a:endParaRPr lang="th-TH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1100" y="4495800"/>
            <a:ext cx="6781800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"Strings are immutable";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(8);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33917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for and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เราสามารถใช้การวนซ้ำเพื่อเข้าถึงทุก</a:t>
            </a:r>
            <a:r>
              <a:rPr lang="en-GB" dirty="0" smtClean="0"/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GB" dirty="0" smtClean="0"/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</a:t>
            </a:r>
            <a:r>
              <a:rPr lang="th-TH" dirty="0" smtClean="0"/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 smtClean="0"/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ได้โดยสามารถใช้ได้ทั้ง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GB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3657600"/>
            <a:ext cx="6781800" cy="17543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"Strings are immutable";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for(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2101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foreach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and String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th-T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จะต้องใช้เมธอด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toCharArray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เพื่อแปลงข้อมูลจาก </a:t>
            </a:r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ไปเป็นอาเรย์ของ </a:t>
            </a:r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char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</a:t>
            </a:r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1100" y="3581400"/>
            <a:ext cx="6781800" cy="17543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"Strings are immutable";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for(char c : s</a:t>
            </a:r>
            <a:r>
              <a:rPr lang="th-T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toCharArray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57262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en-GB" dirty="0" smtClean="0"/>
              <a:t>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comparison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การเปรียบเทียบ</a:t>
            </a:r>
            <a:r>
              <a:rPr lang="th-TH" dirty="0"/>
              <a:t>ค่าใน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</a:t>
            </a:r>
            <a:r>
              <a:rPr lang="th-TH" dirty="0"/>
              <a:t>ให้ใช้ </a:t>
            </a:r>
            <a:r>
              <a:rPr lang="th-TH" dirty="0" smtClean="0"/>
              <a:t>เมธอด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th-TH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h-TH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dirty="0" smtClean="0"/>
              <a:t>ตัวอย่าง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th-TH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h-TH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1100" y="3581400"/>
            <a:ext cx="6781800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"I'm 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"I'm String";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4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en-GB" dirty="0"/>
              <a:t>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ใช้เปรียบเทียบ ข้อความสองข้อความ ว่าเหมือนกันหรือไม่ โดยไม่สนใจว่าจะเป็นตัวพิมพ์เล็ก หรือว่าตัวพิมพ์ใหญ่ หากเหมือนกัน จะคืนค่า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ต่างกันจะคืนค่า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th-TH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h-TH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191000"/>
            <a:ext cx="7772400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"I'm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"I'm String";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strA.equalsIgnoreCase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3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Concatenating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สามารถต่อกันได้ โดยใช้เมธอด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concat</a:t>
            </a: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string1.concat(string2);</a:t>
            </a: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</a:p>
          <a:p>
            <a:pPr marL="457200" lvl="1" indent="0">
              <a:buNone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"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My name is ".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concat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("Zara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");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ใช้เครื่อง</a:t>
            </a:r>
            <a:r>
              <a:rPr lang="th-TH" dirty="0" smtClean="0"/>
              <a:t>หมาย + </a:t>
            </a:r>
          </a:p>
          <a:p>
            <a:pPr marL="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"Hello," + " world" + "!"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44790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Concatenating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Strings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7855" y="3886200"/>
            <a:ext cx="738829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string1 = "saw I was 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("Dot " + string1 + "Tod");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7855" y="2133600"/>
            <a:ext cx="738829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string1 = "My name is ".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("Zara");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(string1);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อาเรย์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มิติ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ประกาศอาเรย์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 array-variable[];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 [] array-variable;</a:t>
            </a:r>
          </a:p>
          <a:p>
            <a:pPr lvl="1"/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ตัวอย่าง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2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table[];</a:t>
            </a:r>
          </a:p>
          <a:p>
            <a:pPr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char[] grades;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หลังจากการประกาศ ไม่มีการสร้างอาเรย์เกิดขึ้นจริง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3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indexOf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ใช้สำหรับหาตำแหน่งของตัวอักษรที่เราต้องการ ว่าอยู่ตำแหน่งใดในข้อความ หากไม่เจอ จะ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-1 เช่น ใช้หา ตัวอักษร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ของคำว่า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endParaRPr lang="th-TH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</a:p>
          <a:p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word = "Hello";</a:t>
            </a:r>
          </a:p>
          <a:p>
            <a:pPr marL="0" indent="0">
              <a:buNone/>
            </a:pPr>
            <a:r>
              <a:rPr 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word.indexOf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('e');</a:t>
            </a:r>
          </a:p>
        </p:txBody>
      </p:sp>
    </p:spTree>
    <p:extLst>
      <p:ext uri="{BB962C8B-B14F-4D97-AF65-F5344CB8AC3E}">
        <p14:creationId xmlns:p14="http://schemas.microsoft.com/office/powerpoint/2010/main" val="156529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lastIndexOf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ใช้สำหรับหาตำแหน่งของตัวอักษรตำแหน่งสุดท้ายที่เราต้องการ ว่าอยู่ตำแหน่งใดในข้อความ หากไม่เจอ จะ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-1 เช่น ใช้หา ตัวอักษร</a:t>
            </a:r>
            <a:r>
              <a:rPr 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"l"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ของคำว่า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Hello"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จะได้ตำแหน่ง ของ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"l"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ตัวที่สอง เนื่องจากเป็นตัว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สุดท้าย</a:t>
            </a:r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h-TH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word = "Hello";</a:t>
            </a:r>
          </a:p>
          <a:p>
            <a:pPr marL="0" indent="0">
              <a:buNone/>
            </a:pPr>
            <a:r>
              <a:rPr lang="th-TH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word.lastIndexOf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8794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replace()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ใช้เปลี่ยนตัวอักษร โดยเปลี่ยนตัวอักษรตัวเก่า เป็นอักษรตัวใหม่ที่ต้องการ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ต้องการเปลี่ยน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'o' </a:t>
            </a:r>
            <a:r>
              <a:rPr lang="th-TH" dirty="0">
                <a:latin typeface="Courier New" panose="02070309020205020404" pitchFamily="49" charset="0"/>
              </a:rPr>
              <a:t>เป็น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th-TH" dirty="0">
                <a:latin typeface="Courier New" panose="02070309020205020404" pitchFamily="49" charset="0"/>
              </a:rPr>
              <a:t>ใน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</a:p>
          <a:p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00050" lvl="1" indent="0">
              <a:buNone/>
            </a:pPr>
            <a:r>
              <a:rPr lang="th-TH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word = "Hello";</a:t>
            </a:r>
          </a:p>
          <a:p>
            <a:pPr marL="400050" lvl="1" indent="0">
              <a:buNone/>
            </a:pPr>
            <a:r>
              <a:rPr lang="th-TH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newWord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word.replace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('o', 'a');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91972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replace()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ใช้เปลี่ยนตัวอักษร หรือข้อความใหม สามารถเปลี่ยนแค่ตัวอักษรเดียว หรือเปลี่ยนทั้งคำได้ เช่น ต้องการเปลี่ยนคำว่า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</a:t>
            </a:r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"Java"</a:t>
            </a: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word = 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World";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newWord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word.replace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("World", "Java");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32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Split()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ใช้แบ่งคำตัวอักษร 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Regex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ให้อยู่ในรูปแบบ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ข้อความ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"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J,A,V,A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"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เราจะแบ่งคำไปเป็น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ด้วยตัว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",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"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ทุกครั้งที่มันเจอ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",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"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มันก็จะทำการตัดคำทั้งหมดก่อนเจอ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","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ไปไว้ใน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แล้วก็หาตัวต่อไป ถ้าเจออีก ก็จะตัดคำไปใส่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อีกซึ่ง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จะมีค่าดังนี้ {"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J", "A", "V", "A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"}</a:t>
            </a:r>
          </a:p>
          <a:p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55220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Split()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Hello,World".split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(",");</a:t>
            </a:r>
            <a:endParaRPr lang="th-TH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h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nn-N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= 0; i &lt;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n-N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n-N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</a:t>
            </a: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nn-N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38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Split()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ใช้เพื่อต้องการตัดคำบางส่วนออกมาจาก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คือตำแหน่งที่จะเริ่มทำการ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ตัด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word =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"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JavaWorld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".substring(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marL="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</a:t>
            </a:r>
          </a:p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World</a:t>
            </a: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9435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toLowerCase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and </a:t>
            </a:r>
            <a:r>
              <a:rPr lang="en-GB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toUpperCase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แปลง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เป็นตัวพิมพ์เล็ก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พิมพ์ใหญ่</a:t>
            </a:r>
          </a:p>
          <a:p>
            <a:endParaRPr lang="th-TH" dirty="0"/>
          </a:p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word =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"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JavaWorld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".</a:t>
            </a:r>
            <a:r>
              <a:rPr lang="en-GB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toLowerCase</a:t>
            </a:r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 marL="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</a:t>
            </a:r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word = "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JavaWorld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".</a:t>
            </a:r>
            <a:r>
              <a:rPr lang="en-GB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toUpperCase</a:t>
            </a:r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41154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String trim()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ไว้ใช้ตัดช่องว่างต่างๆด้านหน้าและด้านหลังของข้อความทิ้งไป เช่น "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Hello Word "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มีทั้งช่องว่างด้านและด้านหลังเลย เมื่อใช้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trim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มันก็จะทำการตัดช่องว่างก่อน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Hello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และช่องว่างหลัง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World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ทิ้ง </a:t>
            </a:r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โดยช่องว่างระหว่างคำ จะไม่มีผล</a:t>
            </a:r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word = "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Java World".</a:t>
            </a:r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trim();</a:t>
            </a:r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2831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การแปลงข้อมูลในภาษา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เพื่อที่จะแปลงข้อมูลจากประเภทหนึ่งไปยังอีกประเภทหนึ่ง เพื่อนำไปใช้ในสถานการณ์ต่างๆ ในการเขียนโปรแกรม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แปลงข้อมูลจากตัวเลขเป็น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แปลง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ข้อมูลจาก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</a:t>
            </a:r>
            <a:endParaRPr lang="en-US" sz="3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lvl="1" indent="0">
              <a:buNone/>
            </a:pPr>
            <a:endParaRPr lang="en-US" sz="3200" dirty="0" smtClean="0"/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Casting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 Wrapper Classes</a:t>
            </a:r>
          </a:p>
        </p:txBody>
      </p:sp>
    </p:spTree>
    <p:extLst>
      <p:ext uri="{BB962C8B-B14F-4D97-AF65-F5344CB8AC3E}">
        <p14:creationId xmlns:p14="http://schemas.microsoft.com/office/powerpoint/2010/main" val="88344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อาเรย์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มิติ</a:t>
            </a:r>
            <a:r>
              <a:rPr lang="en-GB" b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Cont.)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สร้างอาเรย์ทำ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ได้ดังนี้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array-variable = new type[size];</a:t>
            </a:r>
          </a:p>
          <a:p>
            <a:pPr lvl="1"/>
            <a:r>
              <a:rPr lang="th-TH" sz="2400" dirty="0">
                <a:latin typeface="Courier New" pitchFamily="49" charset="0"/>
              </a:rPr>
              <a:t>ตัวอย่าง</a:t>
            </a:r>
            <a:r>
              <a:rPr lang="en-US" sz="2400" dirty="0">
                <a:latin typeface="Courier New" pitchFamily="49" charset="0"/>
              </a:rPr>
              <a:t>: </a:t>
            </a:r>
          </a:p>
          <a:p>
            <a:pPr lvl="2"/>
            <a:r>
              <a:rPr lang="en-US" dirty="0" smtClean="0">
                <a:latin typeface="Courier New" pitchFamily="49" charset="0"/>
              </a:rPr>
              <a:t>table </a:t>
            </a:r>
            <a:r>
              <a:rPr lang="en-US" dirty="0">
                <a:latin typeface="Courier New" pitchFamily="49" charset="0"/>
              </a:rPr>
              <a:t>= new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[5]; </a:t>
            </a:r>
          </a:p>
          <a:p>
            <a:pPr lvl="2"/>
            <a:r>
              <a:rPr lang="en-US" dirty="0" smtClean="0">
                <a:latin typeface="Courier New" pitchFamily="49" charset="0"/>
              </a:rPr>
              <a:t>grades </a:t>
            </a:r>
            <a:r>
              <a:rPr lang="en-US" dirty="0">
                <a:latin typeface="Courier New" pitchFamily="49" charset="0"/>
              </a:rPr>
              <a:t>= new char[60]</a:t>
            </a:r>
            <a:endParaRPr lang="th-TH" dirty="0">
              <a:latin typeface="Courier New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114800"/>
            <a:ext cx="4286250" cy="2193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0665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Type</a:t>
            </a:r>
            <a:r>
              <a:rPr lang="en-US" b="1" dirty="0"/>
              <a:t> </a:t>
            </a:r>
            <a:r>
              <a:rPr lang="en-US" dirty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newType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variableName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newType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valueToCovert</a:t>
            </a: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newType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คือประเภท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ข้อมูลที่ต้องการแปลง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ไปเป็น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โดยจะต้องเป็นประเภทข้อมูลแบบ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primitive date type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เท่านั้น </a:t>
            </a: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char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short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float double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ยกเว้น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boolean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สามารถเปลี่ยนข้อมูล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เดิมยัง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ประเภทใหม่ โดย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สามารถทำได้ทั้งตัว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แปรและ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literals;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69385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Type</a:t>
            </a:r>
            <a:r>
              <a:rPr lang="en-US" b="1" dirty="0"/>
              <a:t> </a:t>
            </a:r>
            <a:r>
              <a:rPr lang="en-US" dirty="0" smtClean="0"/>
              <a:t>Casting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99176"/>
            <a:ext cx="62484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3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Type Wrapper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primitive data type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นั้นจะมีทั้งหมด 8 คลาส</a:t>
            </a:r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90800"/>
            <a:ext cx="40100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35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Type Wrapper </a:t>
            </a:r>
            <a:r>
              <a:rPr lang="en-US" dirty="0" smtClean="0"/>
              <a:t>Classes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โดยในแต่ละคลาสจะมีเมธอดในการทำงานที่แตกต่างกันออกไป โดยส่วนมากแล้วเมธอดเหล่านี้จะใช้กับข้อมูลทีเป็น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เป็นส่วน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ใหญ่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39096"/>
            <a:ext cx="6934200" cy="36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1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อาเรย์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มิติ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Cont.)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เข้าถึงอาเรย์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dirty="0"/>
              <a:t>เริ่มต้น</a:t>
            </a:r>
            <a:r>
              <a:rPr lang="th-TH" dirty="0" smtClean="0"/>
              <a:t>ที่ตำแหน่ง </a:t>
            </a:r>
            <a:r>
              <a:rPr lang="en-US" sz="2000" dirty="0" smtClean="0"/>
              <a:t>0</a:t>
            </a:r>
            <a:endParaRPr lang="en-US" dirty="0"/>
          </a:p>
          <a:p>
            <a:pPr lvl="1"/>
            <a:r>
              <a:rPr lang="th-TH" dirty="0"/>
              <a:t>การเข้าถึง</a:t>
            </a:r>
            <a:r>
              <a:rPr lang="en-US" dirty="0"/>
              <a:t>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array-variable[index]</a:t>
            </a:r>
          </a:p>
          <a:p>
            <a:pPr lvl="1"/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table[0] = 1;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การใส่ค่าเริ่มต้นให้อาเรย์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lvl="1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monthDays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= {31,28,31,30,31,30,31,31,30,31,30,31};</a:t>
            </a:r>
          </a:p>
          <a:p>
            <a:pPr lvl="1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1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อาเรย์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มิติ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การหาขนาดของอาเรย์ 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</a:t>
            </a:r>
            <a:r>
              <a:rPr lang="th-TH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length</a:t>
            </a:r>
            <a:endParaRPr lang="th-TH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th-TH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{1,2,3} ;</a:t>
            </a:r>
            <a:endParaRPr lang="th-TH" sz="2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th-T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= 0 ;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.length 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th-TH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60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อาเรย์ 2 มิติ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การประกาศ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array[][];</a:t>
            </a:r>
            <a:endParaRPr lang="th-TH" dirty="0">
              <a:latin typeface="Courier New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array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[2][3];</a:t>
            </a:r>
            <a:endParaRPr lang="th-TH" dirty="0">
              <a:latin typeface="Courier New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การใส่ค่าเริ่มต้น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array[][] = { {1, 2, 3}, {4, 5, 6} };</a:t>
            </a:r>
            <a:endParaRPr lang="th-TH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95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อาเรย์ 2 มิติ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6200" y="1591962"/>
            <a:ext cx="8786874" cy="4485771"/>
          </a:xfrm>
          <a:prstGeom prst="roundRect">
            <a:avLst>
              <a:gd name="adj" fmla="val 3486"/>
            </a:avLst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" name="สี่เหลี่ยมผืนผ้า 5"/>
          <p:cNvSpPr/>
          <p:nvPr/>
        </p:nvSpPr>
        <p:spPr>
          <a:xfrm>
            <a:off x="219076" y="2092027"/>
            <a:ext cx="8572560" cy="398570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Array {</a:t>
            </a:r>
          </a:p>
          <a:p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public static void main(String </a:t>
            </a:r>
            <a:r>
              <a:rPr lang="en-US" sz="23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array[][] = { {1, 2, 3}, {4, 5, 6} };</a:t>
            </a:r>
          </a:p>
          <a:p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3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3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3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array.length</a:t>
            </a:r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3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for(j=0; j</a:t>
            </a:r>
            <a:r>
              <a:rPr lang="en-US" sz="23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array[</a:t>
            </a:r>
            <a:r>
              <a:rPr lang="en-US" sz="23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].length; j++)</a:t>
            </a:r>
          </a:p>
          <a:p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3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(array[</a:t>
            </a:r>
            <a:r>
              <a:rPr lang="en-US" sz="23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][j] + " ");</a:t>
            </a:r>
          </a:p>
          <a:p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3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726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foreach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ประกาศ</a:t>
            </a:r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lvl="1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(type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array) </a:t>
            </a:r>
          </a:p>
          <a:p>
            <a:pPr marL="457200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457200" lvl="1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statements using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6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foreach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(Cont.)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</a:p>
          <a:p>
            <a:endParaRPr lang="en-US" b="1" dirty="0" smtClean="0"/>
          </a:p>
          <a:p>
            <a:pPr marL="400050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{1,2,2,3} ;</a:t>
            </a:r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eachArr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eachArr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54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</TotalTime>
  <Words>1168</Words>
  <Application>Microsoft Office PowerPoint</Application>
  <PresentationFormat>On-screen Show (4:3)</PresentationFormat>
  <Paragraphs>241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Angsana New</vt:lpstr>
      <vt:lpstr>Arial</vt:lpstr>
      <vt:lpstr>Arial Unicode MS</vt:lpstr>
      <vt:lpstr>Calibri</vt:lpstr>
      <vt:lpstr>Cordia New</vt:lpstr>
      <vt:lpstr>Courier New</vt:lpstr>
      <vt:lpstr>TH SarabunPSK</vt:lpstr>
      <vt:lpstr>temp</vt:lpstr>
      <vt:lpstr>Chapter 2 Array &amp; String </vt:lpstr>
      <vt:lpstr>อาเรย์ 1 มิติ</vt:lpstr>
      <vt:lpstr>อาเรย์ 1 มิติ (Cont.)</vt:lpstr>
      <vt:lpstr>อาเรย์ 1 มิติ (Cont.)</vt:lpstr>
      <vt:lpstr>อาเรย์ 1 มิติ (Cont.)</vt:lpstr>
      <vt:lpstr>อาเรย์ 2 มิติ</vt:lpstr>
      <vt:lpstr>อาเรย์ 2 มิติ (Cont.)</vt:lpstr>
      <vt:lpstr>foreach</vt:lpstr>
      <vt:lpstr>foreach (Cont.)</vt:lpstr>
      <vt:lpstr>foreach (array 2D)</vt:lpstr>
      <vt:lpstr>String</vt:lpstr>
      <vt:lpstr>String length()</vt:lpstr>
      <vt:lpstr>String charAt()</vt:lpstr>
      <vt:lpstr>for and String </vt:lpstr>
      <vt:lpstr>foreach and String </vt:lpstr>
      <vt:lpstr>String comparison</vt:lpstr>
      <vt:lpstr>String comparison</vt:lpstr>
      <vt:lpstr>Concatenating Strings</vt:lpstr>
      <vt:lpstr>Concatenating Strings (Cont.)</vt:lpstr>
      <vt:lpstr>String indexOf()</vt:lpstr>
      <vt:lpstr>String lastIndexOf()</vt:lpstr>
      <vt:lpstr>String replace()</vt:lpstr>
      <vt:lpstr>String replace()</vt:lpstr>
      <vt:lpstr>String Split()</vt:lpstr>
      <vt:lpstr>String Split()</vt:lpstr>
      <vt:lpstr>String Split()</vt:lpstr>
      <vt:lpstr>String toLowerCase() and toUpperCase()</vt:lpstr>
      <vt:lpstr>String trim()</vt:lpstr>
      <vt:lpstr>Type Conversions</vt:lpstr>
      <vt:lpstr>Type Casting</vt:lpstr>
      <vt:lpstr>Type Casting (Cont.)</vt:lpstr>
      <vt:lpstr>Type Wrapper Classes</vt:lpstr>
      <vt:lpstr>Type Wrapper Classes (Cont.)</vt:lpstr>
    </vt:vector>
  </TitlesOfParts>
  <Company>Kasetsart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Comments recovery approach for Java Decompiler</dc:title>
  <dc:creator>Cidol</dc:creator>
  <cp:lastModifiedBy>Cidol</cp:lastModifiedBy>
  <cp:revision>252</cp:revision>
  <cp:lastPrinted>2019-07-25T08:31:24Z</cp:lastPrinted>
  <dcterms:created xsi:type="dcterms:W3CDTF">2016-06-08T10:38:36Z</dcterms:created>
  <dcterms:modified xsi:type="dcterms:W3CDTF">2019-07-25T08:33:46Z</dcterms:modified>
</cp:coreProperties>
</file>