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61" r:id="rId4"/>
    <p:sldId id="262" r:id="rId5"/>
    <p:sldId id="263" r:id="rId6"/>
    <p:sldId id="269" r:id="rId7"/>
    <p:sldId id="257" r:id="rId8"/>
    <p:sldId id="270" r:id="rId9"/>
    <p:sldId id="271" r:id="rId10"/>
    <p:sldId id="272" r:id="rId11"/>
    <p:sldId id="273" r:id="rId12"/>
    <p:sldId id="264" r:id="rId13"/>
    <p:sldId id="274" r:id="rId14"/>
    <p:sldId id="275" r:id="rId15"/>
    <p:sldId id="276" r:id="rId16"/>
    <p:sldId id="265" r:id="rId17"/>
    <p:sldId id="278" r:id="rId18"/>
    <p:sldId id="279" r:id="rId19"/>
    <p:sldId id="281" r:id="rId20"/>
    <p:sldId id="282" r:id="rId21"/>
    <p:sldId id="283" r:id="rId22"/>
    <p:sldId id="266" r:id="rId23"/>
    <p:sldId id="285" r:id="rId24"/>
    <p:sldId id="284" r:id="rId25"/>
    <p:sldId id="267" r:id="rId26"/>
    <p:sldId id="268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297" r:id="rId35"/>
    <p:sldId id="298" r:id="rId36"/>
    <p:sldId id="291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6802-FBF4-422D-B891-088C64AD9184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53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6802-FBF4-422D-B891-088C64AD9184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80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6802-FBF4-422D-B891-088C64AD9184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33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6802-FBF4-422D-B891-088C64AD9184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414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วรรรค วรรค 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0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CDEA-AA64-46B1-A182-3CBEDB2BC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static constructor </a:t>
            </a:r>
            <a:r>
              <a:rPr lang="th-TH" dirty="0" smtClean="0"/>
              <a:t>มักใช้เมื่อ </a:t>
            </a:r>
            <a:r>
              <a:rPr lang="en-US" dirty="0" smtClean="0"/>
              <a:t>constructor </a:t>
            </a:r>
            <a:r>
              <a:rPr lang="th-TH" dirty="0" smtClean="0"/>
              <a:t>มีการเขียนข้อมูลลงไฟล์</a:t>
            </a:r>
          </a:p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CDEA-AA64-46B1-A182-3CBEDB2BC7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and Encapsulation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th-TH" dirty="0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5C391291-C61F-4D60-9308-B037DAE7E91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285860"/>
            <a:ext cx="661339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58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Access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Modifiers (Cont.)</a:t>
            </a:r>
            <a:endParaRPr lang="th-TH" dirty="0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5C391291-C61F-4D60-9308-B037DAE7E910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23" y="1263620"/>
            <a:ext cx="7244853" cy="488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373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and attribute modifiers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public</a:t>
            </a:r>
          </a:p>
          <a:p>
            <a:pPr marL="1260475" lvl="2" indent="-457200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public method: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สามารถเรียกใช้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ของวัตถุจากที่ใดก็ได้</a:t>
            </a:r>
          </a:p>
          <a:p>
            <a:pPr marL="1260475" lvl="2" indent="-457200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public attribute: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สามารถดูหรือแก้ไขข้อมูลใน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ของวัตถุจากที่ใดก็ได้</a:t>
            </a:r>
          </a:p>
          <a:p>
            <a:pPr marL="1371600" lvl="3" indent="-236538">
              <a:buClr>
                <a:srgbClr val="FF0000"/>
              </a:buClr>
              <a:buFont typeface="Wingdings 2" pitchFamily="18" charset="2"/>
              <a:buChar char=""/>
            </a:pP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ไม่ควรใช้ </a:t>
            </a:r>
            <a:r>
              <a:rPr lang="en-US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public attribute </a:t>
            </a: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อย่างยิ่ง</a:t>
            </a:r>
          </a:p>
          <a:p>
            <a:pPr marL="939800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protected</a:t>
            </a:r>
          </a:p>
          <a:p>
            <a:pPr marL="1260475" lvl="2" indent="-457200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protected method: 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จะถูกเรียกใช้งานได้ภายใน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นั้นหรือ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ของมันเท่านั้น</a:t>
            </a:r>
          </a:p>
          <a:p>
            <a:pPr marL="1260475" lvl="2" indent="-457200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protected attribute: attribute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สามารถถูกเรียกใช้งานได้ภายใน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นั้นหรือ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subclass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ของมัน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63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9800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private</a:t>
            </a:r>
          </a:p>
          <a:p>
            <a:pPr marL="1260475" lvl="2" indent="-457200">
              <a:buClr>
                <a:schemeClr val="accent1">
                  <a:lumMod val="40000"/>
                  <a:lumOff val="60000"/>
                </a:schemeClr>
              </a:buClr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จะสามารถถูกเรียกใช้งานภายใน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(package)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สามารถถูกเรียกใช้ได้จาก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(folder)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96" y="3505200"/>
            <a:ext cx="3291007" cy="22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802898"/>
              </p:ext>
            </p:extLst>
          </p:nvPr>
        </p:nvGraphicFramePr>
        <p:xfrm>
          <a:off x="441649" y="1600200"/>
          <a:ext cx="8229600" cy="3591312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412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Modifier</a:t>
                      </a:r>
                      <a:endParaRPr kumimoji="0" lang="th-TH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Description</a:t>
                      </a:r>
                      <a:endParaRPr kumimoji="0" lang="th-TH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public</a:t>
                      </a:r>
                      <a:endParaRPr kumimoji="0" lang="th-TH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ไม่จำกัดสิทธิ์ในการใช้งาน ใครก็สามารถเรียกใช้งานได้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private</a:t>
                      </a:r>
                      <a:endParaRPr kumimoji="0" lang="th-TH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สามารถเรียกใช้งานได้เฉพาะภายในการประกาศคลาสเท่านั้น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protected</a:t>
                      </a:r>
                      <a:endParaRPr kumimoji="0" lang="th-TH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สามารถเรียกใช้งานได้เฉพาะภายในคลาสเดียวกัน และคลาสที่สืบทอดไปจากนี้เท่านั้น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package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(no modifier)</a:t>
                      </a:r>
                      <a:endParaRPr kumimoji="0" lang="th-TH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สามารถถูกเรียกใช้ได้จาก 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class </a:t>
                      </a:r>
                      <a:r>
                        <a:rPr kumimoji="0" lang="th-TH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 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package (folder) </a:t>
                      </a:r>
                      <a:r>
                        <a:rPr kumimoji="0" lang="th-TH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เดียวกัน</a:t>
                      </a:r>
                      <a:endParaRPr kumimoji="0" lang="th-TH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4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th-TH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5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en-US" dirty="0"/>
          </a:p>
        </p:txBody>
      </p:sp>
      <p:sp>
        <p:nvSpPr>
          <p:cNvPr id="4" name="สี่เหลี่ยมผืนผ้า 5"/>
          <p:cNvSpPr/>
          <p:nvPr/>
        </p:nvSpPr>
        <p:spPr>
          <a:xfrm>
            <a:off x="714348" y="2143116"/>
            <a:ext cx="8001056" cy="4214842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 attributes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 constructor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Person(String name, String surname)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this.name = name;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surname;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public Person()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name = “John”;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surname = “Smith”;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 methods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201339"/>
            <a:ext cx="2944738" cy="20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Modifiers (Cont.)</a:t>
            </a:r>
            <a:endParaRPr lang="en-US" dirty="0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223000" y="1614514"/>
            <a:ext cx="3286148" cy="2308324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Point1{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Point1()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x = 0;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y = 0;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สี่เหลี่ยมผืนผ้า 7"/>
          <p:cNvSpPr/>
          <p:nvPr/>
        </p:nvSpPr>
        <p:spPr>
          <a:xfrm>
            <a:off x="223000" y="4065714"/>
            <a:ext cx="3286148" cy="1200329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Point2{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y;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สี่เหลี่ยมผืนผ้า 8"/>
          <p:cNvSpPr/>
          <p:nvPr/>
        </p:nvSpPr>
        <p:spPr>
          <a:xfrm>
            <a:off x="3757578" y="1614514"/>
            <a:ext cx="4929222" cy="2862322"/>
          </a:xfrm>
          <a:prstGeom prst="rect">
            <a:avLst/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TestPoint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 (String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Point1 p1 = new Point1();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p1.x = 5;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Point2 p2 = new Point2();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p2.x = 5;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(p2.x);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Modifiers (Cont.)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17</a:t>
            </a:fld>
            <a:endParaRPr lang="th-TH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854" y="1325372"/>
            <a:ext cx="5676738" cy="35394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Person(string name, string surname)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void Show()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(name+” “+surname);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0747" y="4359632"/>
            <a:ext cx="5841774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ClassTest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static void Main() {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person0 = new Person();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person1 = new Person(“</a:t>
            </a:r>
            <a:r>
              <a:rPr lang="en-US" sz="1600" dirty="0" err="1" smtClean="0">
                <a:latin typeface="Courier New" pitchFamily="49" charset="0"/>
              </a:rPr>
              <a:t>Amie”,”Roy</a:t>
            </a:r>
            <a:r>
              <a:rPr lang="en-US" sz="1600" dirty="0" smtClean="0">
                <a:latin typeface="Courier New" pitchFamily="49" charset="0"/>
              </a:rPr>
              <a:t>”);   </a:t>
            </a:r>
          </a:p>
          <a:p>
            <a:r>
              <a:rPr lang="en-US" sz="1600" dirty="0" smtClean="0">
                <a:latin typeface="Courier New" pitchFamily="49" charset="0"/>
              </a:rPr>
              <a:t>    person1.name = “Rod”;</a:t>
            </a:r>
          </a:p>
          <a:p>
            <a:r>
              <a:rPr lang="en-US" sz="1600" dirty="0" smtClean="0">
                <a:latin typeface="Courier New" pitchFamily="49" charset="0"/>
              </a:rPr>
              <a:t>    person1.surname = “Wales”;</a:t>
            </a:r>
          </a:p>
          <a:p>
            <a:r>
              <a:rPr lang="en-US" sz="1600" dirty="0" smtClean="0">
                <a:latin typeface="Courier New" pitchFamily="49" charset="0"/>
              </a:rPr>
              <a:t>    person1.Show();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Line Callout 2 6"/>
          <p:cNvSpPr/>
          <p:nvPr/>
        </p:nvSpPr>
        <p:spPr bwMode="auto">
          <a:xfrm>
            <a:off x="3985146" y="1160060"/>
            <a:ext cx="4954138" cy="573206"/>
          </a:xfrm>
          <a:prstGeom prst="borderCallout2">
            <a:avLst>
              <a:gd name="adj1" fmla="val 33036"/>
              <a:gd name="adj2" fmla="val -2823"/>
              <a:gd name="adj3" fmla="val 68751"/>
              <a:gd name="adj4" fmla="val -21331"/>
              <a:gd name="adj5" fmla="val 126786"/>
              <a:gd name="adj6" fmla="val -55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800" dirty="0" smtClean="0"/>
              <a:t>สามารถใช้ได้ภายในการประกาศคลาสเท่านั้น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3919182" y="2636293"/>
            <a:ext cx="4954138" cy="573206"/>
          </a:xfrm>
          <a:prstGeom prst="borderCallout2">
            <a:avLst>
              <a:gd name="adj1" fmla="val 33036"/>
              <a:gd name="adj2" fmla="val -2823"/>
              <a:gd name="adj3" fmla="val 2084"/>
              <a:gd name="adj4" fmla="val -14995"/>
              <a:gd name="adj5" fmla="val 41072"/>
              <a:gd name="adj6" fmla="val -443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800" dirty="0" smtClean="0"/>
              <a:t>ใช้ </a:t>
            </a:r>
            <a:r>
              <a:rPr lang="en-US" sz="2000" dirty="0" smtClean="0"/>
              <a:t>private field </a:t>
            </a:r>
            <a:r>
              <a:rPr lang="th-TH" sz="2800" dirty="0" smtClean="0"/>
              <a:t>ได้เพราะอยู่ในการประกาศคลาส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8366" y="5217997"/>
            <a:ext cx="3384644" cy="787021"/>
            <a:chOff x="218366" y="4958685"/>
            <a:chExt cx="3384644" cy="787021"/>
          </a:xfrm>
        </p:grpSpPr>
        <p:sp>
          <p:nvSpPr>
            <p:cNvPr id="9" name="Line Callout 2 8"/>
            <p:cNvSpPr/>
            <p:nvPr/>
          </p:nvSpPr>
          <p:spPr bwMode="auto">
            <a:xfrm>
              <a:off x="218366" y="4958685"/>
              <a:ext cx="2920620" cy="787021"/>
            </a:xfrm>
            <a:prstGeom prst="borderCallout2">
              <a:avLst>
                <a:gd name="adj1" fmla="val 35155"/>
                <a:gd name="adj2" fmla="val 100960"/>
                <a:gd name="adj3" fmla="val 34936"/>
                <a:gd name="adj4" fmla="val 110830"/>
                <a:gd name="adj5" fmla="val 37866"/>
                <a:gd name="adj6" fmla="val 114405"/>
              </a:avLst>
            </a:prstGeom>
            <a:solidFill>
              <a:srgbClr val="F6A97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rPr>
                <a:t>Error!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rPr>
                <a:t> </a:t>
              </a:r>
              <a:r>
                <a:rPr lang="th-TH" sz="2800" dirty="0" smtClean="0"/>
                <a:t>เนื่องจากใช้</a:t>
              </a:r>
              <a:r>
                <a:rPr lang="en-US" sz="2800" dirty="0" smtClean="0"/>
                <a:t> 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rPr>
                <a:t>private </a:t>
              </a:r>
            </a:p>
            <a:p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rPr>
                <a:t>field </a:t>
              </a:r>
              <a:r>
                <a:rPr kumimoji="0" lang="th-TH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rPr>
                <a:t>นอกการประกาศคลาส</a:t>
              </a:r>
              <a:endParaRPr kumimoji="0" 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3350526" y="5233916"/>
              <a:ext cx="259307" cy="2456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Connector 13"/>
          <p:cNvCxnSpPr/>
          <p:nvPr/>
        </p:nvCxnSpPr>
        <p:spPr bwMode="auto">
          <a:xfrm>
            <a:off x="3643952" y="5022376"/>
            <a:ext cx="35347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Line Callout 2 14"/>
          <p:cNvSpPr/>
          <p:nvPr/>
        </p:nvSpPr>
        <p:spPr bwMode="auto">
          <a:xfrm>
            <a:off x="5202071" y="3468806"/>
            <a:ext cx="3750860" cy="573206"/>
          </a:xfrm>
          <a:prstGeom prst="borderCallout2">
            <a:avLst>
              <a:gd name="adj1" fmla="val 109226"/>
              <a:gd name="adj2" fmla="val 43182"/>
              <a:gd name="adj3" fmla="val 183037"/>
              <a:gd name="adj4" fmla="val 38017"/>
              <a:gd name="adj5" fmla="val 255357"/>
              <a:gd name="adj6" fmla="val 356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800" dirty="0" smtClean="0"/>
              <a:t>มี </a:t>
            </a:r>
            <a:r>
              <a:rPr lang="en-US" sz="2000" dirty="0" smtClean="0"/>
              <a:t>constructor </a:t>
            </a:r>
            <a:r>
              <a:rPr lang="th-TH" sz="2800" dirty="0" smtClean="0"/>
              <a:t>ที่ไม่ใช่ </a:t>
            </a:r>
            <a:r>
              <a:rPr lang="en-US" sz="2000" dirty="0" smtClean="0"/>
              <a:t>default </a:t>
            </a:r>
            <a:r>
              <a:rPr lang="th-TH" sz="2800" dirty="0" smtClean="0"/>
              <a:t>แล้ว</a:t>
            </a: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643952" y="5512206"/>
            <a:ext cx="34335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643952" y="5738888"/>
            <a:ext cx="34335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69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8941" y="1326524"/>
            <a:ext cx="8628845" cy="4804401"/>
          </a:xfrm>
        </p:spPr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จากการประกาศคลาส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ต่อไปนี้ จงตอบคำถามข้างล่าง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482" y="1812733"/>
            <a:ext cx="8718331" cy="48013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 string name;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private string surname;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tutor;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double grade;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displayInfo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(name+ ” ”+surname+” ”+id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displayTutor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tutor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supervises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grade;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55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Practice (Cont.)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จงประกาศ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ให้มีชนิดเป็น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ของคลาสชื่อ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package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เราสามารถเข้าถึง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fields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ใดของ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ได้โดยตรงบ้าง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DisplayInfo</a:t>
            </a:r>
            <a:r>
              <a:rPr 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5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DisplayTutor</a:t>
            </a:r>
            <a:r>
              <a:rPr 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access level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เป็นอย่างไร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ส่วนของโปรแกรมต่อไปนี้จะได้ผลลัพธ์อย่างไร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19</a:t>
            </a:fld>
            <a:endParaRPr lang="th-TH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6018789"/>
            <a:ext cx="4490113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st1.DisplayInfo();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(st1.GetGrade());</a:t>
            </a:r>
          </a:p>
        </p:txBody>
      </p:sp>
    </p:spTree>
    <p:extLst>
      <p:ext uri="{BB962C8B-B14F-4D97-AF65-F5344CB8AC3E}">
        <p14:creationId xmlns:p14="http://schemas.microsoft.com/office/powerpoint/2010/main" val="3727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209800"/>
            <a:ext cx="69342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Class_modifier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&lt;class-name&gt;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&lt;superclass-name&gt;]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&lt;interface_name_1&gt;, 	&lt;intf_name_2&gt;, …]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>
                <a:latin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&lt;class member	declaration&gt;</a:t>
            </a:r>
            <a:endParaRPr lang="en-US" dirty="0" smtClean="0">
              <a:solidFill>
                <a:schemeClr val="folHlink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76892"/>
            <a:ext cx="5856676" cy="20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6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Practice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ให้นิสิตสร้าง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ที่รับชื่อ นามสกุล และรหัสนิสิตเป็นพารามิเตอร์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หากนิสิตต้องการประกาศ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เป็นชนิด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โดยให้มีข้อมูลตามข้อมูลของนิสิตเอง นิสิตจะเขียนโปรแกรมอย่างไร ให้นิสิตเรียกใช้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เพื่อแสดงข้อมูลของนิสิตและข้อมูลของอาจารย์ที่ปรึกษาด้วย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“static”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แปลตามตัวว่า ไม่เคลื่อนที่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ในมุมมองของการเขียนโปรแกรมหมายถึง ใช้พื้นที่ในหน่วยความจำร่วมกัน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อันหนึ่ง ซึ่งสามารถใช้ได้กับ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และ สมาชิกของ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field, method,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อื่นๆ) 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195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“static” modifier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 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ในบางครั้งอาจมีข้อมูลหรือการกระทำของวัตถุในคลาสเดียวกันที่แชร์กัน มันไม่ได้เป็นของวัตถุใดวัตถุหนึ่ง เช่น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ดอกเบี้ยเงินฝากของบัญชีธนาคาร ดอกเบี้ยของบัญชีประเภทเดียวกันจะมีค่าเท่ากัน ไม่ได้เป็นคุณสมบัติเฉพาะของบัญชีใดบัญชีหนึ่ง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ข้อมูลหรือการกระทำที่แชร์กัน อาจเขียนโปรแกรมได้ในรูปแบบของ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 และ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method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 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keyword “static”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เป็นสัญลักษณ์สำหรับคุณสมบัติที่เป็นของ</a:t>
            </a:r>
            <a:r>
              <a:rPr lang="th-TH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ไม่ใช่ของวัตถุ</a:t>
            </a:r>
            <a:endParaRPr lang="en-US" sz="35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วัตถุใดๆใน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นั้นที่ถูกสร้างขึ้น จะมีค่า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static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เหมือนกัน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static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มีผลกระทบต่อ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ไม่ใช่ต่อวัตถุเอง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เราสามารถเรียกใช้งาน </a:t>
            </a:r>
            <a:r>
              <a:rPr lang="en-US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 </a:t>
            </a:r>
            <a:r>
              <a:rPr lang="th-TH" sz="3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โดยไม่ต้องสร้างวัตถุของคลาส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fields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ที่เราได้เรียนมา เราทราบว่า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fields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หรือตัวแปรที่ประกาศภายในคลาส ถือเป็นคุณสมบัติของวัตถุ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field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ตัวแปรที่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ไม่ใช่คุณสมบัติของวัตถุ แต่เป็นของคลาส</a:t>
            </a: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วัตถุทุกตัวในคลาสนั้นใช้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field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ร่วมกัน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field</a:t>
            </a: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field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23</a:t>
            </a:fld>
            <a:endParaRPr lang="th-TH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05678" y="4419600"/>
            <a:ext cx="6032421" cy="400110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 smtClean="0">
                <a:effectLst/>
                <a:latin typeface="Courier New" pitchFamily="49" charset="0"/>
                <a:cs typeface="Courier New" pitchFamily="49" charset="0"/>
              </a:rPr>
              <a:t>&lt;access-modifier&gt; </a:t>
            </a:r>
            <a:r>
              <a:rPr lang="en-US" sz="2000" b="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0" dirty="0" smtClean="0">
                <a:effectLst/>
                <a:latin typeface="Courier New" pitchFamily="49" charset="0"/>
                <a:cs typeface="Courier New" pitchFamily="49" charset="0"/>
              </a:rPr>
              <a:t>&lt;field</a:t>
            </a:r>
            <a:r>
              <a:rPr lang="en-US" sz="2000" b="0" i="1" dirty="0" smtClean="0">
                <a:effectLst/>
                <a:latin typeface="Courier New" pitchFamily="49" charset="0"/>
                <a:cs typeface="Courier New" pitchFamily="49" charset="0"/>
              </a:rPr>
              <a:t>-name&gt;;</a:t>
            </a:r>
            <a:endParaRPr lang="en-US" sz="2000" b="0" dirty="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3000" y="5486400"/>
            <a:ext cx="3877985" cy="400110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 smtClean="0">
                <a:effectLst/>
                <a:latin typeface="Courier New" pitchFamily="49" charset="0"/>
                <a:cs typeface="Courier New" pitchFamily="49" charset="0"/>
              </a:rPr>
              <a:t>&lt;type-name&gt;.&lt;field</a:t>
            </a:r>
            <a:r>
              <a:rPr lang="en-US" sz="2000" b="0" i="1" dirty="0" smtClean="0">
                <a:effectLst/>
                <a:latin typeface="Courier New" pitchFamily="49" charset="0"/>
                <a:cs typeface="Courier New" pitchFamily="49" charset="0"/>
              </a:rPr>
              <a:t>-name&gt;</a:t>
            </a:r>
            <a:endParaRPr lang="en-US" sz="2000" b="0" dirty="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26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332" y="924319"/>
            <a:ext cx="6031581" cy="37856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string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string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RecentName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Person(string name, string surname)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recentName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Show()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(name+” “+surname);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4168676"/>
            <a:ext cx="5824356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ClassTest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static void Main() {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person1 = new Person(“</a:t>
            </a:r>
            <a:r>
              <a:rPr lang="en-US" sz="1600" dirty="0" err="1" smtClean="0">
                <a:latin typeface="Courier New" pitchFamily="49" charset="0"/>
              </a:rPr>
              <a:t>A”,”Tony</a:t>
            </a:r>
            <a:r>
              <a:rPr lang="en-US" sz="1600" dirty="0" smtClean="0">
                <a:latin typeface="Courier New" pitchFamily="49" charset="0"/>
              </a:rPr>
              <a:t>”); 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person2 = new Person(“</a:t>
            </a:r>
            <a:r>
              <a:rPr lang="en-US" sz="1600" dirty="0" err="1" smtClean="0">
                <a:latin typeface="Courier New" pitchFamily="49" charset="0"/>
              </a:rPr>
              <a:t>B”,”Sony</a:t>
            </a:r>
            <a:r>
              <a:rPr lang="en-US" sz="1600" dirty="0" smtClean="0">
                <a:latin typeface="Courier New" pitchFamily="49" charset="0"/>
              </a:rPr>
              <a:t>”);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Console.WriteLine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Person.RecentName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person3 = new Person(“C”,”</a:t>
            </a:r>
            <a:r>
              <a:rPr lang="en-US" sz="1600" dirty="0" err="1" smtClean="0">
                <a:latin typeface="Courier New" pitchFamily="49" charset="0"/>
              </a:rPr>
              <a:t>Fony</a:t>
            </a:r>
            <a:r>
              <a:rPr lang="en-US" sz="1600" dirty="0" smtClean="0">
                <a:latin typeface="Courier New" pitchFamily="49" charset="0"/>
              </a:rPr>
              <a:t>”);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Person.RecentName</a:t>
            </a:r>
            <a:r>
              <a:rPr lang="en-US" sz="1600" dirty="0" smtClean="0">
                <a:latin typeface="Courier New" pitchFamily="49" charset="0"/>
              </a:rPr>
              <a:t>);   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Console.WriteLine</a:t>
            </a:r>
            <a:r>
              <a:rPr lang="en-US" sz="1600" dirty="0" smtClean="0">
                <a:latin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</a:rPr>
              <a:t>Person.personCount</a:t>
            </a:r>
            <a:r>
              <a:rPr lang="en-US" sz="1600" dirty="0" smtClean="0">
                <a:latin typeface="Courier New" pitchFamily="49" charset="0"/>
              </a:rPr>
              <a:t>);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6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Keyword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static”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5" name="สี่เหลี่ยมผืนผ้า 8"/>
          <p:cNvSpPr/>
          <p:nvPr/>
        </p:nvSpPr>
        <p:spPr>
          <a:xfrm>
            <a:off x="533400" y="1451850"/>
            <a:ext cx="8229656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class Member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Member(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this.id = id;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return id;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printTotalNumber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(“total members:” +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9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Keyword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static” (Cont.)</a:t>
            </a:r>
            <a:endParaRPr lang="en-US" dirty="0"/>
          </a:p>
        </p:txBody>
      </p:sp>
      <p:sp>
        <p:nvSpPr>
          <p:cNvPr id="5" name="สี่เหลี่ยมผืนผ้า 8"/>
          <p:cNvSpPr/>
          <p:nvPr/>
        </p:nvSpPr>
        <p:spPr>
          <a:xfrm>
            <a:off x="571472" y="1676400"/>
            <a:ext cx="8001056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TestMember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	Member m1 = new Member(1);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	Member m2 = new Member(2);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Member.printTotalNumber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(m1.getId());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methods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ทั่วไปจะถูกเรียกใช้งานผ่านวัตถุหรือ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จะถูกเรียกใช้งานผ่านคลาส โดย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ไม่ต้องผ่านวัตถุ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ใดๆเลย</a:t>
            </a: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เราเรียกว่า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</a:t>
            </a: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27</a:t>
            </a:fld>
            <a:endParaRPr lang="th-TH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8988189" cy="1569660"/>
          </a:xfrm>
          <a:prstGeom prst="rect">
            <a:avLst/>
          </a:prstGeom>
          <a:solidFill>
            <a:srgbClr val="FFFFCC"/>
          </a:solidFill>
          <a:ln w="3175">
            <a:solidFill>
              <a:srgbClr val="FF0066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&lt;access-modifier&gt; </a:t>
            </a:r>
            <a:r>
              <a:rPr 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&lt;return-type&gt;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method-name&gt;</a:t>
            </a:r>
          </a:p>
          <a:p>
            <a:pPr algn="l"/>
            <a:r>
              <a:rPr lang="en-US" sz="1800" b="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i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800" b="0" i="1" dirty="0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2000" b="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5749380"/>
            <a:ext cx="4031873" cy="400110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 smtClean="0">
                <a:effectLst/>
                <a:latin typeface="Courier New" pitchFamily="49" charset="0"/>
                <a:cs typeface="Courier New" pitchFamily="49" charset="0"/>
              </a:rPr>
              <a:t>&lt;type-name&gt;.&lt;method</a:t>
            </a:r>
            <a:r>
              <a:rPr lang="en-US" sz="2000" b="0" i="1" dirty="0" smtClean="0">
                <a:effectLst/>
                <a:latin typeface="Courier New" pitchFamily="49" charset="0"/>
                <a:cs typeface="Courier New" pitchFamily="49" charset="0"/>
              </a:rPr>
              <a:t>-name&gt;</a:t>
            </a:r>
            <a:endParaRPr lang="en-US" sz="2000" b="0" dirty="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methods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Cont.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body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มีข้อกำหนดดังนี้</a:t>
            </a:r>
          </a:p>
          <a:p>
            <a:pPr lvl="1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เข้าถึงสมาชิกที่เป็นของวัตถุได้ (สมาชิกที่ไม่ใช่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/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this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เนื่องจาก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this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เป็นตัวแทนของวัตถุของคลาส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28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666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methods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Cont.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29</a:t>
            </a:fld>
            <a:endParaRPr lang="th-TH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5700" y="1196400"/>
            <a:ext cx="7587426" cy="5509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string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string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Person(string name, string surname)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surname;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count;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3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Modifier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modifiers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อย่างน้อย 1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method: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body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มีแต่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header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ไม่ได้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สามารถจะ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instantiate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และถูกเรียกใช้ได้จากทุก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private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อื่นอีกที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(inner class)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สามารถถูกเรียกใช้ได้จาก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(folder)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6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methods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Cont.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GetPCount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GetPersonCount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ต่างกันอย่างไร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30</a:t>
            </a:fld>
            <a:endParaRPr lang="th-TH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3868" y="1424903"/>
            <a:ext cx="6356618" cy="30469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ClassTest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static void Main() {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person1 = new Person(“</a:t>
            </a:r>
            <a:r>
              <a:rPr lang="en-US" sz="1600" dirty="0" err="1" smtClean="0">
                <a:latin typeface="Courier New" pitchFamily="49" charset="0"/>
              </a:rPr>
              <a:t>A”,”Tony</a:t>
            </a:r>
            <a:r>
              <a:rPr lang="en-US" sz="1600" dirty="0" smtClean="0">
                <a:latin typeface="Courier New" pitchFamily="49" charset="0"/>
              </a:rPr>
              <a:t>”); 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person2 = new Person(“</a:t>
            </a:r>
            <a:r>
              <a:rPr lang="en-US" sz="1600" dirty="0" err="1" smtClean="0">
                <a:latin typeface="Courier New" pitchFamily="49" charset="0"/>
              </a:rPr>
              <a:t>B”,”Sony</a:t>
            </a:r>
            <a:r>
              <a:rPr lang="en-US" sz="1600" dirty="0" smtClean="0">
                <a:latin typeface="Courier New" pitchFamily="49" charset="0"/>
              </a:rPr>
              <a:t>”);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 smtClean="0">
                <a:latin typeface="Courier New" pitchFamily="49" charset="0"/>
              </a:rPr>
              <a:t>erson.getPersonCount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</a:rPr>
              <a:t>person2.getCount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</a:rPr>
              <a:t>    Person person3 = new Person(“</a:t>
            </a:r>
            <a:r>
              <a:rPr lang="en-US" sz="1600" dirty="0" err="1" smtClean="0">
                <a:latin typeface="Courier New" pitchFamily="49" charset="0"/>
              </a:rPr>
              <a:t>C”,”Fony</a:t>
            </a:r>
            <a:r>
              <a:rPr lang="en-US" sz="1600" dirty="0" smtClean="0">
                <a:latin typeface="Courier New" pitchFamily="49" charset="0"/>
              </a:rPr>
              <a:t>”);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</a:rPr>
              <a:t>person3.getPersonCount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</a:rPr>
              <a:t>person3.getCount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</a:rPr>
              <a:t>person3.getPCount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3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ถือว่าเป็น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member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ของคลาสของ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มีหน้าที่ในการกำหนดค่าเริ่มต้นให้กับ </a:t>
            </a:r>
            <a:r>
              <a:rPr lang="en-US" dirty="0" smtClean="0"/>
              <a:t>fields </a:t>
            </a:r>
            <a:r>
              <a:rPr lang="th-TH" dirty="0"/>
              <a:t>ก่อนที่มันจะถูกใช้</a:t>
            </a:r>
          </a:p>
          <a:p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มี 2 ประเภท</a:t>
            </a:r>
          </a:p>
          <a:p>
            <a:pPr lvl="1"/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Non static block</a:t>
            </a:r>
          </a:p>
          <a:p>
            <a:pPr lvl="1"/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block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3699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 static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non-static block executes when the object is created, before the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There is no keyword prefix to make a block non-static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block,unlike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static blocks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Incase of multiple non-static blocks , the block executes the order in which it is defined in the class.</a:t>
            </a:r>
          </a:p>
        </p:txBody>
      </p:sp>
    </p:spTree>
    <p:extLst>
      <p:ext uri="{BB962C8B-B14F-4D97-AF65-F5344CB8AC3E}">
        <p14:creationId xmlns:p14="http://schemas.microsoft.com/office/powerpoint/2010/main" val="3228292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 static block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static and non-static fields can be access freely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non-static block executes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everytime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 object of the containing class is created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8287" y="4000401"/>
            <a:ext cx="7587426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string name;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string surname;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523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static block is a block of code which contains code that executes at class loading time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static keyword is prefixed before the start of the block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static variables can be accessed freely</a:t>
            </a:r>
          </a:p>
        </p:txBody>
      </p:sp>
    </p:spTree>
    <p:extLst>
      <p:ext uri="{BB962C8B-B14F-4D97-AF65-F5344CB8AC3E}">
        <p14:creationId xmlns:p14="http://schemas.microsoft.com/office/powerpoint/2010/main" val="3822747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block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Any non-static fields can only be accessed through object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reference,thus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only after object construction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static blocks would execute in the order they are defined in the class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static blocks executes only once per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classloader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4513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 block (Cont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076C1DF0-5FCD-47CB-8986-D8C841B4D188}" type="slidenum">
              <a:rPr lang="en-US" altLang="en-US" smtClean="0"/>
              <a:pPr/>
              <a:t>36</a:t>
            </a:fld>
            <a:endParaRPr lang="th-TH" altLang="en-US"/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75438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private string 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private string surname;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จงเพิ่มเติมคลาส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(พร้อมทั้งพิจารณาการเข้าถึง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เอง) ดังต่อไปนี้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สำหรับนับจำนวนนักเรียนทั้งหมด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maxGrade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เพื่อเก็บเกรดเฉลี่ยสูงสุดของนักเรียนทั้งหมด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minGrade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เพื่อเก็บเกรดเฉลี่ยต่ำสุดของนักเรียนทั้งหมด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เพื่อพิจารณาเกรดสูงสุดและเกรดต่ำสุดของนักเรียน ณ ปัจจุบัน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Declaration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Class_modifier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&lt;class-name&gt;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&lt;superclass-name&gt;]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&lt;interface_name_1&gt;, 	&lt;intf_name_2&gt;, …]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{</a:t>
            </a:r>
            <a:endParaRPr lang="en-GB" dirty="0" smtClean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[&lt;modifier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&lt;return type&gt;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&lt;method-name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([&lt;parameters&gt;]){</a:t>
            </a:r>
          </a:p>
          <a:p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       // method body      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8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Field Declaration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Class_modifier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&lt;class-name&gt;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&lt;superclass-name&gt;]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&lt;interface_name_1&gt;, 	&lt;intf_name_2&gt;, …]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{</a:t>
            </a:r>
            <a:endParaRPr lang="en-GB" dirty="0" smtClean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[&lt;modifier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&lt;type&gt;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&lt;field-name&gt; ;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8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มีหน้าที่ในการควบคุมรูปแบบการใช้งาน เข้าถึงสิ่งที่เราต้องการควบคุม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สิ่งที่เราต้องการควบคุม คือ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fields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methods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คุณสมบัติอื่นๆ ของคลาส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ประเภทหนึ่งที่มีหน้าที่ควบคุมสิทธิ์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สิ่งที่เราต้องการควบคุม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กลไกในการควบคุมการเข้าถึง เรียกเป็นคำศัพท์เชิงวัตถุว่า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Encapsulation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หลักการเชิงวัตถุข้อที่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Encapsulation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แปลตามตัวได้ว่า การห่อหุ้ม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ห่อหุ้มข้อมูลของวัตถุไว้ภายใน โดยมี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เป็นเปลือกนอก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ห่อหุ้ม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ที่ไม่ต้องการเปิดเผยไว้ภายใน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วัตถุจะมีด่านหน้าไว้รับข่าวสารจากโลกภายนอก </a:t>
            </a:r>
          </a:p>
          <a:p>
            <a:pPr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ซึ่งทำได้โดยการประกาศ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การห่อหุ้มคุณสมบัติของวัตถุไว้ภายใน ทำได้โดย</a:t>
            </a:r>
          </a:p>
          <a:p>
            <a:pPr>
              <a:buNone/>
            </a:pP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private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581400"/>
            <a:ext cx="3279261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153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I.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th-TH" dirty="0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5C391291-C61F-4D60-9308-B037DAE7E910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34824"/>
            <a:ext cx="6786610" cy="48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9786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I.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Modifiers (Cont.)</a:t>
            </a:r>
            <a:endParaRPr lang="th-TH" dirty="0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6558"/>
            <a:ext cx="2133600" cy="279042"/>
          </a:xfrm>
          <a:prstGeom prst="rect">
            <a:avLst/>
          </a:prstGeom>
        </p:spPr>
        <p:txBody>
          <a:bodyPr/>
          <a:lstStyle/>
          <a:p>
            <a:fld id="{5C391291-C61F-4D60-9308-B037DAE7E910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319494"/>
            <a:ext cx="6357982" cy="48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171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1856</Words>
  <Application>Microsoft Office PowerPoint</Application>
  <PresentationFormat>On-screen Show (4:3)</PresentationFormat>
  <Paragraphs>404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PGothic</vt:lpstr>
      <vt:lpstr>Angsana New</vt:lpstr>
      <vt:lpstr>Arial</vt:lpstr>
      <vt:lpstr>Calibri</vt:lpstr>
      <vt:lpstr>Cordia New</vt:lpstr>
      <vt:lpstr>Courier New</vt:lpstr>
      <vt:lpstr>TH SarabunPSK</vt:lpstr>
      <vt:lpstr>Wingdings</vt:lpstr>
      <vt:lpstr>Wingdings 2</vt:lpstr>
      <vt:lpstr>Wingdings 3</vt:lpstr>
      <vt:lpstr>temp</vt:lpstr>
      <vt:lpstr>Chapter 4 02204172 Class and Encapsulation</vt:lpstr>
      <vt:lpstr>Class Declaration</vt:lpstr>
      <vt:lpstr>Class Modifier</vt:lpstr>
      <vt:lpstr>Method Declaration</vt:lpstr>
      <vt:lpstr>Field Declaration</vt:lpstr>
      <vt:lpstr>Access Modifiers</vt:lpstr>
      <vt:lpstr>Encapsulation</vt:lpstr>
      <vt:lpstr>I. Access Modifiers (Cont.)</vt:lpstr>
      <vt:lpstr>I. Access Modifiers (Cont.)</vt:lpstr>
      <vt:lpstr>Access Modifiers (Cont.)</vt:lpstr>
      <vt:lpstr>Access Modifiers (Cont.)</vt:lpstr>
      <vt:lpstr>Access Modifiers (Cont.)</vt:lpstr>
      <vt:lpstr>Access Modifiers (Cont.)</vt:lpstr>
      <vt:lpstr>Access Modifiers (Cont.)</vt:lpstr>
      <vt:lpstr>Access Modifiers (Cont.)</vt:lpstr>
      <vt:lpstr>Modifiers (Cont.)</vt:lpstr>
      <vt:lpstr>Modifiers (Cont.)</vt:lpstr>
      <vt:lpstr>Practice</vt:lpstr>
      <vt:lpstr>Practice (Cont.)</vt:lpstr>
      <vt:lpstr>Practice (Cont.)</vt:lpstr>
      <vt:lpstr>“static” modifier</vt:lpstr>
      <vt:lpstr>“static” modifier”  </vt:lpstr>
      <vt:lpstr>static fields</vt:lpstr>
      <vt:lpstr>static fields</vt:lpstr>
      <vt:lpstr>Keyword “static” (Cont.)</vt:lpstr>
      <vt:lpstr>Keyword “static” (Cont.)</vt:lpstr>
      <vt:lpstr> static methods</vt:lpstr>
      <vt:lpstr>static methods (Cont.)</vt:lpstr>
      <vt:lpstr>static methods (Cont.)</vt:lpstr>
      <vt:lpstr>static methods (Cont.)</vt:lpstr>
      <vt:lpstr>Block</vt:lpstr>
      <vt:lpstr>Non static block</vt:lpstr>
      <vt:lpstr>Non static block (Cont.)</vt:lpstr>
      <vt:lpstr>static block</vt:lpstr>
      <vt:lpstr>static block (Cont.)</vt:lpstr>
      <vt:lpstr>static block (Cont.)</vt:lpstr>
      <vt:lpstr>Practice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402</cp:revision>
  <dcterms:created xsi:type="dcterms:W3CDTF">2016-06-08T10:38:36Z</dcterms:created>
  <dcterms:modified xsi:type="dcterms:W3CDTF">2018-08-23T17:48:53Z</dcterms:modified>
</cp:coreProperties>
</file>