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69" r:id="rId3"/>
    <p:sldId id="257" r:id="rId4"/>
    <p:sldId id="258" r:id="rId5"/>
    <p:sldId id="259" r:id="rId6"/>
    <p:sldId id="263" r:id="rId7"/>
    <p:sldId id="268" r:id="rId8"/>
    <p:sldId id="261" r:id="rId9"/>
    <p:sldId id="271" r:id="rId10"/>
    <p:sldId id="260" r:id="rId11"/>
    <p:sldId id="262" r:id="rId12"/>
    <p:sldId id="264" r:id="rId13"/>
    <p:sldId id="265" r:id="rId14"/>
    <p:sldId id="266" r:id="rId15"/>
    <p:sldId id="267" r:id="rId16"/>
    <p:sldId id="270" r:id="rId17"/>
    <p:sldId id="272" r:id="rId18"/>
    <p:sldId id="273" r:id="rId19"/>
    <p:sldId id="274" r:id="rId20"/>
    <p:sldId id="279" r:id="rId21"/>
    <p:sldId id="275" r:id="rId22"/>
    <p:sldId id="276" r:id="rId23"/>
    <p:sldId id="277" r:id="rId24"/>
    <p:sldId id="280" r:id="rId25"/>
    <p:sldId id="278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60033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34" autoAdjust="0"/>
    <p:restoredTop sz="88953" autoAdjust="0"/>
  </p:normalViewPr>
  <p:slideViewPr>
    <p:cSldViewPr>
      <p:cViewPr varScale="1">
        <p:scale>
          <a:sx n="103" d="100"/>
          <a:sy n="103" d="100"/>
        </p:scale>
        <p:origin x="96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C185A-D41A-4077-90E1-CE8F44BE2CAF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B1D01-75C9-4433-92CF-7A4F32D1E2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60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FC964-E6B3-4035-BCF2-1DF87751E861}" type="slidenum">
              <a:rPr lang="th-TH" smtClean="0"/>
              <a:pPr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3577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B1D01-75C9-4433-92CF-7A4F32D1E2E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26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E48D16-CFDB-487C-B19B-5F3DE4112AED}" type="datetime1">
              <a:rPr lang="en-US" smtClean="0"/>
              <a:t>9/2/2018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 descr="http://pirun.ku.ac.th/%7Efengsck/figture/pirun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045" y="116632"/>
            <a:ext cx="1634951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2D028F2-DE4A-4F2F-AE0D-915162F7F61F}" type="datetime1">
              <a:rPr lang="en-US" smtClean="0"/>
              <a:t>9/2/2018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1CA3B7-15D5-412D-B608-01E162D07D5E}" type="datetime1">
              <a:rPr lang="en-US" smtClean="0"/>
              <a:t>9/2/2018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pic>
        <p:nvPicPr>
          <p:cNvPr id="7" name="Picture 12" descr="http://pirun.ku.ac.th/%7Efengsck/figture/pirun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049" y="0"/>
            <a:ext cx="1634951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6324600"/>
            <a:ext cx="2057400" cy="305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F93B74-EBFE-42B1-B4C2-7A4E9F231294}" type="datetime1">
              <a:rPr lang="en-US" smtClean="0"/>
              <a:t>9/2/2018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 descr="http://pirun.ku.ac.th/%7Efengsck/figture/pirun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143000"/>
            <a:ext cx="1634951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F37CA3-DF8C-4B89-AF00-B868FDA1B77B}" type="datetime1">
              <a:rPr lang="en-US" smtClean="0"/>
              <a:t>9/2/2018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E5B60C-B1EE-48B7-8D28-6E4AF16D7780}" type="datetime1">
              <a:rPr lang="en-US" smtClean="0"/>
              <a:t>9/2/2018</a:t>
            </a:fld>
            <a:endParaRPr lang="en-US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6189486-E766-45F0-9E5D-59EE17C02335}" type="datetime1">
              <a:rPr lang="en-US" smtClean="0"/>
              <a:t>9/2/2018</a:t>
            </a:fld>
            <a:endParaRPr lang="en-US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D75871-BB2F-4CBC-A1DE-42CB269978F8}" type="datetime1">
              <a:rPr lang="en-US" smtClean="0"/>
              <a:t>9/2/2018</a:t>
            </a:fld>
            <a:endParaRPr lang="en-US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B4EB4A-6C2B-47DF-8BE2-3E2AC6CF2912}" type="datetime1">
              <a:rPr lang="en-US" smtClean="0"/>
              <a:t>9/2/2018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5D924E-FA9C-4D74-B5F6-1CF192EF227A}" type="datetime1">
              <a:rPr lang="en-US" smtClean="0"/>
              <a:t>9/2/2018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12975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Chapter </a:t>
            </a:r>
            <a:r>
              <a:rPr lang="en-US" sz="4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  <a:r>
              <a:rPr lang="th-TH" sz="4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4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4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02204172</a:t>
            </a:r>
            <a:r>
              <a:rPr lang="en-GB" sz="4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GB" sz="4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GB" sz="4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Class Relationships</a:t>
            </a:r>
            <a:endParaRPr lang="en-US" sz="4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5981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Class Relationship (Cont.)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โดยปกติแล้วคลาส</a:t>
            </a:r>
            <a:r>
              <a:rPr lang="en-US" altLang="ko-KR" dirty="0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 X </a:t>
            </a:r>
            <a:r>
              <a:rPr lang="en-US" altLang="ko-KR" dirty="0" err="1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และคลาส</a:t>
            </a:r>
            <a:r>
              <a:rPr lang="en-US" altLang="ko-KR" dirty="0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 Y </a:t>
            </a:r>
            <a:r>
              <a:rPr lang="en-US" altLang="ko-KR" dirty="0" err="1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จะมีความสัมพันธ์</a:t>
            </a:r>
            <a:r>
              <a:rPr lang="th-TH" altLang="ko-KR" dirty="0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กัน</a:t>
            </a:r>
            <a:r>
              <a:rPr lang="en-US" altLang="ko-KR" dirty="0" err="1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ในกรณีดังต่อไปนี้</a:t>
            </a:r>
            <a:r>
              <a:rPr lang="en-US" altLang="ko-KR" dirty="0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:</a:t>
            </a:r>
            <a:r>
              <a:rPr lang="en-US" altLang="ko-KR" dirty="0">
                <a:latin typeface="TH SarabunPSK" panose="020B0500040200020003" pitchFamily="34" charset="-34"/>
                <a:ea typeface="Gulim" pitchFamily="34" charset="-127"/>
                <a:cs typeface="TH SarabunPSK" panose="020B0500040200020003" pitchFamily="34" charset="-34"/>
              </a:rPr>
              <a:t> </a:t>
            </a:r>
          </a:p>
          <a:p>
            <a:pPr lvl="1"/>
            <a:r>
              <a:rPr lang="th-TH" altLang="ko-KR" dirty="0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วัตถุ</a:t>
            </a:r>
            <a:r>
              <a:rPr lang="en-US" altLang="ko-KR" dirty="0" err="1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ของคลาส</a:t>
            </a:r>
            <a:r>
              <a:rPr lang="en-US" altLang="ko-KR" dirty="0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 X </a:t>
            </a:r>
            <a:r>
              <a:rPr lang="en-US" altLang="ko-KR" dirty="0" err="1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ทำหน้าที่ส่ง</a:t>
            </a:r>
            <a:r>
              <a:rPr lang="en-US" altLang="ko-KR" dirty="0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 message </a:t>
            </a:r>
            <a:r>
              <a:rPr lang="en-US" altLang="ko-KR" dirty="0" err="1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ไปยังออปเจคของคลาส</a:t>
            </a:r>
            <a:r>
              <a:rPr lang="en-US" altLang="ko-KR" dirty="0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 Y</a:t>
            </a:r>
            <a:r>
              <a:rPr lang="en-US" altLang="ko-KR" dirty="0">
                <a:latin typeface="TH SarabunPSK" panose="020B0500040200020003" pitchFamily="34" charset="-34"/>
                <a:ea typeface="Gulim" pitchFamily="34" charset="-127"/>
                <a:cs typeface="TH SarabunPSK" panose="020B0500040200020003" pitchFamily="34" charset="-34"/>
              </a:rPr>
              <a:t> </a:t>
            </a:r>
          </a:p>
          <a:p>
            <a:pPr lvl="1"/>
            <a:r>
              <a:rPr lang="th-TH" altLang="ko-KR" dirty="0" smtClean="0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วัตถุ</a:t>
            </a:r>
            <a:r>
              <a:rPr lang="en-US" altLang="ko-KR" dirty="0" err="1" smtClean="0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ของคลาส</a:t>
            </a:r>
            <a:r>
              <a:rPr lang="en-US" altLang="ko-KR" dirty="0" smtClean="0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 X </a:t>
            </a:r>
            <a:r>
              <a:rPr lang="en-US" altLang="ko-KR" dirty="0" err="1" smtClean="0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สร้าง</a:t>
            </a:r>
            <a:r>
              <a:rPr lang="th-TH" altLang="ko-KR" dirty="0" smtClean="0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วัตถุ</a:t>
            </a:r>
            <a:r>
              <a:rPr lang="en-US" altLang="ko-KR" dirty="0" err="1" smtClean="0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ของคลาส</a:t>
            </a:r>
            <a:r>
              <a:rPr lang="en-US" altLang="ko-KR" dirty="0" smtClean="0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 Y </a:t>
            </a:r>
          </a:p>
          <a:p>
            <a:pPr lvl="1"/>
            <a:r>
              <a:rPr lang="th-TH" altLang="ko-KR" dirty="0" smtClean="0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วัตถุ</a:t>
            </a:r>
            <a:r>
              <a:rPr lang="en-US" altLang="ko-KR" dirty="0" err="1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ของคลาส</a:t>
            </a:r>
            <a:r>
              <a:rPr lang="en-US" altLang="ko-KR" dirty="0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 X </a:t>
            </a:r>
            <a:r>
              <a:rPr lang="en-US" altLang="ko-KR" dirty="0" err="1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มี</a:t>
            </a:r>
            <a:r>
              <a:rPr lang="en-US" altLang="ko-KR" dirty="0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 attribute </a:t>
            </a:r>
            <a:r>
              <a:rPr lang="en-US" altLang="ko-KR" dirty="0" err="1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ที่เป็น</a:t>
            </a:r>
            <a:r>
              <a:rPr lang="th-TH" altLang="ko-KR" dirty="0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วัตถุ</a:t>
            </a:r>
            <a:r>
              <a:rPr lang="en-US" altLang="ko-KR" dirty="0" err="1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จากคลาส</a:t>
            </a:r>
            <a:r>
              <a:rPr lang="en-US" altLang="ko-KR" dirty="0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 Y </a:t>
            </a:r>
            <a:r>
              <a:rPr lang="en-US" altLang="ko-KR" dirty="0" err="1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หรือกลุ่มของออปเจคจากคลาส</a:t>
            </a:r>
            <a:r>
              <a:rPr lang="en-US" altLang="ko-KR" dirty="0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 Y</a:t>
            </a:r>
          </a:p>
          <a:p>
            <a:pPr lvl="1"/>
            <a:r>
              <a:rPr lang="th-TH" altLang="ko-KR" dirty="0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วัตถุ</a:t>
            </a:r>
            <a:r>
              <a:rPr lang="en-US" altLang="ko-KR" dirty="0" err="1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ของคลาส</a:t>
            </a:r>
            <a:r>
              <a:rPr lang="en-US" altLang="ko-KR" dirty="0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 X  </a:t>
            </a:r>
            <a:r>
              <a:rPr lang="en-US" altLang="ko-KR" dirty="0" err="1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ทำหน้าที่รับ</a:t>
            </a:r>
            <a:r>
              <a:rPr lang="en-US" altLang="ko-KR" dirty="0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 message </a:t>
            </a:r>
            <a:r>
              <a:rPr lang="en-US" altLang="ko-KR" dirty="0" err="1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จาก</a:t>
            </a:r>
            <a:r>
              <a:rPr lang="th-TH" altLang="ko-KR" dirty="0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วัตถุ</a:t>
            </a:r>
            <a:r>
              <a:rPr lang="en-US" altLang="ko-KR" dirty="0" err="1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ของคลาส</a:t>
            </a:r>
            <a:r>
              <a:rPr lang="en-US" altLang="ko-KR" dirty="0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 Y </a:t>
            </a:r>
            <a:r>
              <a:rPr lang="en-US" altLang="ko-KR" dirty="0" err="1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ในรูปของ</a:t>
            </a:r>
            <a:r>
              <a:rPr lang="en-US" altLang="ko-KR" dirty="0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 argument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21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Relationship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GB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Case :1-2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H SarabunPSK" panose="020B0500040200020003" pitchFamily="34" charset="-34"/>
                <a:cs typeface="TH SarabunPSK" panose="020B0500040200020003" pitchFamily="34" charset="-34"/>
              </a:rPr>
              <a:t>Case </a:t>
            </a:r>
            <a:r>
              <a:rPr lang="en-GB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1:  </a:t>
            </a:r>
            <a:r>
              <a:rPr lang="th-TH" altLang="ko-KR" dirty="0" smtClean="0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วัตถุ</a:t>
            </a:r>
            <a:r>
              <a:rPr lang="en-US" altLang="ko-KR" dirty="0" err="1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ของคลาส</a:t>
            </a:r>
            <a:r>
              <a:rPr lang="en-US" altLang="ko-KR" dirty="0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 X </a:t>
            </a:r>
            <a:r>
              <a:rPr lang="en-US" altLang="ko-KR" dirty="0" err="1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สร้าง</a:t>
            </a:r>
            <a:r>
              <a:rPr lang="th-TH" altLang="ko-KR" dirty="0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วัตถุ</a:t>
            </a:r>
            <a:r>
              <a:rPr lang="en-US" altLang="ko-KR" dirty="0" err="1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ของคลาส</a:t>
            </a:r>
            <a:r>
              <a:rPr lang="en-US" altLang="ko-KR" dirty="0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 </a:t>
            </a:r>
            <a:r>
              <a:rPr lang="en-US" altLang="ko-KR" dirty="0" smtClean="0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Y</a:t>
            </a:r>
            <a:endParaRPr lang="en-GB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GB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Case 2</a:t>
            </a:r>
            <a:r>
              <a:rPr lang="en-GB" dirty="0" smtClean="0"/>
              <a:t>: </a:t>
            </a:r>
            <a:r>
              <a:rPr lang="th-TH" altLang="ko-KR" dirty="0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วัตถุ</a:t>
            </a:r>
            <a:r>
              <a:rPr lang="en-US" altLang="ko-KR" dirty="0" err="1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ของคลาส</a:t>
            </a:r>
            <a:r>
              <a:rPr lang="en-US" altLang="ko-KR" dirty="0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 X </a:t>
            </a:r>
            <a:r>
              <a:rPr lang="en-US" altLang="ko-KR" dirty="0" err="1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ทำหน้าที่ส่ง</a:t>
            </a:r>
            <a:r>
              <a:rPr lang="en-US" altLang="ko-KR" dirty="0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 message </a:t>
            </a:r>
            <a:r>
              <a:rPr lang="en-US" altLang="ko-KR" dirty="0" err="1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ไป</a:t>
            </a:r>
            <a:r>
              <a:rPr lang="en-US" altLang="ko-KR" dirty="0" err="1" smtClean="0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ยัง</a:t>
            </a:r>
            <a:r>
              <a:rPr lang="th-TH" altLang="ko-KR" dirty="0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วัตถุ</a:t>
            </a:r>
            <a:r>
              <a:rPr lang="en-US" altLang="ko-KR" dirty="0" err="1" smtClean="0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ของ</a:t>
            </a:r>
            <a:r>
              <a:rPr lang="en-US" altLang="ko-KR" dirty="0" err="1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คลาส</a:t>
            </a:r>
            <a:r>
              <a:rPr lang="en-US" altLang="ko-KR" dirty="0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 </a:t>
            </a:r>
            <a:r>
              <a:rPr lang="en-US" altLang="ko-KR" dirty="0" smtClean="0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Y</a:t>
            </a:r>
          </a:p>
          <a:p>
            <a:r>
              <a:rPr lang="th-TH" altLang="ko-KR" dirty="0" smtClean="0">
                <a:latin typeface="TH SarabunPSK" panose="020B0500040200020003" pitchFamily="34" charset="-34"/>
                <a:ea typeface="Gulim" pitchFamily="34" charset="-127"/>
                <a:cs typeface="TH SarabunPSK" panose="020B0500040200020003" pitchFamily="34" charset="-34"/>
              </a:rPr>
              <a:t>เนื่องจากการที่คลาสที่มีทำงานเพียงคลาสเดียวนั้นมีประโยชน์น้อย ดังนั้นเพื่อให้โปรแกรมมีการทำงานมากขึ้น จึงจำเป็นต้องมีการทำงานร่วมกันกับคลาส หรือ ข้อมูลอื่นๆ</a:t>
            </a:r>
            <a:endParaRPr lang="en-US" altLang="ko-KR" dirty="0" smtClean="0">
              <a:latin typeface="TH SarabunPSK" panose="020B0500040200020003" pitchFamily="34" charset="-34"/>
              <a:ea typeface="Gulim" pitchFamily="34" charset="-127"/>
              <a:cs typeface="TH SarabunPSK" panose="020B0500040200020003" pitchFamily="34" charset="-34"/>
            </a:endParaRPr>
          </a:p>
          <a:p>
            <a:r>
              <a:rPr lang="th-TH" altLang="ko-KR" dirty="0" smtClean="0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ดังนั้น </a:t>
            </a:r>
            <a:r>
              <a:rPr lang="en-US" altLang="ko-KR" dirty="0" err="1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ส่ง</a:t>
            </a:r>
            <a:r>
              <a:rPr lang="en-US" altLang="ko-KR" dirty="0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 message </a:t>
            </a:r>
            <a:r>
              <a:rPr lang="th-TH" altLang="ko-KR" dirty="0" smtClean="0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คือการที่วัตถุ</a:t>
            </a:r>
            <a:r>
              <a:rPr lang="en-US" altLang="ko-KR" dirty="0" err="1" smtClean="0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ของคลาส</a:t>
            </a:r>
            <a:r>
              <a:rPr lang="en-US" altLang="ko-KR" dirty="0" smtClean="0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 </a:t>
            </a:r>
            <a:r>
              <a:rPr lang="en-US" altLang="ko-KR" dirty="0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X </a:t>
            </a:r>
            <a:r>
              <a:rPr lang="th-TH" altLang="ko-KR" dirty="0" smtClean="0">
                <a:latin typeface="TH SarabunPSK" panose="020B0500040200020003" pitchFamily="34" charset="-34"/>
                <a:ea typeface="Gulim" pitchFamily="34" charset="-127"/>
                <a:cs typeface="TH SarabunPSK" panose="020B0500040200020003" pitchFamily="34" charset="-34"/>
              </a:rPr>
              <a:t>เรียกใช้เมธอดของคลาส </a:t>
            </a:r>
            <a:r>
              <a:rPr lang="en-US" altLang="ko-KR" dirty="0" smtClean="0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Y</a:t>
            </a:r>
            <a:r>
              <a:rPr lang="th-TH" altLang="ko-KR" dirty="0" smtClean="0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 เพื่อให้เกิดการทำงานร่วมกัน</a:t>
            </a:r>
            <a:endParaRPr lang="en-US" altLang="ko-KR" dirty="0">
              <a:latin typeface="TH SarabunPSK" panose="020B0500040200020003" pitchFamily="34" charset="-34"/>
              <a:ea typeface="Gulim" pitchFamily="34" charset="-127"/>
              <a:cs typeface="TH SarabunPSK" panose="020B0500040200020003" pitchFamily="34" charset="-34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818873"/>
            <a:ext cx="2671147" cy="200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15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Relationship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GB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 Case :1-2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H SarabunPSK" panose="020B0500040200020003" pitchFamily="34" charset="-34"/>
                <a:cs typeface="TH SarabunPSK" panose="020B0500040200020003" pitchFamily="34" charset="-34"/>
              </a:rPr>
              <a:t>Case </a:t>
            </a:r>
            <a:r>
              <a:rPr lang="en-GB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-2</a:t>
            </a:r>
            <a:r>
              <a:rPr lang="en-GB" dirty="0" smtClean="0"/>
              <a:t>:</a:t>
            </a:r>
            <a:endParaRPr lang="en-GB" altLang="ko-KR" dirty="0">
              <a:latin typeface="TH SarabunPSK" panose="020B0500040200020003" pitchFamily="34" charset="-34"/>
              <a:ea typeface="Batang" pitchFamily="18" charset="-127"/>
              <a:cs typeface="TH SarabunPSK" panose="020B0500040200020003" pitchFamily="34" charset="-34"/>
            </a:endParaRPr>
          </a:p>
          <a:p>
            <a:pPr marL="0" indent="0">
              <a:buNone/>
            </a:pPr>
            <a:endParaRPr lang="en-US" altLang="ko-KR" dirty="0">
              <a:latin typeface="TH SarabunPSK" panose="020B0500040200020003" pitchFamily="34" charset="-34"/>
              <a:ea typeface="Batang" pitchFamily="18" charset="-127"/>
              <a:cs typeface="TH SarabunPSK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67000" y="3835189"/>
            <a:ext cx="6172200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Engine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start(){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("Engine Started:");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stop(){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("Engine Stopped:");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" y="2338862"/>
            <a:ext cx="525780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Car{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StartDemo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Engine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arutiEngine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new Engine();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carEngine.start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3371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Relationship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Case </a:t>
            </a:r>
            <a:r>
              <a:rPr lang="en-GB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ko-KR" dirty="0" smtClean="0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Case 3: </a:t>
            </a:r>
            <a:r>
              <a:rPr lang="th-TH" altLang="ko-KR" dirty="0" smtClean="0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วัตถุ</a:t>
            </a:r>
            <a:r>
              <a:rPr lang="en-US" altLang="ko-KR" dirty="0" err="1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ของคลาส</a:t>
            </a:r>
            <a:r>
              <a:rPr lang="en-US" altLang="ko-KR" dirty="0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 X </a:t>
            </a:r>
            <a:r>
              <a:rPr lang="en-US" altLang="ko-KR" dirty="0" err="1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มี</a:t>
            </a:r>
            <a:r>
              <a:rPr lang="en-US" altLang="ko-KR" dirty="0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 attribute </a:t>
            </a:r>
            <a:r>
              <a:rPr lang="en-US" altLang="ko-KR" dirty="0" err="1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ที่เป็น</a:t>
            </a:r>
            <a:r>
              <a:rPr lang="th-TH" altLang="ko-KR" dirty="0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วัตถุ</a:t>
            </a:r>
            <a:r>
              <a:rPr lang="en-US" altLang="ko-KR" dirty="0" err="1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จากคลาส</a:t>
            </a:r>
            <a:r>
              <a:rPr lang="en-US" altLang="ko-KR" dirty="0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 Y </a:t>
            </a:r>
            <a:r>
              <a:rPr lang="en-US" altLang="ko-KR" dirty="0" err="1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หรือกลุ่มของออปเจคจากคลาส</a:t>
            </a:r>
            <a:r>
              <a:rPr lang="en-US" altLang="ko-KR" dirty="0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 Y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2971800"/>
            <a:ext cx="3657600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private Engine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public Car(){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engine = new Engine();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648200" y="2971800"/>
            <a:ext cx="3907971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Engine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private 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.................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.................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886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Relationship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Case </a:t>
            </a:r>
            <a:r>
              <a:rPr lang="en-GB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altLang="ko-KR" dirty="0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วัตถุ</a:t>
            </a:r>
            <a:r>
              <a:rPr lang="en-US" altLang="ko-KR" dirty="0" err="1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ของคลาส</a:t>
            </a:r>
            <a:r>
              <a:rPr lang="en-US" altLang="ko-KR" dirty="0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 X  </a:t>
            </a:r>
            <a:r>
              <a:rPr lang="en-US" altLang="ko-KR" dirty="0" err="1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ทำหน้าที่รับ</a:t>
            </a:r>
            <a:r>
              <a:rPr lang="en-US" altLang="ko-KR" dirty="0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 message </a:t>
            </a:r>
            <a:r>
              <a:rPr lang="en-US" altLang="ko-KR" dirty="0" err="1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จาก</a:t>
            </a:r>
            <a:r>
              <a:rPr lang="th-TH" altLang="ko-KR" dirty="0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วัตถุ</a:t>
            </a:r>
            <a:r>
              <a:rPr lang="en-US" altLang="ko-KR" dirty="0" err="1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ของคลาส</a:t>
            </a:r>
            <a:r>
              <a:rPr lang="en-US" altLang="ko-KR" dirty="0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 Y </a:t>
            </a:r>
            <a:r>
              <a:rPr lang="en-US" altLang="ko-KR" dirty="0" err="1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ในรูปของ</a:t>
            </a:r>
            <a:r>
              <a:rPr lang="en-US" altLang="ko-KR" dirty="0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 argument </a:t>
            </a:r>
          </a:p>
          <a:p>
            <a:endParaRPr lang="en-US" dirty="0"/>
          </a:p>
        </p:txBody>
      </p:sp>
      <p:graphicFrame>
        <p:nvGraphicFramePr>
          <p:cNvPr id="4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63357"/>
              </p:ext>
            </p:extLst>
          </p:nvPr>
        </p:nvGraphicFramePr>
        <p:xfrm>
          <a:off x="1143000" y="2832100"/>
          <a:ext cx="2847975" cy="2286154"/>
        </p:xfrm>
        <a:graphic>
          <a:graphicData uri="http://schemas.openxmlformats.org/drawingml/2006/table">
            <a:tbl>
              <a:tblPr/>
              <a:tblGrid>
                <a:gridCol w="2847975"/>
              </a:tblGrid>
              <a:tr h="3963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h-TH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Book</a:t>
                      </a:r>
                      <a:endParaRPr kumimoji="0" lang="th-TH" altLang="th-TH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- title: String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- content : String</a:t>
                      </a:r>
                      <a:endParaRPr kumimoji="0" lang="th-TH" alt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+ </a:t>
                      </a:r>
                      <a:r>
                        <a:rPr kumimoji="0" lang="en-GB" altLang="th-TH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getTitle</a:t>
                      </a: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() : String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+ </a:t>
                      </a:r>
                      <a:r>
                        <a:rPr kumimoji="0" lang="en-GB" altLang="th-TH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getContent</a:t>
                      </a: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() : String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h-TH" alt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374865"/>
              </p:ext>
            </p:extLst>
          </p:nvPr>
        </p:nvGraphicFramePr>
        <p:xfrm>
          <a:off x="5181600" y="2537391"/>
          <a:ext cx="2895600" cy="3017001"/>
        </p:xfrm>
        <a:graphic>
          <a:graphicData uri="http://schemas.openxmlformats.org/drawingml/2006/table">
            <a:tbl>
              <a:tblPr/>
              <a:tblGrid>
                <a:gridCol w="2895600"/>
              </a:tblGrid>
              <a:tr h="3961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h-TH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Student</a:t>
                      </a:r>
                      <a:endParaRPr kumimoji="0" lang="th-TH" altLang="th-TH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888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…</a:t>
                      </a:r>
                      <a:endParaRPr kumimoji="0" lang="th-TH" alt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…</a:t>
                      </a:r>
                      <a:endParaRPr kumimoji="0" lang="th-TH" alt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…..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+ read(Book b) : void</a:t>
                      </a:r>
                      <a:endParaRPr kumimoji="0" lang="th-TH" alt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95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Relationship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Case :</a:t>
            </a:r>
            <a:r>
              <a:rPr lang="en-GB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4 (Cont.)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2010489"/>
            <a:ext cx="5029200" cy="329320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Student {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GB" sz="1600" b="1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GB" sz="1600" b="1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void </a:t>
            </a:r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read(Book b){</a:t>
            </a:r>
          </a:p>
          <a:p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6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b.getContent</a:t>
            </a:r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GB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GB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86400" y="1676400"/>
            <a:ext cx="3733800" cy="477053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Book{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sz="1600" b="1" dirty="0" smtClean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sz="1600" b="1" dirty="0" smtClean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String </a:t>
            </a:r>
            <a:r>
              <a:rPr lang="en-GB" sz="1600" b="1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getTitle</a:t>
            </a:r>
            <a:r>
              <a:rPr lang="en-GB" sz="1600" b="1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GB" sz="1600" b="1" dirty="0" smtClean="0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600" b="1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GB" sz="1600" b="1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600" b="1" dirty="0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b="1" dirty="0" smtClean="0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sz="1600" b="1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getContent</a:t>
            </a:r>
            <a:r>
              <a:rPr lang="en-GB" sz="1600" b="1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b="1" dirty="0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600" b="1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GB" sz="1600" b="1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600" b="1" dirty="0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b="1" dirty="0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8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รูปแบบความสัมพันธ์ระหว่างคลาส (</a:t>
            </a:r>
            <a:r>
              <a:rPr lang="en-US" dirty="0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class relationship) </a:t>
            </a:r>
            <a:r>
              <a:rPr lang="th-TH" dirty="0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ของคลาส</a:t>
            </a:r>
            <a:r>
              <a:rPr lang="th-TH" dirty="0" smtClean="0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ไดอะแกรม</a:t>
            </a:r>
            <a:r>
              <a:rPr lang="th-TH" dirty="0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สามารถแบ่งออกได้เป็นรูปแบบต่าง ๆ </a:t>
            </a:r>
            <a:r>
              <a:rPr lang="th-TH" dirty="0" smtClean="0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ดังต่อไปนี้</a:t>
            </a:r>
          </a:p>
          <a:p>
            <a:pPr lvl="1"/>
            <a:r>
              <a:rPr lang="th-TH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แบบขึ้นอยู่กับ (</a:t>
            </a:r>
            <a:r>
              <a:rPr lang="en-GB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Dependency</a:t>
            </a:r>
            <a:r>
              <a:rPr lang="en-US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sz="30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th-TH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แบบเกี่ยวข้องกันโดยตรง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(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Association</a:t>
            </a:r>
            <a:r>
              <a:rPr lang="en-US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sz="30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2"/>
            <a:r>
              <a:rPr 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เป็นส่วนหนึ่งของ (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Aggregation)</a:t>
            </a:r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2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การเป็นองค์ประกอบของ (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Composition)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4316086"/>
            <a:ext cx="3141882" cy="181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76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Dependency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alt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เป็นความสัมพันธ์ที่เกิดขึ้นจากการทำงานของคลาสหนึ่งที่มีลักษณะขึ้นอยู่กับคลาสอื่น ๆ    ความสัมพันธ์ที่เกิดขึ้นนี้จะมีระยะเวลาสั้น ๆ  </a:t>
            </a:r>
            <a:r>
              <a:rPr lang="th-TH" alt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โดยความสัมพันธ์</a:t>
            </a:r>
            <a:r>
              <a:rPr lang="th-TH" alt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แบบนี้อาจสรุปการทำงานได้ดังนี้</a:t>
            </a:r>
          </a:p>
          <a:p>
            <a:pPr lvl="1"/>
            <a:r>
              <a:rPr lang="th-TH" alt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ออปเจคอาจสร้างออปเจคอื่นในลักษณะที่เป็นส่วนหนึ่งของเมธอด  เพื่อร้องขอให้เกิดการกระทำสิ่งใดสิ่งหนึ่งจนกระทั่งเสร็จสิ้น  และความสัมพันธ์นั้น ๆ จะสิ้นสุดลงทันที </a:t>
            </a:r>
          </a:p>
          <a:p>
            <a:pPr lvl="1"/>
            <a:r>
              <a:rPr lang="th-TH" alt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ออปเจคอาจทำการสร้างออปเจคอื่นในลักษณะที่เป็นส่วนหนึ่งของเมธอด  เพื่อกระทำสิ่งใดสิ่งหนึ่งและคืนค่ากลับไปยังเมธอดที่เรียกใช้ </a:t>
            </a:r>
          </a:p>
          <a:p>
            <a:pPr lvl="1"/>
            <a:r>
              <a:rPr lang="th-TH" alt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ออปเจคอาจเรียกใช้เมธอดที่รับค่าพารามิเตอร์ในรูปของของออปเจค  เพื่อใช้และแก้ไขข้อมูลภายในออปเจคนั้น ๆ  จากนั้นความสัมพันธ์จะสิ้นสุดลงเมื่อการทำงานของเมธอดเสร็จสิ้น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29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Dependency (Cont.)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สัญลักษณ์ที่ใช้อธิบายความสัมพันธ์แบบขึ้นอยู่กับคือ</a:t>
            </a:r>
          </a:p>
          <a:p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438400"/>
            <a:ext cx="1676400" cy="352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635245"/>
            <a:ext cx="4202333" cy="123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9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Dependency </a:t>
            </a:r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(Cont.)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76800" y="1906555"/>
            <a:ext cx="3429000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1905000"/>
            <a:ext cx="3429000" cy="332398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 {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method1(B b)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. . .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method2() {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B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new 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788" y="4267200"/>
            <a:ext cx="4202333" cy="12368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08635" y="4547074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&lt;&lt;uses&gt;&gt;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571499" y="5943600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https://www.uml-diagrams.org/dependency.html</a:t>
            </a:r>
          </a:p>
        </p:txBody>
      </p:sp>
    </p:spTree>
    <p:extLst>
      <p:ext uri="{BB962C8B-B14F-4D97-AF65-F5344CB8AC3E}">
        <p14:creationId xmlns:p14="http://schemas.microsoft.com/office/powerpoint/2010/main" val="392305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and Object 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67190"/>
            <a:ext cx="7848600" cy="445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87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Dependency (Cont.)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2010489"/>
            <a:ext cx="5029200" cy="329320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Student {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GB" sz="1600" b="1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GB" sz="1600" b="1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void </a:t>
            </a:r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read(Book b){</a:t>
            </a:r>
          </a:p>
          <a:p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6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b.getContent</a:t>
            </a:r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GB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GB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86400" y="1676400"/>
            <a:ext cx="3733800" cy="477053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Book{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sz="1600" b="1" dirty="0" smtClean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sz="1600" b="1" dirty="0" smtClean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String </a:t>
            </a:r>
            <a:r>
              <a:rPr lang="en-GB" sz="1600" b="1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getTitle</a:t>
            </a:r>
            <a:r>
              <a:rPr lang="en-GB" sz="1600" b="1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GB" sz="1600" b="1" dirty="0" smtClean="0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600" b="1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GB" sz="1600" b="1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600" b="1" dirty="0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b="1" dirty="0" smtClean="0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sz="1600" b="1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getContent</a:t>
            </a:r>
            <a:r>
              <a:rPr lang="en-GB" sz="1600" b="1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b="1" dirty="0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600" b="1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GB" sz="1600" b="1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600" b="1" dirty="0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b="1" dirty="0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11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th-TH" alt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ความสัมพันธ์แบบเกี่ยวข้องโดยตรง</a:t>
            </a:r>
            <a:r>
              <a:rPr lang="en-GB" alt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</a:t>
            </a:r>
            <a:r>
              <a:rPr lang="en-GB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Association</a:t>
            </a:r>
            <a:r>
              <a:rPr lang="en-GB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sz="28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ct val="90000"/>
              </a:lnSpc>
            </a:pPr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ct val="90000"/>
              </a:lnSpc>
            </a:pPr>
            <a:r>
              <a:rPr lang="th-TH" altLang="zh-CN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ความสัมพันธ์แบบนี้จะคล้ายกับความสัมพันธ์แบบ </a:t>
            </a:r>
            <a:r>
              <a:rPr lang="en-US" altLang="zh-CN" sz="2800" dirty="0">
                <a:latin typeface="TH SarabunPSK" panose="020B0500040200020003" pitchFamily="34" charset="-34"/>
                <a:ea typeface="SimSun" panose="02010600030101010101" pitchFamily="2" charset="-122"/>
                <a:cs typeface="TH SarabunPSK" panose="020B0500040200020003" pitchFamily="34" charset="-34"/>
              </a:rPr>
              <a:t>Dependency</a:t>
            </a:r>
            <a:r>
              <a:rPr lang="th-TH" altLang="zh-CN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แต่จะแตกต่างกันตรงที่ช่วงเวลาที่เกิดความสัมพันธ์กันจะมีระยะเวลานาน  และมีลักษณะเป็นความสัมพันธ์แบบโครงสร้าง  </a:t>
            </a:r>
            <a:endParaRPr lang="th-TH" altLang="zh-CN" sz="28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ct val="90000"/>
              </a:lnSpc>
            </a:pPr>
            <a:endParaRPr lang="th-TH" altLang="zh-CN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ct val="90000"/>
              </a:lnSpc>
            </a:pPr>
            <a:r>
              <a:rPr lang="th-TH" altLang="zh-CN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ความสัมพันธ์แบบนี้อาจสร้างขึ้นได้โดยการการกำหนดคลาสอื่นในรูปของแอททริบิวต์ภายในคลาส  และสามารถเรียกใช้เมธอดจากคลาสนั้นได้ในกรณีที่ต้องการ</a:t>
            </a:r>
            <a:r>
              <a:rPr lang="en-US" altLang="zh-CN" sz="2800" dirty="0">
                <a:latin typeface="TH SarabunPSK" panose="020B0500040200020003" pitchFamily="34" charset="-34"/>
                <a:ea typeface="SimSun" panose="02010600030101010101" pitchFamily="2" charset="-122"/>
                <a:cs typeface="TH SarabunPSK" panose="020B0500040200020003" pitchFamily="34" charset="-34"/>
              </a:rPr>
              <a:t> </a:t>
            </a:r>
            <a:endParaRPr lang="th-TH" altLang="zh-CN" sz="2800" dirty="0" smtClean="0">
              <a:latin typeface="TH SarabunPSK" panose="020B0500040200020003" pitchFamily="34" charset="-34"/>
              <a:ea typeface="SimSun" panose="02010600030101010101" pitchFamily="2" charset="-122"/>
              <a:cs typeface="TH SarabunPSK" panose="020B0500040200020003" pitchFamily="34" charset="-34"/>
            </a:endParaRPr>
          </a:p>
          <a:p>
            <a:pPr>
              <a:lnSpc>
                <a:spcPct val="90000"/>
              </a:lnSpc>
            </a:pPr>
            <a:endParaRPr lang="th-TH" alt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ct val="90000"/>
              </a:lnSpc>
            </a:pPr>
            <a:r>
              <a:rPr lang="th-TH" alt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ความสัมพันธ์แบบนี้อาจถูกมองในรูปของการมีอยู่ (</a:t>
            </a:r>
            <a:r>
              <a:rPr lang="en-GB" altLang="th-TH" sz="2800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has-a</a:t>
            </a:r>
            <a:r>
              <a:rPr lang="th-TH" altLang="th-TH" sz="2800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alt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ได้  เช่น  </a:t>
            </a:r>
            <a:r>
              <a:rPr lang="th-TH" alt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วัตถุจาก</a:t>
            </a:r>
            <a:r>
              <a:rPr lang="th-TH" alt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คลาสหนึ่งมีค่าอ้างอิงไป</a:t>
            </a:r>
            <a:r>
              <a:rPr lang="th-TH" alt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ยัง</a:t>
            </a:r>
            <a:r>
              <a:rPr lang="th-TH" alt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วัตถุ</a:t>
            </a:r>
            <a:r>
              <a:rPr lang="th-TH" alt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</a:t>
            </a:r>
            <a:r>
              <a:rPr lang="th-TH" alt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คลาสอื่นได้</a:t>
            </a:r>
          </a:p>
          <a:p>
            <a:pPr lvl="1"/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553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Relationship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GB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Association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GB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สัญลักษณ์ที่ใช้อธิบายความสัมพันธ์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แบบเกี่ยวข้องโดยตรง </a:t>
            </a:r>
            <a:r>
              <a:rPr lang="en-GB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Association)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743200"/>
            <a:ext cx="1657350" cy="352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733800"/>
            <a:ext cx="4390103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5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Association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(Cont.)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76800" y="1906555"/>
            <a:ext cx="3429000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1905000"/>
            <a:ext cx="3429000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 {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B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B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getB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return b 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4191000"/>
            <a:ext cx="4390103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59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Association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(Cont.)</a:t>
            </a:r>
            <a:endParaRPr lang="en-US" dirty="0"/>
          </a:p>
        </p:txBody>
      </p:sp>
      <p:graphicFrame>
        <p:nvGraphicFramePr>
          <p:cNvPr id="4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399104"/>
              </p:ext>
            </p:extLst>
          </p:nvPr>
        </p:nvGraphicFramePr>
        <p:xfrm>
          <a:off x="5820164" y="2523342"/>
          <a:ext cx="2847975" cy="2286154"/>
        </p:xfrm>
        <a:graphic>
          <a:graphicData uri="http://schemas.openxmlformats.org/drawingml/2006/table">
            <a:tbl>
              <a:tblPr/>
              <a:tblGrid>
                <a:gridCol w="2847975"/>
              </a:tblGrid>
              <a:tr h="3963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h-TH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Book</a:t>
                      </a:r>
                      <a:endParaRPr kumimoji="0" lang="th-TH" altLang="th-TH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- title: String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- content : String</a:t>
                      </a:r>
                      <a:endParaRPr kumimoji="0" lang="th-TH" alt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+ </a:t>
                      </a:r>
                      <a:r>
                        <a:rPr kumimoji="0" lang="en-GB" altLang="th-TH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getTitle</a:t>
                      </a: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() : String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+ </a:t>
                      </a:r>
                      <a:r>
                        <a:rPr kumimoji="0" lang="en-GB" altLang="th-TH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getContent</a:t>
                      </a: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() : String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h-TH" alt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335683"/>
              </p:ext>
            </p:extLst>
          </p:nvPr>
        </p:nvGraphicFramePr>
        <p:xfrm>
          <a:off x="1066800" y="2539965"/>
          <a:ext cx="2895600" cy="3017001"/>
        </p:xfrm>
        <a:graphic>
          <a:graphicData uri="http://schemas.openxmlformats.org/drawingml/2006/table">
            <a:tbl>
              <a:tblPr/>
              <a:tblGrid>
                <a:gridCol w="2895600"/>
              </a:tblGrid>
              <a:tr h="3961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h-TH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Student</a:t>
                      </a:r>
                      <a:endParaRPr kumimoji="0" lang="th-TH" altLang="th-TH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888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…</a:t>
                      </a:r>
                      <a:endParaRPr kumimoji="0" lang="en-GB" alt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…</a:t>
                      </a:r>
                      <a:endParaRPr kumimoji="0" lang="th-TH" alt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…</a:t>
                      </a:r>
                      <a:endParaRPr kumimoji="0" lang="th-TH" alt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…..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+ read() : void</a:t>
                      </a:r>
                      <a:endParaRPr kumimoji="0" lang="th-TH" alt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4147228" y="3810000"/>
            <a:ext cx="1593273" cy="0"/>
          </a:xfrm>
          <a:prstGeom prst="straightConnector1">
            <a:avLst/>
          </a:prstGeom>
          <a:ln w="920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09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Association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(Cont.)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676400"/>
            <a:ext cx="5029200" cy="35394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Student {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……</a:t>
            </a:r>
          </a:p>
          <a:p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Book b 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void </a:t>
            </a:r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read(){</a:t>
            </a:r>
          </a:p>
          <a:p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6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b.getContent</a:t>
            </a:r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GB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GB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86400" y="1676400"/>
            <a:ext cx="3733800" cy="477053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Book{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sz="1600" b="1" dirty="0" smtClean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sz="1600" b="1" dirty="0" smtClean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String </a:t>
            </a:r>
            <a:r>
              <a:rPr lang="en-GB" sz="1600" b="1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getTitle</a:t>
            </a:r>
            <a:r>
              <a:rPr lang="en-GB" sz="1600" b="1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GB" sz="1600" b="1" dirty="0" smtClean="0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600" b="1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GB" sz="1600" b="1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600" b="1" dirty="0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b="1" dirty="0" smtClean="0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sz="1600" b="1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getContent</a:t>
            </a:r>
            <a:r>
              <a:rPr lang="en-GB" sz="1600" b="1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b="1" dirty="0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600" b="1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GB" sz="1600" b="1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600" b="1" dirty="0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b="1" dirty="0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7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Aggregation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alt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ความสัมพันธ์แบบเกี่ยวข้อง</a:t>
            </a:r>
            <a:r>
              <a:rPr lang="th-TH" alt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โดยตรงแบบ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เป็นส่วนหนึ่ง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GB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a part of)</a:t>
            </a:r>
          </a:p>
          <a:p>
            <a:r>
              <a:rPr lang="th-TH" alt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จะมีคลาสที่ใหญ่ที่สุดเป็นออบเจ็กต์หลัก และมีคลาสอื่น ๆ เป็นส่วนหนึ่งของออบเจ็กต์ ดังรูป  ที่สามารถแยกจากกัน</a:t>
            </a:r>
            <a:r>
              <a:rPr lang="th-TH" alt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</a:t>
            </a:r>
            <a:endParaRPr lang="en-GB" altLang="th-TH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สัญลักษณ์ที่ใช้อธิบายความสัมพันธ์แบบเกี่ยวข้อง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โดยตรง</a:t>
            </a:r>
            <a:r>
              <a:rPr lang="th-TH" alt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การเป็นส่วน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หนึ่ง</a:t>
            </a:r>
            <a:r>
              <a:rPr lang="en-GB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</a:t>
            </a:r>
            <a:endParaRPr lang="th-TH" alt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648200"/>
            <a:ext cx="1676400" cy="342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4319587"/>
            <a:ext cx="39023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86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Aggregation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GB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934495"/>
              </p:ext>
            </p:extLst>
          </p:nvPr>
        </p:nvGraphicFramePr>
        <p:xfrm>
          <a:off x="5820164" y="2523342"/>
          <a:ext cx="2847975" cy="1920476"/>
        </p:xfrm>
        <a:graphic>
          <a:graphicData uri="http://schemas.openxmlformats.org/drawingml/2006/table">
            <a:tbl>
              <a:tblPr/>
              <a:tblGrid>
                <a:gridCol w="2847975"/>
              </a:tblGrid>
              <a:tr h="3963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th-TH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Address</a:t>
                      </a:r>
                      <a:endParaRPr kumimoji="0" lang="th-TH" altLang="th-TH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- </a:t>
                      </a:r>
                      <a:r>
                        <a:rPr kumimoji="0" lang="en-GB" altLang="th-TH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streetNum</a:t>
                      </a: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: </a:t>
                      </a:r>
                      <a:r>
                        <a:rPr kumimoji="0" lang="en-GB" altLang="th-TH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int</a:t>
                      </a:r>
                      <a:endParaRPr kumimoji="0" lang="en-GB" alt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- city : String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- Country : String</a:t>
                      </a:r>
                      <a:endParaRPr kumimoji="0" lang="th-TH" alt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h-TH" alt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962300"/>
              </p:ext>
            </p:extLst>
          </p:nvPr>
        </p:nvGraphicFramePr>
        <p:xfrm>
          <a:off x="609600" y="2518088"/>
          <a:ext cx="2895600" cy="2651241"/>
        </p:xfrm>
        <a:graphic>
          <a:graphicData uri="http://schemas.openxmlformats.org/drawingml/2006/table">
            <a:tbl>
              <a:tblPr/>
              <a:tblGrid>
                <a:gridCol w="2895600"/>
              </a:tblGrid>
              <a:tr h="3961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h-TH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Person</a:t>
                      </a:r>
                      <a:endParaRPr kumimoji="0" lang="th-TH" altLang="th-TH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888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…</a:t>
                      </a:r>
                      <a:endParaRPr kumimoji="0" lang="en-GB" alt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…</a:t>
                      </a:r>
                      <a:endParaRPr kumimoji="0" lang="th-TH" alt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…</a:t>
                      </a:r>
                      <a:endParaRPr kumimoji="0" lang="th-TH" alt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…..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505200" y="3483580"/>
            <a:ext cx="2296303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4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Aggregation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(Cont.)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07159" y="609596"/>
            <a:ext cx="4724400" cy="357020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Address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streetNum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String city;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String state;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String country;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Address(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street, String c, String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this.streetNum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=street;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this.city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=c;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this.country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524" y="1066800"/>
            <a:ext cx="4267200" cy="28931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ublic lass Person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String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Address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roll, String name, Address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this.id=roll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this.name=name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this.address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659" y="4508542"/>
            <a:ext cx="8763000" cy="1815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Address ad = new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Address(55,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"Agra", "UP", "India");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Person obj1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Person( "",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(obj1.getID());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(obj1.getName());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(obj1.getAddress().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getStreetNum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(obj1.getAddress().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getCity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39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Composition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alt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ความสัมพันธ์แบบเกี่ยวข้องโดยตรงแบบ</a:t>
            </a:r>
            <a:r>
              <a:rPr lang="th-TH" alt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ความสัมพันธ์</a:t>
            </a:r>
            <a:r>
              <a:rPr lang="th-TH" alt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ที่มีความข้องเกี่ยวกัน</a:t>
            </a:r>
            <a:r>
              <a:rPr lang="th-TH" alt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เสมอ</a:t>
            </a:r>
            <a:endParaRPr lang="en-GB" altLang="th-TH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สัญลักษณ์ที่ใช้อธิบายความสัมพันธ์แบบเกี่ยวข้องโดยตรง</a:t>
            </a:r>
            <a:r>
              <a:rPr lang="th-TH" alt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การเป็นส่วนหนึ่ง</a:t>
            </a:r>
            <a:r>
              <a:rPr lang="en-GB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</a:t>
            </a:r>
            <a:endParaRPr lang="th-TH" alt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196178"/>
            <a:ext cx="1695450" cy="352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4862804"/>
            <a:ext cx="29051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1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Class Diagram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alt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ถูกสร้างขึ้นจากมุมมองของนักพัฒนาโปรแกรม</a:t>
            </a:r>
          </a:p>
          <a:p>
            <a:r>
              <a:rPr lang="th-TH" alt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สามารถนำไปใช้ในการเขียนโปรแกรมโดยตรง</a:t>
            </a:r>
          </a:p>
          <a:p>
            <a:r>
              <a:rPr lang="th-TH" alt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แบ่งออกเป็น 3 ส่วนหลักๆ ได้แก่</a:t>
            </a:r>
          </a:p>
          <a:p>
            <a:pPr lvl="1"/>
            <a:r>
              <a:rPr lang="th-TH" alt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ส่วนบนจะใช้สำหรับระบุชื่อของคลาส</a:t>
            </a:r>
          </a:p>
          <a:p>
            <a:pPr lvl="1"/>
            <a:r>
              <a:rPr lang="th-TH" alt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ส่วนกลางจะใช้สำหรับระบุข้อมูลหรือแอททริบิวต์ </a:t>
            </a:r>
            <a:r>
              <a:rPr lang="en-US" alt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(attribute </a:t>
            </a:r>
            <a:r>
              <a:rPr lang="th-TH" alt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GB" alt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field</a:t>
            </a:r>
            <a:r>
              <a:rPr lang="en-US" alt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altLang="th-TH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th-TH" alt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ส่วนล่างจะเป็นการระบุพฤติกรรมการทำงาน </a:t>
            </a:r>
            <a:r>
              <a:rPr lang="en-US" alt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(method)</a:t>
            </a:r>
            <a:endParaRPr lang="th-TH" altLang="th-TH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463227"/>
              </p:ext>
            </p:extLst>
          </p:nvPr>
        </p:nvGraphicFramePr>
        <p:xfrm>
          <a:off x="1828800" y="5029200"/>
          <a:ext cx="5145088" cy="1189038"/>
        </p:xfrm>
        <a:graphic>
          <a:graphicData uri="http://schemas.openxmlformats.org/drawingml/2006/table">
            <a:tbl>
              <a:tblPr/>
              <a:tblGrid>
                <a:gridCol w="5145088"/>
              </a:tblGrid>
              <a:tr h="3963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h-TH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Class name</a:t>
                      </a:r>
                      <a:endParaRPr kumimoji="0" lang="th-TH" altLang="th-TH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- </a:t>
                      </a:r>
                      <a:r>
                        <a:rPr kumimoji="0" lang="en-US" altLang="th-TH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attributeName</a:t>
                      </a:r>
                      <a:r>
                        <a:rPr kumimoji="0" lang="en-US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 : data type</a:t>
                      </a:r>
                      <a:endParaRPr kumimoji="0" lang="th-TH" alt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+ method(</a:t>
                      </a:r>
                      <a:r>
                        <a:rPr kumimoji="0" lang="en-US" altLang="th-TH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arg</a:t>
                      </a:r>
                      <a:r>
                        <a:rPr kumimoji="0" lang="en-US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 list)  : return type</a:t>
                      </a:r>
                      <a:endParaRPr kumimoji="0" lang="th-TH" alt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2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Composition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848847"/>
              </p:ext>
            </p:extLst>
          </p:nvPr>
        </p:nvGraphicFramePr>
        <p:xfrm>
          <a:off x="5820164" y="2523342"/>
          <a:ext cx="2847975" cy="1920476"/>
        </p:xfrm>
        <a:graphic>
          <a:graphicData uri="http://schemas.openxmlformats.org/drawingml/2006/table">
            <a:tbl>
              <a:tblPr/>
              <a:tblGrid>
                <a:gridCol w="2847975"/>
              </a:tblGrid>
              <a:tr h="3963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th-TH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Address</a:t>
                      </a:r>
                      <a:endParaRPr kumimoji="0" lang="th-TH" altLang="th-TH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- </a:t>
                      </a:r>
                      <a:r>
                        <a:rPr kumimoji="0" lang="en-GB" altLang="th-TH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streetNum</a:t>
                      </a: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: </a:t>
                      </a:r>
                      <a:r>
                        <a:rPr kumimoji="0" lang="en-GB" altLang="th-TH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int</a:t>
                      </a:r>
                      <a:endParaRPr kumimoji="0" lang="en-GB" alt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- city : String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- Country : String</a:t>
                      </a:r>
                      <a:endParaRPr kumimoji="0" lang="th-TH" alt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h-TH" alt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57094"/>
              </p:ext>
            </p:extLst>
          </p:nvPr>
        </p:nvGraphicFramePr>
        <p:xfrm>
          <a:off x="609600" y="2518088"/>
          <a:ext cx="2895600" cy="2651241"/>
        </p:xfrm>
        <a:graphic>
          <a:graphicData uri="http://schemas.openxmlformats.org/drawingml/2006/table">
            <a:tbl>
              <a:tblPr/>
              <a:tblGrid>
                <a:gridCol w="2895600"/>
              </a:tblGrid>
              <a:tr h="3961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h-TH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Person</a:t>
                      </a:r>
                      <a:endParaRPr kumimoji="0" lang="th-TH" altLang="th-TH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888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…</a:t>
                      </a:r>
                      <a:endParaRPr kumimoji="0" lang="en-GB" alt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…</a:t>
                      </a:r>
                      <a:endParaRPr kumimoji="0" lang="th-TH" alt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…</a:t>
                      </a:r>
                      <a:endParaRPr kumimoji="0" lang="th-TH" alt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…..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587037" y="3463363"/>
            <a:ext cx="2214466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2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Composition (Cont.)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19600" y="1676400"/>
            <a:ext cx="4724400" cy="357020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 class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streetNum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city;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country;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street, String c, String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.streetNum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=street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.city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=c;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.country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" y="1676400"/>
            <a:ext cx="4267200" cy="332398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roll, String name, Address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.rollNum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=roll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Address(55, "Agra", "UP", "India");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27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Multiplicity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relationship</a:t>
            </a:r>
            <a:r>
              <a:rPr lang="en-US" dirty="0"/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  <a:r>
              <a:rPr lang="th-TH" alt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</a:t>
            </a:r>
            <a:r>
              <a:rPr lang="th-TH" alt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เชื่อมโยงความสัมพันธ์ซึ่งจะชี้ว่า (อย่างน้อย) </a:t>
            </a:r>
            <a:r>
              <a:rPr lang="th-TH" alt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คลาส</a:t>
            </a:r>
            <a:r>
              <a:rPr lang="en-GB" alt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alt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วัตถุ</a:t>
            </a:r>
            <a:r>
              <a:rPr lang="en-GB" alt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alt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หนึ่งมีจำนวนการ</a:t>
            </a:r>
            <a:r>
              <a:rPr lang="th-TH" alt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เชื่อมโยง</a:t>
            </a:r>
            <a:r>
              <a:rPr lang="th-TH" alt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กับ</a:t>
            </a:r>
            <a:r>
              <a:rPr lang="th-TH" alt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อีกคลาส</a:t>
            </a:r>
            <a:r>
              <a:rPr lang="th-TH" alt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หนึ่งเป็นจำนวนเท่าไหร่</a:t>
            </a:r>
          </a:p>
          <a:p>
            <a:r>
              <a:rPr lang="th-TH" alt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โดยจะใช้ตัวเลขเป็นตัวบอก</a:t>
            </a:r>
            <a:r>
              <a:rPr lang="th-TH" alt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จำนวนการ</a:t>
            </a:r>
            <a:r>
              <a:rPr lang="th-TH" alt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เชื่อมโยง ดังนี้</a:t>
            </a:r>
            <a:endParaRPr lang="th-TH" alt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142525"/>
              </p:ext>
            </p:extLst>
          </p:nvPr>
        </p:nvGraphicFramePr>
        <p:xfrm>
          <a:off x="1371600" y="3313922"/>
          <a:ext cx="6096000" cy="2994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98923">
                <a:tc>
                  <a:txBody>
                    <a:bodyPr/>
                    <a:lstStyle/>
                    <a:p>
                      <a:r>
                        <a:rPr lang="th-TH" dirty="0" smtClean="0"/>
                        <a:t>ค่า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 smtClean="0"/>
                        <a:t>ความหมาย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0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 instances (rare)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0..1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 instances, or one instance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Exactly one instance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/>
                        <a:t>1..1</a:t>
                      </a:r>
                      <a:r>
                        <a:rPr lang="en-US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Exactly one instance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0..*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Zero or more instances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*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Zero or more instances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1..*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or more instances 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16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Multiplicity relationship</a:t>
            </a:r>
            <a:r>
              <a:rPr lang="en-US" dirty="0"/>
              <a:t> </a:t>
            </a:r>
            <a:r>
              <a:rPr lang="th-TH" dirty="0" smtClean="0"/>
              <a:t> </a:t>
            </a:r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(Cont.)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4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478621"/>
              </p:ext>
            </p:extLst>
          </p:nvPr>
        </p:nvGraphicFramePr>
        <p:xfrm>
          <a:off x="1066800" y="2539965"/>
          <a:ext cx="2895600" cy="3017001"/>
        </p:xfrm>
        <a:graphic>
          <a:graphicData uri="http://schemas.openxmlformats.org/drawingml/2006/table">
            <a:tbl>
              <a:tblPr/>
              <a:tblGrid>
                <a:gridCol w="2895600"/>
              </a:tblGrid>
              <a:tr h="3961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h-TH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Student</a:t>
                      </a:r>
                      <a:endParaRPr kumimoji="0" lang="th-TH" altLang="th-TH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888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GB" alt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…</a:t>
                      </a:r>
                      <a:endParaRPr kumimoji="0" lang="th-TH" alt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…</a:t>
                      </a:r>
                      <a:endParaRPr kumimoji="0" lang="th-TH" alt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+ Student(Book)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…..</a:t>
                      </a:r>
                      <a:endParaRPr kumimoji="0" lang="en-GB" alt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539737"/>
              </p:ext>
            </p:extLst>
          </p:nvPr>
        </p:nvGraphicFramePr>
        <p:xfrm>
          <a:off x="5820164" y="2523342"/>
          <a:ext cx="2847975" cy="3017674"/>
        </p:xfrm>
        <a:graphic>
          <a:graphicData uri="http://schemas.openxmlformats.org/drawingml/2006/table">
            <a:tbl>
              <a:tblPr/>
              <a:tblGrid>
                <a:gridCol w="2847975"/>
              </a:tblGrid>
              <a:tr h="3963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h-TH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Book</a:t>
                      </a:r>
                      <a:endParaRPr kumimoji="0" lang="th-TH" altLang="th-TH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- title: String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-content </a:t>
                      </a: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: </a:t>
                      </a: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String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th-TH" alt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+ Book(Student)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GB" alt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….</a:t>
                      </a:r>
                      <a:endParaRPr kumimoji="0" lang="en-GB" alt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h-TH" alt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3962400" y="3810000"/>
            <a:ext cx="185776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2400" y="34266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71821" y="3440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Bidirectional (</a:t>
            </a:r>
            <a:r>
              <a:rPr lang="en-US" dirty="0" smtClean="0"/>
              <a:t>one-to-one)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Multiplicity relationship</a:t>
            </a:r>
            <a:r>
              <a:rPr lang="en-US" dirty="0"/>
              <a:t> </a:t>
            </a:r>
            <a:r>
              <a:rPr lang="th-TH" dirty="0"/>
              <a:t> </a:t>
            </a:r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(Cont.)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676400"/>
            <a:ext cx="5029200" cy="452431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Student {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……</a:t>
            </a:r>
          </a:p>
          <a:p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Book b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Student(Book b){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.b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b ;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void </a:t>
            </a:r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read(){</a:t>
            </a:r>
          </a:p>
          <a:p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6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b.getContent</a:t>
            </a:r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GB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GB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86400" y="1676400"/>
            <a:ext cx="3733800" cy="329320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Student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Book(Student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){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this.std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92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Multiplicity relationship</a:t>
            </a:r>
            <a:r>
              <a:rPr lang="en-US" dirty="0"/>
              <a:t> </a:t>
            </a:r>
            <a:r>
              <a:rPr lang="th-TH" dirty="0"/>
              <a:t> </a:t>
            </a:r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Bidirectional (</a:t>
            </a:r>
            <a:r>
              <a:rPr lang="en-US" dirty="0" smtClean="0"/>
              <a:t>one-to-many)</a:t>
            </a:r>
            <a:endParaRPr lang="en-US" dirty="0"/>
          </a:p>
        </p:txBody>
      </p:sp>
      <p:graphicFrame>
        <p:nvGraphicFramePr>
          <p:cNvPr id="4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299777"/>
              </p:ext>
            </p:extLst>
          </p:nvPr>
        </p:nvGraphicFramePr>
        <p:xfrm>
          <a:off x="609600" y="2539965"/>
          <a:ext cx="3352800" cy="3382761"/>
        </p:xfrm>
        <a:graphic>
          <a:graphicData uri="http://schemas.openxmlformats.org/drawingml/2006/table">
            <a:tbl>
              <a:tblPr/>
              <a:tblGrid>
                <a:gridCol w="3352800"/>
              </a:tblGrid>
              <a:tr h="3961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h-TH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Student</a:t>
                      </a:r>
                      <a:endParaRPr kumimoji="0" lang="th-TH" altLang="th-TH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888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…</a:t>
                      </a:r>
                      <a:endParaRPr kumimoji="0" lang="en-GB" alt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…</a:t>
                      </a:r>
                      <a:endParaRPr kumimoji="0" lang="th-TH" alt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…</a:t>
                      </a:r>
                      <a:endParaRPr kumimoji="0" lang="th-TH" alt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…..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+ </a:t>
                      </a:r>
                      <a:r>
                        <a:rPr kumimoji="0" lang="en-GB" altLang="th-TH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getBookAt</a:t>
                      </a: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(</a:t>
                      </a:r>
                      <a:r>
                        <a:rPr kumimoji="0" lang="en-GB" altLang="th-TH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int</a:t>
                      </a: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 index):Book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+ </a:t>
                      </a:r>
                      <a:r>
                        <a:rPr kumimoji="0" lang="en-GB" altLang="th-TH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addBook</a:t>
                      </a: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(Book b):void</a:t>
                      </a:r>
                      <a:endParaRPr kumimoji="0" lang="th-TH" alt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177003"/>
              </p:ext>
            </p:extLst>
          </p:nvPr>
        </p:nvGraphicFramePr>
        <p:xfrm>
          <a:off x="5820164" y="2523342"/>
          <a:ext cx="2847975" cy="2651914"/>
        </p:xfrm>
        <a:graphic>
          <a:graphicData uri="http://schemas.openxmlformats.org/drawingml/2006/table">
            <a:tbl>
              <a:tblPr/>
              <a:tblGrid>
                <a:gridCol w="2847975"/>
              </a:tblGrid>
              <a:tr h="3963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h-TH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Book</a:t>
                      </a:r>
                      <a:endParaRPr kumimoji="0" lang="th-TH" altLang="th-TH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- title: String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-content </a:t>
                      </a: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: </a:t>
                      </a: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String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th-TH" alt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+ </a:t>
                      </a:r>
                      <a:r>
                        <a:rPr kumimoji="0" lang="en-GB" altLang="th-TH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getTitle</a:t>
                      </a: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() : String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+ </a:t>
                      </a:r>
                      <a:r>
                        <a:rPr kumimoji="0" lang="en-GB" altLang="th-TH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getContent</a:t>
                      </a: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() : String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h-TH" alt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3962400" y="3810000"/>
            <a:ext cx="185776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70678" y="34095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10200" y="34095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4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Multiplicity relationship</a:t>
            </a:r>
            <a:r>
              <a:rPr lang="en-US" dirty="0"/>
              <a:t> </a:t>
            </a:r>
            <a:r>
              <a:rPr lang="th-TH" dirty="0"/>
              <a:t> </a:t>
            </a:r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(Cont.)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066800"/>
            <a:ext cx="5029200" cy="57554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Student {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Book[]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bookArr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GB" sz="16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bookIndex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numBook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ookArr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Book[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numBook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void </a:t>
            </a:r>
            <a:r>
              <a:rPr lang="en-GB" sz="16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addBook</a:t>
            </a:r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b){</a:t>
            </a:r>
            <a:endParaRPr lang="en-GB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bookArr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bookIndex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++] = b ;</a:t>
            </a:r>
            <a:endParaRPr lang="en-GB" sz="1600" b="1" dirty="0" smtClean="0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GB" sz="1600" b="1" dirty="0" smtClean="0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Book </a:t>
            </a:r>
            <a:r>
              <a:rPr lang="en-GB" sz="16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getBookAt</a:t>
            </a:r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index){</a:t>
            </a:r>
          </a:p>
          <a:p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bookArr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[index] ;</a:t>
            </a:r>
            <a:endParaRPr lang="en-GB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……</a:t>
            </a:r>
            <a:endParaRPr lang="en-GB" sz="16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77543" y="1414528"/>
            <a:ext cx="3733800" cy="526297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Student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sz="1600" b="1" dirty="0" smtClean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sz="1600" b="1" dirty="0" smtClean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String </a:t>
            </a:r>
            <a:r>
              <a:rPr lang="en-GB" sz="1600" b="1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getTitle</a:t>
            </a:r>
            <a:r>
              <a:rPr lang="en-GB" sz="1600" b="1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GB" sz="1600" b="1" dirty="0" smtClean="0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600" b="1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GB" sz="1600" b="1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600" b="1" dirty="0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b="1" dirty="0" smtClean="0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sz="1600" b="1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getContent</a:t>
            </a:r>
            <a:r>
              <a:rPr lang="en-GB" sz="1600" b="1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b="1" dirty="0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600" b="1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GB" sz="1600" b="1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600" b="1" dirty="0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b="1" dirty="0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17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Practice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th-TH" dirty="0" smtClean="0"/>
              <a:t>ให้นิสิตโยงความสัมพันธ์ระหว่างเจ้าของ </a:t>
            </a:r>
            <a:r>
              <a:rPr lang="en-GB" dirty="0" smtClean="0"/>
              <a:t>(Owner </a:t>
            </a:r>
            <a:r>
              <a:rPr lang="en-US" dirty="0" smtClean="0"/>
              <a:t>) </a:t>
            </a:r>
            <a:r>
              <a:rPr lang="th-TH" dirty="0" smtClean="0"/>
              <a:t>และสัตว์เลี้ยงดังนี้</a:t>
            </a:r>
          </a:p>
          <a:p>
            <a:pPr lvl="2"/>
            <a:r>
              <a:rPr lang="th-TH" dirty="0" smtClean="0"/>
              <a:t>เจ้าของหนึ่งคนมี</a:t>
            </a:r>
            <a:r>
              <a:rPr lang="th-TH" dirty="0"/>
              <a:t>สัตว์</a:t>
            </a:r>
            <a:r>
              <a:rPr lang="th-TH" dirty="0" smtClean="0"/>
              <a:t>เลี้ยงได้หลายตัว </a:t>
            </a:r>
            <a:r>
              <a:rPr lang="th-TH" dirty="0"/>
              <a:t>สัตว์</a:t>
            </a:r>
            <a:r>
              <a:rPr lang="th-TH" dirty="0" smtClean="0"/>
              <a:t>เลี้ยง 1 ตัวมีเจ้าของได้คนเดียว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80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Diagram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alt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กำหนดคลาสที่ใช้งานภายในระบบ</a:t>
            </a:r>
          </a:p>
          <a:p>
            <a:r>
              <a:rPr lang="th-TH" alt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กำหนดแอททริบิวต์ของคลาส</a:t>
            </a:r>
          </a:p>
          <a:p>
            <a:r>
              <a:rPr lang="th-TH" alt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กำหนดการทำงานของคลาสในรูปของเมธอด</a:t>
            </a:r>
          </a:p>
          <a:p>
            <a:r>
              <a:rPr lang="th-TH" alt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กำหนดความสัมพันธ์ระหว่างคลาส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561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Diagram (Cont.)</a:t>
            </a:r>
            <a:endParaRPr lang="en-US" dirty="0"/>
          </a:p>
        </p:txBody>
      </p:sp>
      <p:graphicFrame>
        <p:nvGraphicFramePr>
          <p:cNvPr id="4" name="Group 36"/>
          <p:cNvGraphicFramePr>
            <a:graphicFrameLocks noGrp="1"/>
          </p:cNvGraphicFramePr>
          <p:nvPr/>
        </p:nvGraphicFramePr>
        <p:xfrm>
          <a:off x="381000" y="2286000"/>
          <a:ext cx="1382713" cy="1189038"/>
        </p:xfrm>
        <a:graphic>
          <a:graphicData uri="http://schemas.openxmlformats.org/drawingml/2006/table">
            <a:tbl>
              <a:tblPr/>
              <a:tblGrid>
                <a:gridCol w="1382713"/>
              </a:tblGrid>
              <a:tr h="3963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h-TH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Student</a:t>
                      </a:r>
                      <a:endParaRPr kumimoji="0" lang="th-TH" altLang="th-TH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h-TH" alt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h-TH" alt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641541"/>
              </p:ext>
            </p:extLst>
          </p:nvPr>
        </p:nvGraphicFramePr>
        <p:xfrm>
          <a:off x="2268538" y="2349500"/>
          <a:ext cx="1846262" cy="2651580"/>
        </p:xfrm>
        <a:graphic>
          <a:graphicData uri="http://schemas.openxmlformats.org/drawingml/2006/table">
            <a:tbl>
              <a:tblPr/>
              <a:tblGrid>
                <a:gridCol w="1846262"/>
              </a:tblGrid>
              <a:tr h="3961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h-TH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Student</a:t>
                      </a:r>
                      <a:endParaRPr kumimoji="0" lang="th-TH" altLang="th-TH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888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- id : String</a:t>
                      </a:r>
                      <a:endParaRPr kumimoji="0" lang="th-TH" alt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- name : String</a:t>
                      </a:r>
                      <a:endParaRPr kumimoji="0" lang="th-TH" alt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- test : </a:t>
                      </a:r>
                      <a:r>
                        <a:rPr kumimoji="0" lang="en-US" altLang="th-TH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int</a:t>
                      </a:r>
                      <a:endParaRPr kumimoji="0" lang="en-US" alt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- mid : </a:t>
                      </a:r>
                      <a:r>
                        <a:rPr kumimoji="0" lang="en-US" altLang="th-TH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int</a:t>
                      </a:r>
                      <a:endParaRPr kumimoji="0" lang="en-US" alt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- finals : </a:t>
                      </a:r>
                      <a:r>
                        <a:rPr kumimoji="0" lang="en-US" altLang="th-TH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int</a:t>
                      </a:r>
                      <a:endParaRPr kumimoji="0" lang="th-TH" alt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h-TH" alt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737136"/>
              </p:ext>
            </p:extLst>
          </p:nvPr>
        </p:nvGraphicFramePr>
        <p:xfrm>
          <a:off x="4572000" y="2349500"/>
          <a:ext cx="4191000" cy="3748968"/>
        </p:xfrm>
        <a:graphic>
          <a:graphicData uri="http://schemas.openxmlformats.org/drawingml/2006/table">
            <a:tbl>
              <a:tblPr/>
              <a:tblGrid>
                <a:gridCol w="4191000"/>
              </a:tblGrid>
              <a:tr h="39619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h-TH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Student</a:t>
                      </a:r>
                      <a:endParaRPr kumimoji="0" lang="th-TH" altLang="th-TH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628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- id : String</a:t>
                      </a:r>
                      <a:endParaRPr kumimoji="0" lang="th-TH" alt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- name : String</a:t>
                      </a:r>
                      <a:endParaRPr kumimoji="0" lang="th-TH" alt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- test : </a:t>
                      </a:r>
                      <a:r>
                        <a:rPr kumimoji="0" lang="en-US" altLang="th-TH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int</a:t>
                      </a:r>
                      <a:endParaRPr kumimoji="0" lang="en-US" alt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- mid : </a:t>
                      </a:r>
                      <a:r>
                        <a:rPr kumimoji="0" lang="en-US" altLang="th-TH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int</a:t>
                      </a:r>
                      <a:endParaRPr kumimoji="0" lang="en-US" alt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- finals : </a:t>
                      </a:r>
                      <a:r>
                        <a:rPr kumimoji="0" lang="en-US" altLang="th-TH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int</a:t>
                      </a:r>
                      <a:endParaRPr kumimoji="0" lang="th-TH" alt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276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+ Student(</a:t>
                      </a:r>
                      <a:r>
                        <a:rPr kumimoji="0" lang="en-US" altLang="th-TH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String,String</a:t>
                      </a:r>
                      <a:r>
                        <a:rPr kumimoji="0" lang="en-US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+ </a:t>
                      </a:r>
                      <a:r>
                        <a:rPr kumimoji="0" lang="en-US" altLang="th-TH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getID</a:t>
                      </a:r>
                      <a:r>
                        <a:rPr kumimoji="0" lang="en-US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() : String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+ </a:t>
                      </a:r>
                      <a:r>
                        <a:rPr kumimoji="0" lang="en-US" altLang="th-TH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getName</a:t>
                      </a:r>
                      <a:r>
                        <a:rPr kumimoji="0" lang="en-US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() : String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+ </a:t>
                      </a:r>
                      <a:r>
                        <a:rPr kumimoji="0" lang="en-US" altLang="th-TH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calGPA</a:t>
                      </a:r>
                      <a:r>
                        <a:rPr kumimoji="0" lang="en-US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(test, mid, finals) : double</a:t>
                      </a:r>
                      <a:endParaRPr kumimoji="0" lang="th-TH" alt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519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Diagram (Cont.)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624" y="1132114"/>
            <a:ext cx="2971800" cy="329320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Student {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sz="1600" b="1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sz="1600" b="1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mid 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31975" y="1132114"/>
            <a:ext cx="5786535" cy="48936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Student(String </a:t>
            </a:r>
            <a:r>
              <a:rPr lang="en-US" sz="16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sz="16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calGPA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,int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mid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,int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finals) {</a:t>
            </a:r>
          </a:p>
          <a:p>
            <a:pPr lvl="1"/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……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;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49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th-TH" b="1" dirty="0">
                <a:latin typeface="Angsana New" panose="02020603050405020304" pitchFamily="18" charset="-34"/>
              </a:rPr>
              <a:t>Unrelated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628349"/>
              </p:ext>
            </p:extLst>
          </p:nvPr>
        </p:nvGraphicFramePr>
        <p:xfrm>
          <a:off x="1143000" y="2832100"/>
          <a:ext cx="2847975" cy="2286154"/>
        </p:xfrm>
        <a:graphic>
          <a:graphicData uri="http://schemas.openxmlformats.org/drawingml/2006/table">
            <a:tbl>
              <a:tblPr/>
              <a:tblGrid>
                <a:gridCol w="2847975"/>
              </a:tblGrid>
              <a:tr h="3963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h-TH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Book</a:t>
                      </a:r>
                      <a:endParaRPr kumimoji="0" lang="th-TH" altLang="th-TH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- title: String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- content : String</a:t>
                      </a:r>
                      <a:endParaRPr kumimoji="0" lang="th-TH" alt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+ </a:t>
                      </a:r>
                      <a:r>
                        <a:rPr kumimoji="0" lang="en-GB" altLang="th-TH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getTitle</a:t>
                      </a: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() : String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+ </a:t>
                      </a:r>
                      <a:r>
                        <a:rPr kumimoji="0" lang="en-GB" altLang="th-TH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getContent</a:t>
                      </a: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() : String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h-TH" alt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848724"/>
              </p:ext>
            </p:extLst>
          </p:nvPr>
        </p:nvGraphicFramePr>
        <p:xfrm>
          <a:off x="5181600" y="2537391"/>
          <a:ext cx="2895600" cy="2651241"/>
        </p:xfrm>
        <a:graphic>
          <a:graphicData uri="http://schemas.openxmlformats.org/drawingml/2006/table">
            <a:tbl>
              <a:tblPr/>
              <a:tblGrid>
                <a:gridCol w="2895600"/>
              </a:tblGrid>
              <a:tr h="3961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h-TH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Student</a:t>
                      </a:r>
                      <a:endParaRPr kumimoji="0" lang="th-TH" altLang="th-TH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888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…</a:t>
                      </a:r>
                      <a:endParaRPr kumimoji="0" lang="th-TH" alt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…</a:t>
                      </a:r>
                      <a:endParaRPr kumimoji="0" lang="th-TH" alt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…..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7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Practice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th-TH" dirty="0" smtClean="0"/>
              <a:t>ให้นิสิตสร้างคลาสสัตว์เลี้ยง</a:t>
            </a:r>
            <a:r>
              <a:rPr lang="en-US" dirty="0" smtClean="0"/>
              <a:t> (Pet)</a:t>
            </a:r>
            <a:r>
              <a:rPr lang="th-TH" dirty="0" smtClean="0"/>
              <a:t> ซึ่งจะประกอบไปด้วย </a:t>
            </a:r>
            <a:r>
              <a:rPr lang="en-GB" dirty="0" smtClean="0"/>
              <a:t>field </a:t>
            </a:r>
            <a:r>
              <a:rPr lang="th-TH" dirty="0"/>
              <a:t>รหัสสัตว์เลี้ยง </a:t>
            </a:r>
            <a:r>
              <a:rPr lang="th-TH" dirty="0" smtClean="0"/>
              <a:t>ชื่อ</a:t>
            </a:r>
            <a:r>
              <a:rPr lang="th-TH" dirty="0"/>
              <a:t>สัตว์เลี้ยง </a:t>
            </a:r>
            <a:r>
              <a:rPr lang="th-TH" dirty="0" smtClean="0"/>
              <a:t>อายุ เพศ</a:t>
            </a:r>
            <a:endParaRPr lang="en-US" dirty="0" smtClean="0"/>
          </a:p>
          <a:p>
            <a:pPr lvl="1"/>
            <a:r>
              <a:rPr lang="th-TH" dirty="0"/>
              <a:t>ให้นิสิต</a:t>
            </a:r>
            <a:r>
              <a:rPr lang="th-TH" dirty="0" smtClean="0"/>
              <a:t>สร้างเจ้าของ</a:t>
            </a:r>
            <a:r>
              <a:rPr lang="en-US" dirty="0" smtClean="0"/>
              <a:t>(</a:t>
            </a:r>
            <a:r>
              <a:rPr lang="en-GB" dirty="0" smtClean="0"/>
              <a:t>Owner</a:t>
            </a:r>
            <a:r>
              <a:rPr lang="en-US" dirty="0" smtClean="0"/>
              <a:t>)</a:t>
            </a:r>
            <a:r>
              <a:rPr lang="th-TH" dirty="0" smtClean="0"/>
              <a:t> </a:t>
            </a:r>
            <a:r>
              <a:rPr lang="th-TH" dirty="0"/>
              <a:t>ซึ่งจะประกอบไปด้วย </a:t>
            </a:r>
            <a:r>
              <a:rPr lang="en-GB" dirty="0"/>
              <a:t>field </a:t>
            </a:r>
            <a:r>
              <a:rPr lang="th-TH" dirty="0" smtClean="0"/>
              <a:t>รหัสประจำตัวชื่อ อายุ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01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ระบบสารสนเทศโดยทั่วไปแล้วไม่ได้ประกอบด้วยคลาสเพียงคลาสเดียว</a:t>
            </a:r>
            <a:endParaRPr lang="en-GB" dirty="0">
              <a:latin typeface="TH SarabunPSK" panose="020B0500040200020003" pitchFamily="34" charset="-34"/>
              <a:ea typeface="Batang" pitchFamily="18" charset="-127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แต่จะประกอบด้วยคลาสจำนวนมากที่แต่ละคลาสต่างก็ทำงานในหน้าที่ที่แตกต่างกันไป</a:t>
            </a:r>
          </a:p>
          <a:p>
            <a:r>
              <a:rPr lang="th-TH" dirty="0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โดยจะต้องมีการประสานหน้าที่การทำงานของคลาสต่าง ๆ เข้าด้วยกันเพื่อประกอบขึ้นเป็นระบบงาน</a:t>
            </a:r>
          </a:p>
          <a:p>
            <a:r>
              <a:rPr lang="th-TH" dirty="0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การประสานการทำงานของแต่ละคลาสเข้าด้วยกันในระบบนั้นเกิดจาก ความสัมพันธ์ (</a:t>
            </a:r>
            <a:r>
              <a:rPr lang="en-US" dirty="0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relationship) </a:t>
            </a:r>
            <a:r>
              <a:rPr lang="th-TH" dirty="0">
                <a:latin typeface="TH SarabunPSK" panose="020B0500040200020003" pitchFamily="34" charset="-34"/>
                <a:ea typeface="Batang" pitchFamily="18" charset="-127"/>
                <a:cs typeface="TH SarabunPSK" panose="020B0500040200020003" pitchFamily="34" charset="-34"/>
              </a:rPr>
              <a:t>ที่จะบอกว่าแต่ละคลาสมีหน้าที่การทำงานที่สัมพันธ์กับคลาสอื่นอย่างไร  </a:t>
            </a:r>
          </a:p>
          <a:p>
            <a:endParaRPr lang="en-US" dirty="0">
              <a:latin typeface="TH SarabunPSK" panose="020B0500040200020003" pitchFamily="34" charset="-34"/>
              <a:ea typeface="Batang" pitchFamily="18" charset="-127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55119620"/>
      </p:ext>
    </p:extLst>
  </p:cSld>
  <p:clrMapOvr>
    <a:masterClrMapping/>
  </p:clrMapOvr>
</p:sld>
</file>

<file path=ppt/theme/theme1.xml><?xml version="1.0" encoding="utf-8"?>
<a:theme xmlns:a="http://schemas.openxmlformats.org/drawingml/2006/main" name="tem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2070</TotalTime>
  <Words>2077</Words>
  <Application>Microsoft Office PowerPoint</Application>
  <PresentationFormat>On-screen Show (4:3)</PresentationFormat>
  <Paragraphs>517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SimSun</vt:lpstr>
      <vt:lpstr>SimSun</vt:lpstr>
      <vt:lpstr>Angsana New</vt:lpstr>
      <vt:lpstr>Arial</vt:lpstr>
      <vt:lpstr>Batang</vt:lpstr>
      <vt:lpstr>Calibri</vt:lpstr>
      <vt:lpstr>Cordia New</vt:lpstr>
      <vt:lpstr>Courier New</vt:lpstr>
      <vt:lpstr>Gulim</vt:lpstr>
      <vt:lpstr>TH SarabunPSK</vt:lpstr>
      <vt:lpstr>Wingdings</vt:lpstr>
      <vt:lpstr>temp</vt:lpstr>
      <vt:lpstr>Chapter 5 02204172 Class Relationships</vt:lpstr>
      <vt:lpstr>Class and Object </vt:lpstr>
      <vt:lpstr>Class Diagram</vt:lpstr>
      <vt:lpstr>Class Diagram (Cont.)</vt:lpstr>
      <vt:lpstr>Class Diagram (Cont.)</vt:lpstr>
      <vt:lpstr>Class Diagram (Cont.)</vt:lpstr>
      <vt:lpstr>Unrelated Classes</vt:lpstr>
      <vt:lpstr>Practice</vt:lpstr>
      <vt:lpstr>Class Relationship</vt:lpstr>
      <vt:lpstr>Class Relationship (Cont.)</vt:lpstr>
      <vt:lpstr>Class Relationship Case :1-2</vt:lpstr>
      <vt:lpstr>Class Relationship : Case :1-2 (Cont.)</vt:lpstr>
      <vt:lpstr>Class Relationship : Case :3</vt:lpstr>
      <vt:lpstr>Class Relationship : Case :4</vt:lpstr>
      <vt:lpstr>Class Relationship : Case :4 (Cont.)</vt:lpstr>
      <vt:lpstr>Class Relationship</vt:lpstr>
      <vt:lpstr>Dependency</vt:lpstr>
      <vt:lpstr>Dependency (Cont.)</vt:lpstr>
      <vt:lpstr>Dependency (Cont.)</vt:lpstr>
      <vt:lpstr>Dependency (Cont.)</vt:lpstr>
      <vt:lpstr>Association</vt:lpstr>
      <vt:lpstr>Class Relationship : Association (Cont.)</vt:lpstr>
      <vt:lpstr>Association (Cont.)</vt:lpstr>
      <vt:lpstr>Association (Cont.)</vt:lpstr>
      <vt:lpstr>Association (Cont.)</vt:lpstr>
      <vt:lpstr>Aggregation</vt:lpstr>
      <vt:lpstr>Aggregation (Cont.)</vt:lpstr>
      <vt:lpstr>Aggregation (Cont.)</vt:lpstr>
      <vt:lpstr>Composition</vt:lpstr>
      <vt:lpstr>Composition (Cont.)</vt:lpstr>
      <vt:lpstr>Composition (Cont.)</vt:lpstr>
      <vt:lpstr>Multiplicity relationship </vt:lpstr>
      <vt:lpstr>Multiplicity relationship  (Cont.)</vt:lpstr>
      <vt:lpstr>Multiplicity relationship  (Cont.)</vt:lpstr>
      <vt:lpstr>Multiplicity relationship  (Cont.)</vt:lpstr>
      <vt:lpstr>Multiplicity relationship  (Cont.)</vt:lpstr>
      <vt:lpstr>Practice</vt:lpstr>
    </vt:vector>
  </TitlesOfParts>
  <Company>Kasetsart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Comments recovery approach for Java Decompiler</dc:title>
  <dc:creator>Cidol</dc:creator>
  <cp:lastModifiedBy>Cidol</cp:lastModifiedBy>
  <cp:revision>690</cp:revision>
  <dcterms:created xsi:type="dcterms:W3CDTF">2016-06-08T10:38:36Z</dcterms:created>
  <dcterms:modified xsi:type="dcterms:W3CDTF">2018-09-02T15:47:12Z</dcterms:modified>
</cp:coreProperties>
</file>