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63" r:id="rId4"/>
    <p:sldId id="258" r:id="rId5"/>
    <p:sldId id="262" r:id="rId6"/>
    <p:sldId id="264" r:id="rId7"/>
    <p:sldId id="259" r:id="rId8"/>
    <p:sldId id="260" r:id="rId9"/>
    <p:sldId id="261" r:id="rId10"/>
    <p:sldId id="265" r:id="rId11"/>
    <p:sldId id="273" r:id="rId12"/>
    <p:sldId id="274" r:id="rId13"/>
    <p:sldId id="266" r:id="rId14"/>
    <p:sldId id="267" r:id="rId15"/>
    <p:sldId id="269" r:id="rId16"/>
    <p:sldId id="268" r:id="rId17"/>
    <p:sldId id="270" r:id="rId18"/>
    <p:sldId id="271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0033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4" autoAdjust="0"/>
    <p:restoredTop sz="88953" autoAdjust="0"/>
  </p:normalViewPr>
  <p:slideViewPr>
    <p:cSldViewPr>
      <p:cViewPr varScale="1">
        <p:scale>
          <a:sx n="103" d="100"/>
          <a:sy n="103" d="100"/>
        </p:scale>
        <p:origin x="166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C185A-D41A-4077-90E1-CE8F44BE2CAF}" type="datetimeFigureOut">
              <a:rPr lang="en-US" smtClean="0"/>
              <a:pPr/>
              <a:t>9/9/2018</a:t>
            </a:fld>
            <a:endParaRPr lang="en-US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B1D01-75C9-4433-92CF-7A4F32D1E2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60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FC964-E6B3-4035-BCF2-1DF87751E861}" type="slidenum">
              <a:rPr lang="th-TH" smtClean="0"/>
              <a:pPr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577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B1D01-75C9-4433-92CF-7A4F32D1E2E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03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B1D01-75C9-4433-92CF-7A4F32D1E2E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79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E48D16-CFDB-487C-B19B-5F3DE4112AED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 descr="http://pirun.ku.ac.th/%7Efengsck/figture/pirun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045" y="116632"/>
            <a:ext cx="1634951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2D028F2-DE4A-4F2F-AE0D-915162F7F61F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1CA3B7-15D5-412D-B608-01E162D07D5E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pic>
        <p:nvPicPr>
          <p:cNvPr id="7" name="Picture 12" descr="http://pirun.ku.ac.th/%7Efengsck/figture/pirun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049" y="0"/>
            <a:ext cx="1634951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6324600"/>
            <a:ext cx="2057400" cy="305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F93B74-EBFE-42B1-B4C2-7A4E9F231294}" type="datetime1">
              <a:rPr lang="en-US" smtClean="0"/>
              <a:t>9/9/2018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 descr="http://pirun.ku.ac.th/%7Efengsck/figture/pirun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143000"/>
            <a:ext cx="1634951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F37CA3-DF8C-4B89-AF00-B868FDA1B77B}" type="datetime1">
              <a:rPr lang="en-US" smtClean="0"/>
              <a:t>9/9/2018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E5B60C-B1EE-48B7-8D28-6E4AF16D7780}" type="datetime1">
              <a:rPr lang="en-US" smtClean="0"/>
              <a:t>9/9/2018</a:t>
            </a:fld>
            <a:endParaRPr lang="en-US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6189486-E766-45F0-9E5D-59EE17C02335}" type="datetime1">
              <a:rPr lang="en-US" smtClean="0"/>
              <a:t>9/9/2018</a:t>
            </a:fld>
            <a:endParaRPr lang="en-US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D75871-BB2F-4CBC-A1DE-42CB269978F8}" type="datetime1">
              <a:rPr lang="en-US" smtClean="0"/>
              <a:t>9/9/2018</a:t>
            </a:fld>
            <a:endParaRPr lang="en-US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B4EB4A-6C2B-47DF-8BE2-3E2AC6CF2912}" type="datetime1">
              <a:rPr lang="en-US" smtClean="0"/>
              <a:t>9/9/2018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5D924E-FA9C-4D74-B5F6-1CF192EF227A}" type="datetime1">
              <a:rPr lang="en-US" smtClean="0"/>
              <a:t>9/9/2018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86A317-3E15-4EEF-8455-A8450BA4DC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12975"/>
          </a:xfrm>
        </p:spPr>
        <p:txBody>
          <a:bodyPr>
            <a:noAutofit/>
          </a:bodyPr>
          <a:lstStyle/>
          <a:p>
            <a:r>
              <a:rPr lang="en-US" sz="4800" b="1">
                <a:latin typeface="TH SarabunPSK" panose="020B0500040200020003" pitchFamily="34" charset="-34"/>
                <a:cs typeface="TH SarabunPSK" panose="020B0500040200020003" pitchFamily="34" charset="-34"/>
              </a:rPr>
              <a:t>Chapter </a:t>
            </a:r>
            <a:r>
              <a:rPr lang="en-US" sz="4800" b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  <a:r>
              <a:rPr lang="th-TH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02204172</a:t>
            </a:r>
            <a:r>
              <a:rPr lang="en-GB"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GB"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GB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Inheritance</a:t>
            </a:r>
            <a:endParaRPr lang="en-US" sz="4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5981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Inheritance (Cont.)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769225"/>
            <a:ext cx="8072494" cy="4191000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public class Demo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static void main(String </a:t>
            </a: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args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[])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  Person p = new Person(“Tom”, “Jacksons”, 20);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  Student </a:t>
            </a: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new Student(“Susan”, “Wilson”, 19, 2, “William Jones”);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  Person p2 = </a:t>
            </a: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p.printInfo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  </a:t>
            </a: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st.printInfo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  p2.printInfo();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  Student st2 = p;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kumimoji="0" lang="th-TH" sz="1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130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229600" cy="1143000"/>
          </a:xfrm>
        </p:spPr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Inheritance (Cont.)</a:t>
            </a:r>
            <a:endParaRPr lang="en-US" dirty="0"/>
          </a:p>
        </p:txBody>
      </p:sp>
      <p:sp>
        <p:nvSpPr>
          <p:cNvPr id="7" name="สี่เหลี่ยมผืนผ้า 7"/>
          <p:cNvSpPr>
            <a:spLocks noGrp="1"/>
          </p:cNvSpPr>
          <p:nvPr>
            <p:ph idx="1"/>
          </p:nvPr>
        </p:nvSpPr>
        <p:spPr>
          <a:xfrm>
            <a:off x="152400" y="609600"/>
            <a:ext cx="8229600" cy="6684907"/>
          </a:xfrm>
          <a:prstGeom prst="rect">
            <a:avLst/>
          </a:prstGeom>
          <a:ln>
            <a:solidFill>
              <a:srgbClr val="0066FF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A {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protected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 A() {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</a:rPr>
              <a:t>public class B extends A {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</a:rPr>
              <a:t>   protected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</a:rPr>
              <a:t> = 2;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</a:rPr>
              <a:t>   public B (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</a:rPr>
              <a:t> a,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</a:rPr>
              <a:t> b) {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</a:rPr>
              <a:t>super.i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</a:rPr>
              <a:t> = a;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</a:rPr>
              <a:t> = b;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</a:rPr>
              <a:t>   }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</a:rPr>
              <a:t>   public B (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</a:rPr>
              <a:t> b) {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</a:rPr>
              <a:t> = b;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</a:rPr>
              <a:t>   }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</a:rPr>
              <a:t>   public void show()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 superclass: " +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super.i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 subclass: " +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</a:rPr>
              <a:t>   }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sz="20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สี่เหลี่ยมผืนผ้า 11"/>
          <p:cNvSpPr/>
          <p:nvPr/>
        </p:nvSpPr>
        <p:spPr>
          <a:xfrm>
            <a:off x="4572000" y="1776680"/>
            <a:ext cx="3857652" cy="132343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 b1 = new B(4,5);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b1.show();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 b2 = new B(6);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b2.show();</a:t>
            </a:r>
          </a:p>
        </p:txBody>
      </p:sp>
    </p:spTree>
    <p:extLst>
      <p:ext uri="{BB962C8B-B14F-4D97-AF65-F5344CB8AC3E}">
        <p14:creationId xmlns:p14="http://schemas.microsoft.com/office/powerpoint/2010/main" val="54610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454" y="59362"/>
            <a:ext cx="8229600" cy="1143000"/>
          </a:xfrm>
        </p:spPr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Inheritance (Cont.)</a:t>
            </a:r>
            <a:endParaRPr lang="en-US" dirty="0"/>
          </a:p>
        </p:txBody>
      </p:sp>
      <p:sp>
        <p:nvSpPr>
          <p:cNvPr id="4" name="สี่เหลี่ยมผืนผ้า 7"/>
          <p:cNvSpPr/>
          <p:nvPr/>
        </p:nvSpPr>
        <p:spPr>
          <a:xfrm>
            <a:off x="250017" y="1225689"/>
            <a:ext cx="8643966" cy="5632311"/>
          </a:xfrm>
          <a:prstGeom prst="rect">
            <a:avLst/>
          </a:prstGeom>
          <a:ln>
            <a:solidFill>
              <a:srgbClr val="0066FF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GraduateStudent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extends Student {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private String thesis;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   public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GraduateStudent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 (String f, String l, </a:t>
            </a:r>
            <a:r>
              <a:rPr lang="en-US" sz="2000" kern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kern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2000" kern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kern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y, String t, String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thesis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      super(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</a:rPr>
              <a:t>f,l,a,y,t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  	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</a:rPr>
              <a:t>this.thesis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= these;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   }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   public void </a:t>
            </a:r>
            <a:r>
              <a:rPr lang="en-US" sz="2000" kern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printInfo</a:t>
            </a:r>
            <a:r>
              <a:rPr lang="en-US" sz="2000" kern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     	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super.printInfo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	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(“thesis is “ + thesis);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   }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GraduateStudent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gs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new 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GraduateStudent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("a","b",23,1,"cc", "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tt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gs.printInfo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}</a:t>
            </a:r>
            <a:endParaRPr lang="en-US" sz="20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2297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Inheritance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ลำดับการสร้างวัตถุ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constructor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ในคลาสแม่ก่อน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constructor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ในคลาสลูกตามมา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หากคลาสลูกไม่ได้เรียกใช้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constructor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ในคลาสแม่โดยตรง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JVM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จะเรียก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default constructor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ของคลาสแม่ (หากมี)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หากคลาสแม่ไม่มี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default constructor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คลาสลูกจะต้องเรียกใช้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constructor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ของคลาสแม่โดยตรง มิฉะนั้นจะ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compile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ไม่ผ่าน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78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Inheritance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ข้อแนะนำการใช้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inheritance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ไม่ควรใช้มากเกินไป หรือไม่ใช้เลย ควรพิจารณาให้ดีว่า คุณสมบัติบางอย่างควรเป็น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attribute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ไม่ใช่การสืบทอด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การออกแบบให้มีคลาส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Car,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RedCar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BlueCar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ทั้งๆที่จริงๆ “สี” ควรเป็นแค่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attribute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ตัวหนึ่ง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คลาสลูกเป็นชนิดหนึ่งของคลาสแม่ ฉะนั้นในการสร้างคลาสลูกหรือคลาสแม่ทุกครั้งควรตั้งคำถามนี้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คลาสลูก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ส่วนขยาย </a:t>
            </a:r>
            <a:r>
              <a:rPr lang="en-GB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extension)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ของคลาสแม่ 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ควรมีการเพิ่ม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features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ใหม่ให้กับคลาสลูก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ไม่ควรลบ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disable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แก้ไข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concept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ที่คลาสแม่มีอยู่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14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Inheritance (Cont.)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2365" y="1600200"/>
            <a:ext cx="587927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48385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Abstract class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ที่ถูกประกาศด้วย “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abstract”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ทำให้ไม่สามารถ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instantiate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 (ไม่สามารถสร้างวัตถุของ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นั้นได้)</a:t>
            </a:r>
          </a:p>
          <a:p>
            <a:pPr lvl="1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abstract class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จะต้องมี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abstract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อย่างน้อย 1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Abstract method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ที่ถูกประกาศด้วย “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abstract”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ทำให้ไม่ต้องเขียน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body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 ซึ่งจะประกาศได้ภายใน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abstract class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เท่านั้น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4267200"/>
            <a:ext cx="7715304" cy="1323439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abstractClass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abstractMethod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th-TH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038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abstract class (Cont.)</a:t>
            </a:r>
            <a:endParaRPr lang="en-US" dirty="0"/>
          </a:p>
        </p:txBody>
      </p:sp>
      <p:sp>
        <p:nvSpPr>
          <p:cNvPr id="4" name="สี่เหลี่ยมผืนผ้า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2092"/>
          </a:xfrm>
          <a:prstGeom prst="rect">
            <a:avLst/>
          </a:prstGeom>
          <a:ln>
            <a:solidFill>
              <a:srgbClr val="0066FF"/>
            </a:solidFill>
          </a:ln>
        </p:spPr>
        <p:txBody>
          <a:bodyPr wrap="square">
            <a:sp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abstract class Shape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 abstract double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getArea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Circle extends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Shape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 = 1;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 double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getArea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3.14*r*r;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abstract class Polygon extends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Shape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protected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vertexNumber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th-TH" sz="20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" name="คำบรรยายภาพแบบเส้น 2 6"/>
          <p:cNvSpPr/>
          <p:nvPr/>
        </p:nvSpPr>
        <p:spPr>
          <a:xfrm>
            <a:off x="5829280" y="2057400"/>
            <a:ext cx="2857520" cy="785818"/>
          </a:xfrm>
          <a:prstGeom prst="borderCallout2">
            <a:avLst>
              <a:gd name="adj1" fmla="val 36381"/>
              <a:gd name="adj2" fmla="val -4454"/>
              <a:gd name="adj3" fmla="val 50485"/>
              <a:gd name="adj4" fmla="val -21516"/>
              <a:gd name="adj5" fmla="val 122541"/>
              <a:gd name="adj6" fmla="val -54515"/>
            </a:avLst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สามารถสืบทอด </a:t>
            </a:r>
            <a:r>
              <a:rPr lang="en-US" dirty="0" smtClean="0">
                <a:solidFill>
                  <a:schemeClr val="tx1"/>
                </a:solidFill>
              </a:rPr>
              <a:t>abstract class </a:t>
            </a:r>
            <a:r>
              <a:rPr lang="th-TH" dirty="0" smtClean="0">
                <a:solidFill>
                  <a:schemeClr val="tx1"/>
                </a:solidFill>
              </a:rPr>
              <a:t>ได้</a:t>
            </a:r>
            <a:endParaRPr lang="th-TH" dirty="0">
              <a:solidFill>
                <a:schemeClr val="tx1"/>
              </a:solidFill>
            </a:endParaRPr>
          </a:p>
        </p:txBody>
      </p:sp>
      <p:grpSp>
        <p:nvGrpSpPr>
          <p:cNvPr id="6" name="กลุ่ม 19"/>
          <p:cNvGrpSpPr/>
          <p:nvPr/>
        </p:nvGrpSpPr>
        <p:grpSpPr>
          <a:xfrm>
            <a:off x="4717366" y="3414722"/>
            <a:ext cx="4255186" cy="2071702"/>
            <a:chOff x="4603094" y="2857496"/>
            <a:chExt cx="4255186" cy="2071702"/>
          </a:xfrm>
        </p:grpSpPr>
        <p:sp>
          <p:nvSpPr>
            <p:cNvPr id="7" name="คำบรรยายภาพแบบเส้น 2 9"/>
            <p:cNvSpPr/>
            <p:nvPr/>
          </p:nvSpPr>
          <p:spPr>
            <a:xfrm>
              <a:off x="4603094" y="2857496"/>
              <a:ext cx="4255186" cy="1857388"/>
            </a:xfrm>
            <a:prstGeom prst="borderCallout2">
              <a:avLst>
                <a:gd name="adj1" fmla="val 9222"/>
                <a:gd name="adj2" fmla="val -3009"/>
                <a:gd name="adj3" fmla="val 9222"/>
                <a:gd name="adj4" fmla="val -5650"/>
                <a:gd name="adj5" fmla="val -4198"/>
                <a:gd name="adj6" fmla="val -9309"/>
              </a:avLst>
            </a:prstGeom>
            <a:noFill/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subclass </a:t>
              </a:r>
              <a:r>
                <a:rPr lang="th-TH" dirty="0" smtClean="0">
                  <a:solidFill>
                    <a:schemeClr val="tx1"/>
                  </a:solidFill>
                </a:rPr>
                <a:t>ของ </a:t>
              </a:r>
              <a:r>
                <a:rPr lang="en-US" dirty="0" smtClean="0">
                  <a:solidFill>
                    <a:schemeClr val="tx1"/>
                  </a:solidFill>
                </a:rPr>
                <a:t>abstract class </a:t>
              </a:r>
              <a:r>
                <a:rPr lang="th-TH" dirty="0" smtClean="0">
                  <a:solidFill>
                    <a:schemeClr val="tx1"/>
                  </a:solidFill>
                </a:rPr>
                <a:t>จะต้อง</a:t>
              </a:r>
            </a:p>
            <a:p>
              <a:pPr>
                <a:buFontTx/>
                <a:buChar char="-"/>
              </a:pPr>
              <a:r>
                <a:rPr lang="en-US" dirty="0" smtClean="0">
                  <a:solidFill>
                    <a:schemeClr val="tx1"/>
                  </a:solidFill>
                </a:rPr>
                <a:t> implement abstract methods </a:t>
              </a:r>
              <a:r>
                <a:rPr lang="th-TH" dirty="0" smtClean="0">
                  <a:solidFill>
                    <a:schemeClr val="tx1"/>
                  </a:solidFill>
                </a:rPr>
                <a:t>ทั้งหมดของ </a:t>
              </a:r>
              <a:r>
                <a:rPr lang="en-US" dirty="0" smtClean="0">
                  <a:solidFill>
                    <a:schemeClr val="tx1"/>
                  </a:solidFill>
                </a:rPr>
                <a:t>super class</a:t>
              </a:r>
            </a:p>
            <a:p>
              <a:pPr>
                <a:buFontTx/>
                <a:buChar char="-"/>
              </a:pP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th-TH" dirty="0" smtClean="0">
                  <a:solidFill>
                    <a:schemeClr val="tx1"/>
                  </a:solidFill>
                </a:rPr>
                <a:t>หรือ ประกาศตัวเองให้เป็น </a:t>
              </a:r>
              <a:r>
                <a:rPr lang="en-US" dirty="0" smtClean="0">
                  <a:solidFill>
                    <a:schemeClr val="tx1"/>
                  </a:solidFill>
                </a:rPr>
                <a:t>abstract class </a:t>
              </a:r>
              <a:r>
                <a:rPr lang="th-TH" dirty="0" smtClean="0">
                  <a:solidFill>
                    <a:schemeClr val="tx1"/>
                  </a:solidFill>
                </a:rPr>
                <a:t>เช่นกัน</a:t>
              </a:r>
            </a:p>
          </p:txBody>
        </p:sp>
        <p:cxnSp>
          <p:nvCxnSpPr>
            <p:cNvPr id="8" name="ตัวเชื่อมต่อตรง 18"/>
            <p:cNvCxnSpPr/>
            <p:nvPr/>
          </p:nvCxnSpPr>
          <p:spPr bwMode="auto">
            <a:xfrm>
              <a:off x="4817408" y="4786322"/>
              <a:ext cx="285752" cy="1428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1228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abstract class (Cont.)</a:t>
            </a:r>
            <a:endParaRPr lang="en-US" dirty="0"/>
          </a:p>
        </p:txBody>
      </p:sp>
      <p:sp>
        <p:nvSpPr>
          <p:cNvPr id="4" name="สี่เหลี่ยมผืนผ้า 7"/>
          <p:cNvSpPr/>
          <p:nvPr/>
        </p:nvSpPr>
        <p:spPr>
          <a:xfrm>
            <a:off x="469554" y="1981200"/>
            <a:ext cx="8643966" cy="4093428"/>
          </a:xfrm>
          <a:prstGeom prst="rect">
            <a:avLst/>
          </a:prstGeom>
          <a:ln>
            <a:solidFill>
              <a:srgbClr val="0066FF"/>
            </a:solidFill>
          </a:ln>
        </p:spPr>
        <p:txBody>
          <a:bodyPr wrap="square">
            <a:sp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Rectangle extends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Polygon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h;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 Rectangle (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w,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h)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this.w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w;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this.h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h;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vertexNumber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4;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 double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getArea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w*h;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th-TH" sz="2000" dirty="0" smtClean="0">
              <a:solidFill>
                <a:srgbClr val="FFFF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64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abstract class (Cont.)</a:t>
            </a:r>
            <a:endParaRPr lang="en-US" dirty="0"/>
          </a:p>
        </p:txBody>
      </p:sp>
      <p:sp>
        <p:nvSpPr>
          <p:cNvPr id="4" name="สี่เหลี่ยมผืนผ้า 7"/>
          <p:cNvSpPr/>
          <p:nvPr/>
        </p:nvSpPr>
        <p:spPr>
          <a:xfrm>
            <a:off x="250017" y="1579477"/>
            <a:ext cx="8643966" cy="4062651"/>
          </a:xfrm>
          <a:prstGeom prst="rect">
            <a:avLst/>
          </a:prstGeom>
          <a:ln>
            <a:solidFill>
              <a:srgbClr val="0066FF"/>
            </a:solidFill>
          </a:ln>
        </p:spPr>
        <p:txBody>
          <a:bodyPr wrap="square">
            <a:spAutoFit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TestShape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 static void main(String[]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Shape[] shapes = new Shape[2];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shapes[0] = new Circle();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shapes[1] = new Rectangle(3,4);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(“Circle area: “ +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shapes[0].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getArea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Rectancle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area: “ +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shapes[1].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getArea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sz="2000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th-TH" sz="2000" dirty="0" smtClean="0">
              <a:solidFill>
                <a:srgbClr val="FFFF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7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Inheritance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inheritance 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การสืบทอดคุณสมบัติ) คือ หลักการเชิงวัตถุประการที่ 2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inheritance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ช่วยให้เราสามารถจัดกลุ่มวัตถุหรือประเภทของวัตถุ (คลาส) ได้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การสืบทอดคุณสมบัติ เป็นความสัมพันธ์ของคลาส 2 คลาส ซึ่งคลาสหนึ่งถ่ายทอดคุณสมบัติให้กับอีกคลาสหนึ่ง เหมือนแม่ถ่ายทอดพันธุกรรมให้ลูก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คลาสแม่ เรียกว่า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super class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คลาสลูก เรียกว่า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sub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277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abstract class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ความสำคัญของ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abstract </a:t>
            </a:r>
            <a:r>
              <a:rPr lang="en-US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class</a:t>
            </a: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บางครั้งเราต้องการจัดกลุ่มให้กับวัตถุ เพื่อใช้โค้ดร่วมกัน แต่การกระทำบางอย่างแตกต่างกันอย่างสิ้นเชิง หรือไม่สามารถระบุได้ในคลาสแม่ เราจึงประกาศให้เป็น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abstract class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คลาสที่ไม่มีวัตถุ แต่แสดงประเภทได้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รูปร่าง ไม่มีลักษณะที่แน่นอน เป็นนามธรรม ไม่สามารถหาพื้นที่ได้จนกว่าจะรู้ว่าเป็นรูปร่างแบบไหน</a:t>
            </a:r>
          </a:p>
          <a:p>
            <a:pPr lvl="1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วงกลมเป็นรูปร่างอันหนึ่ง สามารถหาพื้นที่ได้</a:t>
            </a:r>
          </a:p>
          <a:p>
            <a:endParaRPr lang="th-T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59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Inheritance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การป้องกันการสืบทอดคุณสมบัติด้วย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final class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final method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Multiple inheritance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Object Class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คลาสแม่ของโลกวัตถุ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39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Multiple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57756" y="3555055"/>
            <a:ext cx="4429124" cy="3245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371600"/>
            <a:ext cx="4500594" cy="3294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69608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Multiple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Inheritance (Cont.)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143000"/>
            <a:ext cx="58674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97802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Multiple inheritance </a:t>
            </a:r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การสืบทอดคุณสมบัติที่คลาสลูกสืบทอดจากคลาสแม่มากกว่า 1 คลาส</a:t>
            </a:r>
          </a:p>
          <a:p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ในทางการเขียนโปรแกรมภาษาจาวา จะไม่มีการสืบทอดแบบ </a:t>
            </a:r>
            <a:r>
              <a:rPr lang="en-US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multiple inheritance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50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Object class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Object class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บรรพบุรุษของทุกๆคลาส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แต่เราไม่จำเป็นต้องเขียน</a:t>
            </a:r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ว่า</a:t>
            </a:r>
            <a:endParaRPr lang="en-US" sz="28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หากคลาสใดไม่มีคลาสแม่ ก็จะถือว่าคลาสนั้นเป็นคลาสลูกของ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Object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ในภาษาจาวามีเพียงชนิดพื้นฐานเท่านั้นที่ไม่เป็นวัตถุ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Array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ก็เป็นวัตถุ</a:t>
            </a:r>
          </a:p>
          <a:p>
            <a:endParaRPr lang="th-TH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2667000"/>
            <a:ext cx="7715304" cy="1015663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extends Object </a:t>
            </a:r>
            <a:r>
              <a:rPr lang="th-TH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{</a:t>
            </a:r>
          </a:p>
          <a:p>
            <a:r>
              <a:rPr lang="th-TH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   . . .</a:t>
            </a:r>
          </a:p>
          <a:p>
            <a:r>
              <a:rPr lang="th-TH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}</a:t>
            </a:r>
            <a:endParaRPr lang="th-TH" sz="2000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</p:txBody>
      </p:sp>
      <p:sp>
        <p:nvSpPr>
          <p:cNvPr id="5" name="สี่เหลี่ยมผืนผ้า 14"/>
          <p:cNvSpPr/>
          <p:nvPr/>
        </p:nvSpPr>
        <p:spPr>
          <a:xfrm>
            <a:off x="642846" y="5282869"/>
            <a:ext cx="8501154" cy="101566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Person(“Dome”,”Lump”,25);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Employee e = (Employee)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[10]; </a:t>
            </a:r>
          </a:p>
        </p:txBody>
      </p:sp>
    </p:spTree>
    <p:extLst>
      <p:ext uri="{BB962C8B-B14F-4D97-AF65-F5344CB8AC3E}">
        <p14:creationId xmlns:p14="http://schemas.microsoft.com/office/powerpoint/2010/main" val="354013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Object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class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ที่สำคัญใน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Object class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ได้แก่</a:t>
            </a:r>
          </a:p>
          <a:p>
            <a:pPr lvl="1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equals()</a:t>
            </a:r>
          </a:p>
          <a:p>
            <a:pPr lvl="1"/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toString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30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equals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equals()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ใช้สำหรับเปรียบเทียบว่า วัตถุอันหนึ่งเท่ากับอีกอันหนึ่งหรือไม่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การประกาศ:</a:t>
            </a:r>
          </a:p>
          <a:p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การเปรียบเทียบความเท่ากันของวัตถุในคลาส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Object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 ใช้การเปรียบเทียบว่าวัตถุ 2 อัน อ้างถึงข้อมูลที่ตำแหน่งเดียวกันหรือไม่</a:t>
            </a:r>
          </a:p>
          <a:p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514600"/>
            <a:ext cx="7715304" cy="1015663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equals(Object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th-TH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{</a:t>
            </a:r>
          </a:p>
          <a:p>
            <a:r>
              <a:rPr lang="th-TH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   . . .</a:t>
            </a:r>
          </a:p>
          <a:p>
            <a:r>
              <a:rPr lang="th-TH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}</a:t>
            </a:r>
            <a:endParaRPr lang="th-TH" sz="2000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</p:txBody>
      </p:sp>
      <p:sp>
        <p:nvSpPr>
          <p:cNvPr id="5" name="สี่เหลี่ยมผืนผ้า 14"/>
          <p:cNvSpPr/>
          <p:nvPr/>
        </p:nvSpPr>
        <p:spPr>
          <a:xfrm>
            <a:off x="457200" y="4526230"/>
            <a:ext cx="8501154" cy="163121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Student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Student("Tom“,"Jacksons“,20,2,“JJ");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Person p2 =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(p2.equals(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th-TH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0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p2.printInfo();</a:t>
            </a:r>
          </a:p>
          <a:p>
            <a:r>
              <a:rPr lang="th-TH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36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equals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สี่เหลี่ยมผืนผ้า 14"/>
          <p:cNvSpPr/>
          <p:nvPr/>
        </p:nvSpPr>
        <p:spPr>
          <a:xfrm>
            <a:off x="457200" y="1600200"/>
            <a:ext cx="8501154" cy="147732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Person p = new Person("Tom", "Jacksons", 20);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Person p2 = new Person("Tom", "Jacksons", 20);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(p2.equals(p))</a:t>
            </a:r>
            <a:r>
              <a:rPr lang="th-TH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p2.printInfo();</a:t>
            </a:r>
          </a:p>
          <a:p>
            <a:r>
              <a:rPr lang="th-TH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สี่เหลี่ยมผืนผ้า 15"/>
          <p:cNvSpPr/>
          <p:nvPr/>
        </p:nvSpPr>
        <p:spPr>
          <a:xfrm>
            <a:off x="392797" y="3284972"/>
            <a:ext cx="8715436" cy="295465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Person {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equals(Object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otherObj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if (this ==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otherObj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return true;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otherObj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null || !(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otherObj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Person))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return false;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Person other = (Person)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otherObj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name.equals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other.getName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 &amp;&amp;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surname.equals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other.getSurname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 &amp;&amp; age ==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other.getAge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th-TH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37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toString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toString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จะส่งข้อความซึ่งเป็นค่าแทนตัววัตถุนั้นกลับ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การประกาศ:</a:t>
            </a: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สิ่งที่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นี้จะส่งกลับจากคลาส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Object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ชื่อคลาส +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hash code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ของตำแหน่งของวัตถุนั้นในหน่วยความจำ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2743200"/>
            <a:ext cx="7715304" cy="1015663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public String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th-TH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{</a:t>
            </a:r>
          </a:p>
          <a:p>
            <a:r>
              <a:rPr lang="th-TH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   . . .</a:t>
            </a:r>
          </a:p>
          <a:p>
            <a:r>
              <a:rPr lang="th-TH" sz="20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}</a:t>
            </a:r>
            <a:endParaRPr lang="th-TH" sz="2000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</p:txBody>
      </p:sp>
      <p:sp>
        <p:nvSpPr>
          <p:cNvPr id="5" name="สี่เหลี่ยมผืนผ้า 14"/>
          <p:cNvSpPr/>
          <p:nvPr/>
        </p:nvSpPr>
        <p:spPr>
          <a:xfrm>
            <a:off x="321423" y="5105400"/>
            <a:ext cx="8501154" cy="7078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Student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Student("Tom“,"Jacksons“,20,2,“JJ");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st.toString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98575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toString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หาก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เราไม่ต้องการให้มันแสดงค่าของหน่วยความจำ เราสามารถเขียน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นี้ซ้ำได้ในคลาสของ</a:t>
            </a:r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เรา</a:t>
            </a:r>
            <a:endParaRPr lang="en-US" sz="28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นอกจากนี้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นี้ยังถูกเรียกใช้โดยอัตโนมัติเมื่อเราจะแสดงค่าของวัตถุทางหน้าจอ</a:t>
            </a:r>
          </a:p>
          <a:p>
            <a:endParaRPr lang="en-US" dirty="0"/>
          </a:p>
        </p:txBody>
      </p:sp>
      <p:sp>
        <p:nvSpPr>
          <p:cNvPr id="4" name="สี่เหลี่ยมผืนผ้า 14"/>
          <p:cNvSpPr/>
          <p:nvPr/>
        </p:nvSpPr>
        <p:spPr>
          <a:xfrm>
            <a:off x="491412" y="2384380"/>
            <a:ext cx="8501154" cy="286232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Person {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 String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  <a:endParaRPr lang="th-TH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“Person[name=" + name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+ ",surname=" + surname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+ ",age=" + age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+ “]”;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th-TH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สี่เหลี่ยมผืนผ้า 15"/>
          <p:cNvSpPr/>
          <p:nvPr/>
        </p:nvSpPr>
        <p:spPr>
          <a:xfrm>
            <a:off x="491412" y="5676939"/>
            <a:ext cx="8501154" cy="7078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Person p = new Person("Tom“,"Jacksons“,20);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(p);</a:t>
            </a:r>
          </a:p>
        </p:txBody>
      </p:sp>
    </p:spTree>
    <p:extLst>
      <p:ext uri="{BB962C8B-B14F-4D97-AF65-F5344CB8AC3E}">
        <p14:creationId xmlns:p14="http://schemas.microsoft.com/office/powerpoint/2010/main" val="13029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Advantages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ก่อน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ใช้คุณสมบัติจะต้องเปรียบเทียบ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ความสัมพันธ์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ระหว่างคลาสทั้ง 2 คลาส เพื่อใช้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การสืบทอดเฉพาะในกรณีที่มีความสัมพันธ์กับลูกแม่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อยู่</a:t>
            </a:r>
          </a:p>
          <a:p>
            <a:endParaRPr lang="en-GB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วิธี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ทดสอบความสัมพันธ์คือการถามคำถาม "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is-a"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53" y="3980295"/>
            <a:ext cx="3743894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5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Is-A Rule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sub class is a super class</a:t>
            </a:r>
          </a:p>
          <a:p>
            <a:pPr lvl="1"/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Student is a Person</a:t>
            </a:r>
          </a:p>
          <a:p>
            <a:pPr lvl="1"/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Monkey is an Animal</a:t>
            </a:r>
          </a:p>
          <a:p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super class is not a sub class</a:t>
            </a:r>
          </a:p>
          <a:p>
            <a:pPr lvl="1"/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Person is not a Student</a:t>
            </a:r>
          </a:p>
          <a:p>
            <a:pPr lvl="1"/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Animal is not a Monkey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7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Advantages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การลดจำนวนของรหัสที่ซ้ำกันในแอปพลิเคชันด้วยการแชร์รหัสร่วมระหว่างหลายคลาส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ย่อย</a:t>
            </a:r>
            <a:endParaRPr lang="en-GB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GB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ใน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กรณีที่รหัสเทียบเท่าอยู่ในสองชั้นที่เกี่ยวข้องลำดับชั้นจะสามารถ </a:t>
            </a:r>
            <a:r>
              <a:rPr lang="en-GB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refactored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เพื่อย้ายรหัสทั่วไปขึ้นไป </a:t>
            </a:r>
            <a:r>
              <a:rPr lang="en-GB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superclass</a:t>
            </a:r>
          </a:p>
          <a:p>
            <a:endParaRPr lang="en-GB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ืบทอดสามารถทำให้รหัสแอ็พพลิเคชันมีความยืดหยุ่นมากขึ้นในการเปลี่ยนแปลงเนื่องจากคลาสที่สืบทอดมาจาก </a:t>
            </a:r>
            <a:r>
              <a:rPr lang="en-GB" dirty="0">
                <a:latin typeface="TH SarabunPSK" panose="020B0500040200020003" pitchFamily="34" charset="-34"/>
                <a:cs typeface="TH SarabunPSK" panose="020B0500040200020003" pitchFamily="34" charset="-34"/>
              </a:rPr>
              <a:t>superclass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ทั่วไปสามารถใช้สลับกันได้ ถ้าชนิดส่งคืนของเมธอดคือ </a:t>
            </a:r>
            <a:r>
              <a:rPr lang="en-GB" dirty="0">
                <a:latin typeface="TH SarabunPSK" panose="020B0500040200020003" pitchFamily="34" charset="-34"/>
                <a:cs typeface="TH SarabunPSK" panose="020B0500040200020003" pitchFamily="34" charset="-34"/>
              </a:rPr>
              <a:t>superclass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68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Disadvantage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ความสัมพันธ์ของมรดกคือความสัมพันธ์ที่แน่นแฟ้นจะมีการยึดมั่นอย่างแน่นแฟ้นระหว่างพ่อแม่และลูก </a:t>
            </a:r>
            <a:endParaRPr lang="en-GB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GB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เราเปลี่ยนรหัสของคลาสแม่จะมีผลต่อคลาสย่อยทั้งหมดที่สืบทอดมาจากแม่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480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Declaration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2209800"/>
            <a:ext cx="86106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[&lt;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Class_modifier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&gt;]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&lt;class-name&gt;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&lt;superclass-name&gt;]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&lt;interface_name_1&gt;, 	&lt;intf_name_2&gt;, …]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dirty="0">
                <a:latin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solidFill>
                  <a:schemeClr val="folHlink"/>
                </a:solidFill>
                <a:latin typeface="Courier New" pitchFamily="49" charset="0"/>
                <a:cs typeface="Courier New" pitchFamily="49" charset="0"/>
              </a:rPr>
              <a:t>&lt;class member	declaration&gt;</a:t>
            </a:r>
            <a:endParaRPr lang="en-US" dirty="0" smtClean="0">
              <a:solidFill>
                <a:schemeClr val="folHlink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dirty="0" smtClean="0">
                <a:latin typeface="Courier New" pitchFamily="49" charset="0"/>
              </a:rPr>
              <a:t>}</a:t>
            </a:r>
            <a:endParaRPr lang="th-TH" dirty="0">
              <a:latin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4800600"/>
            <a:ext cx="693420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sub-class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super-class {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th-TH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115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Inheritance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417638"/>
            <a:ext cx="7856540" cy="5248273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public class Person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protected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String name;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protected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String surname;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protected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age;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lang="en-US" sz="1800" kern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public Person (String first, String last, </a:t>
            </a: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a)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name = first;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surname = last;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age = a;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void </a:t>
            </a: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setAge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age)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this.age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age;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void </a:t>
            </a: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printInfo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()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System.out.println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(name+ “ “+surname+“ “+age);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kumimoji="0" lang="th-TH" sz="1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382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Inheritance (Cont.)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 bwMode="auto">
          <a:xfrm>
            <a:off x="321439" y="1384387"/>
            <a:ext cx="8501122" cy="5429288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public class Student 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extends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Person{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private </a:t>
            </a: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year;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protected String tutor;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protected Vector&lt;Module&gt; modules;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public Student(String f, String l, </a:t>
            </a: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a, </a:t>
            </a: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y, String t)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super(</a:t>
            </a: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f,l,a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year = y;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tutor = 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modules = new Vector&lt;Module&gt;();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public void </a:t>
            </a: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printInfo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super.printInfo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System.out.println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(“year ”+year);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System.out.println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(“tutor: ”+tutor);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kumimoji="0" lang="th-TH" sz="2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คำบรรยายภาพแบบเส้น 2 10"/>
          <p:cNvSpPr/>
          <p:nvPr/>
        </p:nvSpPr>
        <p:spPr>
          <a:xfrm>
            <a:off x="5829280" y="3258400"/>
            <a:ext cx="2857520" cy="8572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250"/>
              <a:gd name="adj6" fmla="val -8696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 smtClean="0">
                <a:solidFill>
                  <a:srgbClr val="FF0000"/>
                </a:solidFill>
              </a:rPr>
              <a:t>เรียก </a:t>
            </a:r>
            <a:r>
              <a:rPr lang="en-US" dirty="0" smtClean="0">
                <a:solidFill>
                  <a:srgbClr val="FF0000"/>
                </a:solidFill>
              </a:rPr>
              <a:t>constructor </a:t>
            </a:r>
            <a:r>
              <a:rPr lang="th-TH" sz="2800" dirty="0" smtClean="0">
                <a:solidFill>
                  <a:srgbClr val="FF0000"/>
                </a:solidFill>
              </a:rPr>
              <a:t>ของ </a:t>
            </a:r>
            <a:r>
              <a:rPr lang="en-US" dirty="0" smtClean="0">
                <a:solidFill>
                  <a:srgbClr val="FF0000"/>
                </a:solidFill>
              </a:rPr>
              <a:t>super class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69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tem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2347</TotalTime>
  <Words>1497</Words>
  <Application>Microsoft Office PowerPoint</Application>
  <PresentationFormat>On-screen Show (4:3)</PresentationFormat>
  <Paragraphs>300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Angsana New</vt:lpstr>
      <vt:lpstr>Arial</vt:lpstr>
      <vt:lpstr>Calibri</vt:lpstr>
      <vt:lpstr>Cordia New</vt:lpstr>
      <vt:lpstr>Courier New</vt:lpstr>
      <vt:lpstr>TH SarabunPSK</vt:lpstr>
      <vt:lpstr>Wingdings 2</vt:lpstr>
      <vt:lpstr>Wingdings 3</vt:lpstr>
      <vt:lpstr>temp</vt:lpstr>
      <vt:lpstr>Chapter 6 02204172 Inheritance</vt:lpstr>
      <vt:lpstr>Inheritance</vt:lpstr>
      <vt:lpstr>Advantages (Cont.)</vt:lpstr>
      <vt:lpstr>Is-A Rule</vt:lpstr>
      <vt:lpstr>Advantages</vt:lpstr>
      <vt:lpstr>Disadvantage</vt:lpstr>
      <vt:lpstr>Class Declaration</vt:lpstr>
      <vt:lpstr>Inheritance</vt:lpstr>
      <vt:lpstr>Inheritance (Cont.)</vt:lpstr>
      <vt:lpstr>Inheritance (Cont.)</vt:lpstr>
      <vt:lpstr>Inheritance (Cont.)</vt:lpstr>
      <vt:lpstr>Inheritance (Cont.)</vt:lpstr>
      <vt:lpstr>Inheritance (Cont.)</vt:lpstr>
      <vt:lpstr>Inheritance (Cont.)</vt:lpstr>
      <vt:lpstr>Inheritance (Cont.)</vt:lpstr>
      <vt:lpstr>abstract class</vt:lpstr>
      <vt:lpstr>abstract class (Cont.)</vt:lpstr>
      <vt:lpstr>abstract class (Cont.)</vt:lpstr>
      <vt:lpstr>abstract class (Cont.)</vt:lpstr>
      <vt:lpstr>abstract class (Cont.)</vt:lpstr>
      <vt:lpstr>Inheritance</vt:lpstr>
      <vt:lpstr>Multiple Inheritance</vt:lpstr>
      <vt:lpstr>Multiple Inheritance (Cont.)</vt:lpstr>
      <vt:lpstr>Object class</vt:lpstr>
      <vt:lpstr>Object class (Cont.)</vt:lpstr>
      <vt:lpstr>equals</vt:lpstr>
      <vt:lpstr>equals (Cont.)</vt:lpstr>
      <vt:lpstr>toString</vt:lpstr>
      <vt:lpstr>toString (Cont.)</vt:lpstr>
    </vt:vector>
  </TitlesOfParts>
  <Company>Kasetsart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Comments recovery approach for Java Decompiler</dc:title>
  <dc:creator>Cidol</dc:creator>
  <cp:lastModifiedBy>Cidol</cp:lastModifiedBy>
  <cp:revision>779</cp:revision>
  <dcterms:created xsi:type="dcterms:W3CDTF">2016-06-08T10:38:36Z</dcterms:created>
  <dcterms:modified xsi:type="dcterms:W3CDTF">2018-09-09T15:37:06Z</dcterms:modified>
</cp:coreProperties>
</file>