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8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5" r:id="rId19"/>
    <p:sldId id="277" r:id="rId20"/>
    <p:sldId id="278" r:id="rId21"/>
    <p:sldId id="281" r:id="rId22"/>
    <p:sldId id="279" r:id="rId23"/>
    <p:sldId id="280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88953" autoAdjust="0"/>
  </p:normalViewPr>
  <p:slideViewPr>
    <p:cSldViewPr>
      <p:cViewPr varScale="1">
        <p:scale>
          <a:sx n="103" d="100"/>
          <a:sy n="103" d="100"/>
        </p:scale>
        <p:origin x="96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C185A-D41A-4077-90E1-CE8F44BE2CAF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B1D01-75C9-4433-92CF-7A4F32D1E2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60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FC964-E6B3-4035-BCF2-1DF87751E861}" type="slidenum">
              <a:rPr lang="th-TH" smtClean="0"/>
              <a:pPr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57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E48D16-CFDB-487C-B19B-5F3DE4112AED}" type="datetime1">
              <a:rPr lang="en-US" smtClean="0"/>
              <a:t>9/16/2018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 descr="http://pirun.ku.ac.th/%7Efengsck/figture/pirun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045" y="116632"/>
            <a:ext cx="163495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D028F2-DE4A-4F2F-AE0D-915162F7F61F}" type="datetime1">
              <a:rPr lang="en-US" smtClean="0"/>
              <a:t>9/16/2018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1CA3B7-15D5-412D-B608-01E162D07D5E}" type="datetime1">
              <a:rPr lang="en-US" smtClean="0"/>
              <a:t>9/16/2018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pic>
        <p:nvPicPr>
          <p:cNvPr id="7" name="Picture 12" descr="http://pirun.ku.ac.th/%7Efengsck/figture/pirun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049" y="0"/>
            <a:ext cx="163495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6324600"/>
            <a:ext cx="2057400" cy="305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F93B74-EBFE-42B1-B4C2-7A4E9F231294}" type="datetime1">
              <a:rPr lang="en-US" smtClean="0"/>
              <a:t>9/16/2018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 descr="http://pirun.ku.ac.th/%7Efengsck/figture/pirun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43000"/>
            <a:ext cx="163495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F37CA3-DF8C-4B89-AF00-B868FDA1B77B}" type="datetime1">
              <a:rPr lang="en-US" smtClean="0"/>
              <a:t>9/16/2018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E5B60C-B1EE-48B7-8D28-6E4AF16D7780}" type="datetime1">
              <a:rPr lang="en-US" smtClean="0"/>
              <a:t>9/16/2018</a:t>
            </a:fld>
            <a:endParaRPr lang="en-US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189486-E766-45F0-9E5D-59EE17C02335}" type="datetime1">
              <a:rPr lang="en-US" smtClean="0"/>
              <a:t>9/16/2018</a:t>
            </a:fld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D75871-BB2F-4CBC-A1DE-42CB269978F8}" type="datetime1">
              <a:rPr lang="en-US" smtClean="0"/>
              <a:t>9/16/2018</a:t>
            </a:fld>
            <a:endParaRPr lang="en-US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B4EB4A-6C2B-47DF-8BE2-3E2AC6CF2912}" type="datetime1">
              <a:rPr lang="en-US" smtClean="0"/>
              <a:t>9/16/2018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5D924E-FA9C-4D74-B5F6-1CF192EF227A}" type="datetime1">
              <a:rPr lang="en-US" smtClean="0"/>
              <a:t>9/16/2018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12975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Chapter </a:t>
            </a:r>
            <a:r>
              <a:rPr lang="en-US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th-TH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02204172</a:t>
            </a:r>
            <a:r>
              <a:rPr lang="en-GB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GB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GB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Polymorphism</a:t>
            </a:r>
            <a:endParaRPr lang="en-US" sz="4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5981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GB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GB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</a:t>
            </a:r>
            <a:r>
              <a:rPr lang="th-TH" sz="2800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แปรจะต้องกำหนดค่าเสมอ เนื่องจากเป็นค่าคงที่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700" y="1295400"/>
            <a:ext cx="86106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nterface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intf_name_1&gt;,&lt;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intf_name_2&gt;, …]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var-name1 = value1;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type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var-nameM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valueM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th-TH" dirty="0">
                <a:latin typeface="Courier New" pitchFamily="49" charset="0"/>
              </a:rPr>
              <a:t>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type method-name1(parameter-list);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type method-name2(parameter-list);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952293"/>
              </p:ext>
            </p:extLst>
          </p:nvPr>
        </p:nvGraphicFramePr>
        <p:xfrm>
          <a:off x="1502372" y="4135804"/>
          <a:ext cx="2514600" cy="1554716"/>
        </p:xfrm>
        <a:graphic>
          <a:graphicData uri="http://schemas.openxmlformats.org/drawingml/2006/table">
            <a:tbl>
              <a:tblPr/>
              <a:tblGrid>
                <a:gridCol w="2514600"/>
              </a:tblGrid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&lt;&lt;interface&gt;&gt;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name</a:t>
                      </a:r>
                      <a:endParaRPr kumimoji="0" lang="th-TH" altLang="th-TH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74871"/>
            <a:ext cx="3505689" cy="1476581"/>
          </a:xfrm>
          <a:prstGeom prst="rect">
            <a:avLst/>
          </a:prstGeom>
          <a:ln>
            <a:solidFill>
              <a:schemeClr val="accent5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68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คลาส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ที่มีความสัมพันธ์กับ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หรือนั่นคือ ทำตามสัญญาที่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กำหนดไว้ เขียนได้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ดังนี้</a:t>
            </a:r>
            <a:endParaRPr lang="en-GB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GB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GB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GB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GB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fontAlgn="base">
              <a:spcAft>
                <a:spcPct val="0"/>
              </a:spcAft>
              <a:defRPr/>
            </a:pPr>
            <a:r>
              <a:rPr lang="en-US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&lt;class-modifier&gt; </a:t>
            </a:r>
            <a:r>
              <a:rPr lang="th-TH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เป็นได้แค่ </a:t>
            </a:r>
            <a:r>
              <a:rPr lang="en-US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public </a:t>
            </a:r>
            <a:r>
              <a:rPr lang="th-TH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</a:t>
            </a:r>
          </a:p>
          <a:p>
            <a:pPr fontAlgn="base">
              <a:spcAft>
                <a:spcPct val="0"/>
              </a:spcAft>
              <a:defRPr/>
            </a:pPr>
            <a:r>
              <a:rPr lang="th-TH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คลาสที่ </a:t>
            </a:r>
            <a:r>
              <a:rPr lang="en-US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implement interface </a:t>
            </a:r>
            <a:r>
              <a:rPr lang="th-TH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จะต้องมีการ </a:t>
            </a:r>
            <a:r>
              <a:rPr lang="en-US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implement method </a:t>
            </a:r>
            <a:r>
              <a:rPr lang="th-TH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ทุกๆ อันที่ </a:t>
            </a:r>
            <a:r>
              <a:rPr lang="en-US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 </a:t>
            </a:r>
            <a:r>
              <a:rPr lang="th-TH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ประกาศไว้ โดย </a:t>
            </a:r>
            <a:r>
              <a:rPr lang="en-US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signature </a:t>
            </a:r>
            <a:r>
              <a:rPr lang="th-TH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จะต้องเหมือนกันทุกประการ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2590800"/>
            <a:ext cx="835824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[&lt;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class_modifier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&gt;] class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&lt;class-name&gt;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[extends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superclass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-name&gt;]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[implements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&lt;interface_name_1&gt;, 	&lt;intf_name_2&gt;, …]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th-TH" dirty="0" smtClean="0">
              <a:latin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28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828800"/>
            <a:ext cx="3076429" cy="4262680"/>
          </a:xfrm>
        </p:spPr>
      </p:pic>
      <p:sp>
        <p:nvSpPr>
          <p:cNvPr id="5" name="สี่เหลี่ยมผืนผ้า 7"/>
          <p:cNvSpPr/>
          <p:nvPr/>
        </p:nvSpPr>
        <p:spPr>
          <a:xfrm>
            <a:off x="1143000" y="1676400"/>
            <a:ext cx="4470918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nterface class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public void foo();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สี่เหลี่ยมผืนผ้า 10"/>
          <p:cNvSpPr/>
          <p:nvPr/>
        </p:nvSpPr>
        <p:spPr>
          <a:xfrm>
            <a:off x="1143000" y="3352800"/>
            <a:ext cx="4357718" cy="20621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public class B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implement A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endParaRPr lang="th-TH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foo()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……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th-TH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63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 (Cont.)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7139473" cy="1200329"/>
          </a:xfrm>
          <a:prstGeom prst="rect">
            <a:avLst/>
          </a:prstGeom>
          <a:noFill/>
          <a:ln>
            <a:solidFill>
              <a:schemeClr val="tx1">
                <a:alpha val="99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interface Vehicle {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speedUp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increment);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applyBrakes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decrement);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43329"/>
            <a:ext cx="9220200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74320" indent="-27432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Car implements Vehicle{ </a:t>
            </a:r>
          </a:p>
          <a:p>
            <a:pPr marL="274320" indent="-27432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speed = 0; </a:t>
            </a:r>
          </a:p>
          <a:p>
            <a:pPr marL="274320" indent="-27432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gear = 0; </a:t>
            </a:r>
          </a:p>
          <a:p>
            <a:pPr marL="274320" indent="-27432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changeGear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marL="274320" indent="-27432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gear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274320" indent="-27432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marL="274320" indent="-27432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speedUp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increment) {</a:t>
            </a:r>
          </a:p>
          <a:p>
            <a:pPr marL="274320" indent="-274320">
              <a:defRPr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speed = speed + increment; </a:t>
            </a:r>
          </a:p>
          <a:p>
            <a:pPr marL="274320" indent="-274320">
              <a:defRPr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marL="274320" indent="-274320">
              <a:defRPr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applyBrakes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decrement) { </a:t>
            </a:r>
          </a:p>
          <a:p>
            <a:pPr marL="274320" indent="-274320">
              <a:defRPr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speed = speed - decrement; </a:t>
            </a:r>
          </a:p>
          <a:p>
            <a:pPr marL="274320" indent="-274320">
              <a:defRPr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marL="274320" indent="-27432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printStates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 	</a:t>
            </a:r>
          </a:p>
          <a:p>
            <a:pPr marL="274320" indent="-27432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 speed:"+speed+" 	gear:"+gear); </a:t>
            </a:r>
          </a:p>
          <a:p>
            <a:pPr marL="274320" indent="-27432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marL="274320" indent="-27432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th-TH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49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 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133600"/>
            <a:ext cx="777240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TestInterface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Vehicle v = new Car();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v.speedUp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v.changeGear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Car c = (Car) v;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c.changeGear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c.printState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if (c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Vehicle)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(“Car is a Vehicle”);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440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extends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กันเองได้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สี่เหลี่ยมผืนผ้า 5"/>
          <p:cNvSpPr/>
          <p:nvPr/>
        </p:nvSpPr>
        <p:spPr>
          <a:xfrm>
            <a:off x="228600" y="2590800"/>
            <a:ext cx="8715436" cy="101566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interface Moveable</a:t>
            </a:r>
            <a:r>
              <a:rPr lang="th-TH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void move(double x, double y);</a:t>
            </a:r>
          </a:p>
          <a:p>
            <a:r>
              <a:rPr lang="th-TH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สี่เหลี่ยมผืนผ้า 7"/>
          <p:cNvSpPr/>
          <p:nvPr/>
        </p:nvSpPr>
        <p:spPr>
          <a:xfrm>
            <a:off x="228600" y="4038600"/>
            <a:ext cx="8715436" cy="132343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interface Powered extends Moveable</a:t>
            </a:r>
            <a:r>
              <a:rPr lang="th-TH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double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milesPerGallon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double SPEED_LIMIT = 95; //public static constant</a:t>
            </a:r>
          </a:p>
          <a:p>
            <a:r>
              <a:rPr lang="th-TH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77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 (Cont.)</a:t>
            </a:r>
            <a:endParaRPr lang="en-US" dirty="0"/>
          </a:p>
        </p:txBody>
      </p:sp>
      <p:sp>
        <p:nvSpPr>
          <p:cNvPr id="6" name="สี่เหลี่ยมผืนผ้า 8"/>
          <p:cNvSpPr/>
          <p:nvPr/>
        </p:nvSpPr>
        <p:spPr>
          <a:xfrm>
            <a:off x="571472" y="2209800"/>
            <a:ext cx="8001056" cy="2554545"/>
          </a:xfrm>
          <a:prstGeom prst="rect">
            <a:avLst/>
          </a:prstGeom>
          <a:ln>
            <a:solidFill>
              <a:schemeClr val="accent5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SharedConstants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NO = 0;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YES = 1;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MAYBE = 2;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LATER = 3;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SOON = 4;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NEVER = 5;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 </a:t>
            </a:r>
            <a:r>
              <a:rPr lang="th-TH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ใช้สำหรับแชร์ค่าคงที่ระหว่างคลาส</a:t>
            </a:r>
          </a:p>
        </p:txBody>
      </p:sp>
    </p:spTree>
    <p:extLst>
      <p:ext uri="{BB962C8B-B14F-4D97-AF65-F5344CB8AC3E}">
        <p14:creationId xmlns:p14="http://schemas.microsoft.com/office/powerpoint/2010/main" val="42371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 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486126"/>
            <a:ext cx="6858000" cy="2462213"/>
          </a:xfrm>
          <a:prstGeom prst="rect">
            <a:avLst/>
          </a:prstGeom>
          <a:ln>
            <a:solidFill>
              <a:schemeClr val="accent5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public class Question implements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SharedConstants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Random rand = new Random();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ask()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(100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rand.nextDouble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 30) return NO;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else 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 60) return YES;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else 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 75) return LATER;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else 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 98) return SOON;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else return NEVER;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th-TH" sz="1400" dirty="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4038600"/>
            <a:ext cx="7315200" cy="2677656"/>
          </a:xfrm>
          <a:prstGeom prst="rect">
            <a:avLst/>
          </a:prstGeom>
          <a:ln>
            <a:solidFill>
              <a:schemeClr val="accent5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AskMe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SharedConstants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static void answer(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result)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switch(result)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case NO: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("No"); break;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case YES: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("Yes"); break;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case MAYBE: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("Maybe"); break;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case LATER: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("Later"); break;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case SOON: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("Soon"); break;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case NEVER: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("Never"); break;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th-TH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6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46897"/>
              </p:ext>
            </p:extLst>
          </p:nvPr>
        </p:nvGraphicFramePr>
        <p:xfrm>
          <a:off x="3429000" y="2026684"/>
          <a:ext cx="3429000" cy="1554716"/>
        </p:xfrm>
        <a:graphic>
          <a:graphicData uri="http://schemas.openxmlformats.org/drawingml/2006/table">
            <a:tbl>
              <a:tblPr/>
              <a:tblGrid>
                <a:gridCol w="3429000"/>
              </a:tblGrid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&lt;&lt;interface&gt;&gt;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SharedConstants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th-TH" altLang="th-TH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416402"/>
              </p:ext>
            </p:extLst>
          </p:nvPr>
        </p:nvGraphicFramePr>
        <p:xfrm>
          <a:off x="2209800" y="4159784"/>
          <a:ext cx="2514600" cy="1189038"/>
        </p:xfrm>
        <a:graphic>
          <a:graphicData uri="http://schemas.openxmlformats.org/drawingml/2006/table">
            <a:tbl>
              <a:tblPr/>
              <a:tblGrid>
                <a:gridCol w="2514600"/>
              </a:tblGrid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Question </a:t>
                      </a:r>
                      <a:endParaRPr kumimoji="0" lang="en-US" altLang="th-TH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109618"/>
              </p:ext>
            </p:extLst>
          </p:nvPr>
        </p:nvGraphicFramePr>
        <p:xfrm>
          <a:off x="5524500" y="4130237"/>
          <a:ext cx="2514600" cy="1189038"/>
        </p:xfrm>
        <a:graphic>
          <a:graphicData uri="http://schemas.openxmlformats.org/drawingml/2006/table">
            <a:tbl>
              <a:tblPr/>
              <a:tblGrid>
                <a:gridCol w="2514600"/>
              </a:tblGrid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AskMe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en-US" altLang="th-TH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-3542"/>
          <a:stretch/>
        </p:blipFill>
        <p:spPr>
          <a:xfrm>
            <a:off x="3657600" y="3561847"/>
            <a:ext cx="27241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2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600200"/>
            <a:ext cx="47625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7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Inheritance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989213" cy="4974961"/>
          </a:xfrm>
        </p:spPr>
      </p:pic>
    </p:spTree>
    <p:extLst>
      <p:ext uri="{BB962C8B-B14F-4D97-AF65-F5344CB8AC3E}">
        <p14:creationId xmlns:p14="http://schemas.microsoft.com/office/powerpoint/2010/main" val="27770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51"/>
            <a:ext cx="8229600" cy="1143000"/>
          </a:xfrm>
        </p:spPr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 (Cont.)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1905000"/>
            <a:ext cx="3276600" cy="16004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public interface Movable {  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public 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moveUp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public 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moveDown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public 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moveLeft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public 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moveRight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990600"/>
            <a:ext cx="5181600" cy="569386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MovablePoint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Movable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MovablePoint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y;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"(" + x + "," + y + ")";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y--;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moveDown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y++;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moveLeft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x--;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moveRight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x++;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0477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 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752600"/>
            <a:ext cx="6629400" cy="37548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TestMovable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MovablePoint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p1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MovablePoint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2);  //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upcast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(p1);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p1.moveDown();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(p1);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p1.moveRight();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(p1);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Test Polymorphism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Movable p2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MovablePoint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4);  //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upcast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p2.moveUp();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(p2);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MovablePoint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p3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MovablePoint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)p2;   // downcast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(p3);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5589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 (Cont.)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950083"/>
              </p:ext>
            </p:extLst>
          </p:nvPr>
        </p:nvGraphicFramePr>
        <p:xfrm>
          <a:off x="1447800" y="1600200"/>
          <a:ext cx="2514600" cy="1554716"/>
        </p:xfrm>
        <a:graphic>
          <a:graphicData uri="http://schemas.openxmlformats.org/drawingml/2006/table">
            <a:tbl>
              <a:tblPr/>
              <a:tblGrid>
                <a:gridCol w="2514600"/>
              </a:tblGrid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000" b="1" i="1" dirty="0" smtClean="0">
                          <a:latin typeface="Courier New" pitchFamily="49" charset="0"/>
                          <a:cs typeface="Courier New" pitchFamily="49" charset="0"/>
                        </a:rPr>
                        <a:t>Monster</a:t>
                      </a:r>
                      <a:endParaRPr kumimoji="0" lang="en-US" altLang="th-TH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- name : String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+ Monster(String)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+ </a:t>
                      </a:r>
                      <a:r>
                        <a:rPr kumimoji="0" lang="en-US" altLang="th-TH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attack() : String</a:t>
                      </a:r>
                      <a:endParaRPr kumimoji="0" lang="th-TH" altLang="th-TH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310228"/>
              </p:ext>
            </p:extLst>
          </p:nvPr>
        </p:nvGraphicFramePr>
        <p:xfrm>
          <a:off x="4419600" y="1432601"/>
          <a:ext cx="3429000" cy="2651914"/>
        </p:xfrm>
        <a:graphic>
          <a:graphicData uri="http://schemas.openxmlformats.org/drawingml/2006/table">
            <a:tbl>
              <a:tblPr/>
              <a:tblGrid>
                <a:gridCol w="3429000"/>
              </a:tblGrid>
              <a:tr h="7620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&lt;&lt;interface&gt;&gt;</a:t>
                      </a:r>
                      <a:endParaRPr kumimoji="0" lang="en-US" altLang="th-TH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Movaable</a:t>
                      </a:r>
                      <a:endParaRPr kumimoji="0" lang="th-TH" altLang="th-TH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+ </a:t>
                      </a:r>
                      <a:r>
                        <a:rPr kumimoji="0" lang="en-US" altLang="th-T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moveUp</a:t>
                      </a: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() : 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+ </a:t>
                      </a:r>
                      <a:r>
                        <a:rPr kumimoji="0" lang="en-US" altLang="th-T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moveDown</a:t>
                      </a: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() : 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+ </a:t>
                      </a:r>
                      <a:r>
                        <a:rPr kumimoji="0" lang="en-US" altLang="th-T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moveLeft</a:t>
                      </a: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() : 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+ </a:t>
                      </a:r>
                      <a:r>
                        <a:rPr kumimoji="0" lang="en-US" altLang="th-TH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moveRight</a:t>
                      </a:r>
                      <a:r>
                        <a:rPr kumimoji="0" lang="en-US" altLang="th-TH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() : void</a:t>
                      </a: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288621"/>
              </p:ext>
            </p:extLst>
          </p:nvPr>
        </p:nvGraphicFramePr>
        <p:xfrm>
          <a:off x="1624013" y="4895344"/>
          <a:ext cx="2514600" cy="1189038"/>
        </p:xfrm>
        <a:graphic>
          <a:graphicData uri="http://schemas.openxmlformats.org/drawingml/2006/table">
            <a:tbl>
              <a:tblPr/>
              <a:tblGrid>
                <a:gridCol w="2514600"/>
              </a:tblGrid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sz="2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LandMonster</a:t>
                      </a:r>
                      <a:endParaRPr kumimoji="0" lang="en-US" altLang="th-TH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ngsana New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h-TH" alt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085975" y="3852057"/>
            <a:ext cx="1590675" cy="352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837010">
            <a:off x="4340428" y="4739517"/>
            <a:ext cx="193589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80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 (Cont.)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5334000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LandMonster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 Monster implements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Movable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"(" + x + "," + y + ")";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………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moveDown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………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moveLeft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………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moveRight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………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void attack(){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………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2816" y="2057400"/>
            <a:ext cx="3276600" cy="16004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public interface Movable {  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public 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moveUp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public 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moveDown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public 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moveLeft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public 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moveRight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354216" y="3810000"/>
            <a:ext cx="3733800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abstract class Monster{ 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string name;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public Monster(String name){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………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void attack() 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204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3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abstract </a:t>
            </a:r>
            <a:r>
              <a:rPr lang="en-US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 </a:t>
            </a:r>
            <a:r>
              <a:rPr lang="th-TH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ไม่สามารถ </a:t>
            </a:r>
            <a:r>
              <a:rPr lang="en-US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instantiate </a:t>
            </a:r>
            <a:r>
              <a:rPr lang="th-TH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ได้เหมือนกัน คือ ไม่สามารถสร้างวัตถุที่มีตัวตนได้</a:t>
            </a:r>
          </a:p>
          <a:p>
            <a:r>
              <a:rPr lang="th-TH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เหตุผลหลักของการมี </a:t>
            </a:r>
            <a:r>
              <a:rPr lang="en-US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 </a:t>
            </a:r>
            <a:r>
              <a:rPr lang="th-TH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การรองรับ </a:t>
            </a:r>
            <a:r>
              <a:rPr lang="en-US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multiple inheritance</a:t>
            </a:r>
          </a:p>
          <a:p>
            <a:pPr lvl="1"/>
            <a:r>
              <a:rPr lang="th-TH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เหตุผลที่ภาษาจาวาเลือกที่จะไม่ให้คลาสหนึ่งถ่ายทอดจากคลาสแม่หลายคลาส คือ หลีกเลี่ยงความยุ่งยากและความไม่มีประสิทธิภาพ</a:t>
            </a:r>
          </a:p>
          <a:p>
            <a:r>
              <a:rPr lang="th-TH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ข้อแตกต่างระหว่าง </a:t>
            </a:r>
            <a:r>
              <a:rPr lang="en-US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 </a:t>
            </a:r>
            <a:r>
              <a:rPr lang="th-TH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abstract class</a:t>
            </a:r>
          </a:p>
          <a:p>
            <a:pPr lvl="1"/>
            <a:r>
              <a:rPr lang="en-US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 </a:t>
            </a:r>
            <a:r>
              <a:rPr lang="th-TH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 เราจะไม่สามารถ </a:t>
            </a:r>
            <a:r>
              <a:rPr lang="en-US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implement method </a:t>
            </a:r>
            <a:r>
              <a:rPr lang="th-TH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ใดๆได้เลย การประกาศตัวแปรจะเป็นได้เพียงค่าคงที่</a:t>
            </a:r>
          </a:p>
          <a:p>
            <a:pPr lvl="1"/>
            <a:r>
              <a:rPr lang="th-TH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 </a:t>
            </a:r>
            <a:r>
              <a:rPr lang="en-US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abstract class </a:t>
            </a:r>
            <a:r>
              <a:rPr lang="th-TH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เราสามารถประกาศ </a:t>
            </a:r>
            <a:r>
              <a:rPr lang="en-US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attributes </a:t>
            </a:r>
            <a:r>
              <a:rPr lang="th-TH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และทำการ </a:t>
            </a:r>
            <a:r>
              <a:rPr lang="en-US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implement method </a:t>
            </a:r>
            <a:r>
              <a:rPr lang="th-TH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ได้เหมือนในคลาสปกติ แต่อาจมี </a:t>
            </a:r>
            <a:r>
              <a:rPr lang="en-US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บางชนิดที่ไม่เหมาะสมที่จะ </a:t>
            </a:r>
            <a:r>
              <a:rPr lang="en-US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implement </a:t>
            </a:r>
            <a:r>
              <a:rPr lang="th-TH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โดยตรงในคลาส เนื่องจากจะมีคลาสลูกอีกที ซึ่งเหมาะที่จะ </a:t>
            </a:r>
            <a:r>
              <a:rPr lang="en-US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implement method </a:t>
            </a:r>
            <a:r>
              <a:rPr lang="th-TH" sz="33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ในคลาสลูกมากกว่า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polymorphism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เป็นอีกหนึ่งในหลักการ 3 ประการของหลักการเชิงวัตถุ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polymorphism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การที่วัตถุต่างกันตอบสนองกับข่าวสารเดียวกันในแบบที่ต่างกัน</a:t>
            </a:r>
          </a:p>
          <a:p>
            <a:pPr lvl="1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poly =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หลาย</a:t>
            </a:r>
          </a:p>
          <a:p>
            <a:pPr lvl="1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morph =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รูปแบบ</a:t>
            </a:r>
          </a:p>
          <a:p>
            <a:pPr lvl="1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polymorphism =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หลายรูปแบบ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วัตถุ “รถ” “เรือ” “เครื่องบิน” สามารถมี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“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moveTo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”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แต่วัตถุแต่ละชนิดก็มีการตอบสนองกับการ “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moveTo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”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ต่างกัน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ในการเขียนโปรแกรม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polymorphism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จะมาได้ใน 2 รูปแบบ</a:t>
            </a:r>
          </a:p>
          <a:p>
            <a:pPr lvl="1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Overloading: method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ชื่อเดียวกันในคลาสเดียวกัน แต่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อาจต่างกัน</a:t>
            </a:r>
          </a:p>
          <a:p>
            <a:pPr lvl="1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Overriding: method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ชื่อเดียวกัน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message signature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เหมือนกันทุกประการระหว่างคลาสแม่และคลาสลูก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6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Polymorphism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การทำงานของ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polymorphism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จะเกิดขึ้นตอน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run-time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JVM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จะมีหน้าที่ในการตัดสินว่า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ใดจะถูกเรียกใช้ โดยมีหลักการดังนี้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Overloading: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จะดูที่ลิสต์ของ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Overriding: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โปรแกรมจะตรวจสอบตอน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run-time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ซึ่งวัตถุไหนเป็นของคลาสใดก็จะเรียกใช้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ของคลาสนั้น หาก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นั้นไม่ได้ถูกประกาศไว้ที่คลาสลูกก็จะเรียกใช้ของคลาสแม่</a:t>
            </a:r>
          </a:p>
          <a:p>
            <a:pPr>
              <a:lnSpc>
                <a:spcPct val="90000"/>
              </a:lnSpc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ข้อดีของ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polymorphism</a:t>
            </a:r>
          </a:p>
          <a:p>
            <a:pPr lvl="1">
              <a:lnSpc>
                <a:spcPct val="90000"/>
              </a:lnSpc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ทำให้เขียนโปรแกรมได้ง่ายขึ้น พัฒนาและต่อยอดได้อย่างรวดเร็ว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Polymorphism (Cont.)</a:t>
            </a:r>
            <a:endParaRPr lang="en-US" dirty="0"/>
          </a:p>
        </p:txBody>
      </p:sp>
      <p:pic>
        <p:nvPicPr>
          <p:cNvPr id="2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7307" y="1417638"/>
            <a:ext cx="23717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Curved Right Arrow 14"/>
          <p:cNvSpPr/>
          <p:nvPr/>
        </p:nvSpPr>
        <p:spPr>
          <a:xfrm rot="1311280">
            <a:off x="2160316" y="2856676"/>
            <a:ext cx="826264" cy="112185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9600" y="4092012"/>
            <a:ext cx="3339530" cy="2246769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accent1">
                <a:alpha val="68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form = triangle then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call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triangleArea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form = circle then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call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circleArea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th-TH" sz="2000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850867"/>
            <a:ext cx="3457584" cy="348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Right Arrow 10"/>
          <p:cNvSpPr/>
          <p:nvPr/>
        </p:nvSpPr>
        <p:spPr>
          <a:xfrm>
            <a:off x="4462462" y="4594824"/>
            <a:ext cx="572029" cy="373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2" name="Multiply 12"/>
          <p:cNvSpPr/>
          <p:nvPr/>
        </p:nvSpPr>
        <p:spPr>
          <a:xfrm>
            <a:off x="514854" y="3662880"/>
            <a:ext cx="3529022" cy="2904088"/>
          </a:xfrm>
          <a:prstGeom prst="mathMultiply">
            <a:avLst>
              <a:gd name="adj1" fmla="val 2796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101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Override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1752600"/>
            <a:ext cx="60198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methodOL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n) {…}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methodOL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(long l) {…}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methodOL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l) {…}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th-TH" dirty="0">
              <a:latin typeface="Courier New" pitchFamily="49" charset="0"/>
            </a:endParaRPr>
          </a:p>
        </p:txBody>
      </p:sp>
      <p:sp>
        <p:nvSpPr>
          <p:cNvPr id="10" name="สี่เหลี่ยมผืนผ้า 10"/>
          <p:cNvSpPr/>
          <p:nvPr/>
        </p:nvSpPr>
        <p:spPr>
          <a:xfrm>
            <a:off x="685744" y="3733800"/>
            <a:ext cx="8001056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methodOR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{…}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SubTest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extends Test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methodOR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{//new code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th-TH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4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Override (Cont.)</a:t>
            </a:r>
            <a:endParaRPr lang="en-US" dirty="0"/>
          </a:p>
        </p:txBody>
      </p:sp>
      <p:sp>
        <p:nvSpPr>
          <p:cNvPr id="5" name="สี่เหลี่ยมผืนผ้า 7"/>
          <p:cNvSpPr/>
          <p:nvPr/>
        </p:nvSpPr>
        <p:spPr>
          <a:xfrm>
            <a:off x="0" y="1143000"/>
            <a:ext cx="5043518" cy="45397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public class A {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callme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(“A’s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callme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700" dirty="0" smtClean="0">
              <a:latin typeface="Courier New" pitchFamily="49" charset="0"/>
            </a:endParaRP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public class B extends A {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callme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(“B's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callme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700" dirty="0" smtClean="0">
              <a:latin typeface="Courier New" pitchFamily="49" charset="0"/>
            </a:endParaRPr>
          </a:p>
          <a:p>
            <a:r>
              <a:rPr lang="en-US" sz="1700" dirty="0" smtClean="0">
                <a:latin typeface="Courier New" pitchFamily="49" charset="0"/>
              </a:rPr>
              <a:t>}</a:t>
            </a:r>
          </a:p>
          <a:p>
            <a:endParaRPr lang="th-TH" sz="1700" dirty="0" smtClean="0">
              <a:latin typeface="Courier New" pitchFamily="49" charset="0"/>
            </a:endParaRP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public class C extends A {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callme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(“C's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callme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700" dirty="0" smtClean="0">
              <a:latin typeface="Courier New" pitchFamily="49" charset="0"/>
            </a:endParaRPr>
          </a:p>
          <a:p>
            <a:r>
              <a:rPr lang="en-US" sz="1700" dirty="0" smtClean="0">
                <a:latin typeface="Courier New" pitchFamily="49" charset="0"/>
              </a:rPr>
              <a:t>}</a:t>
            </a:r>
            <a:endParaRPr lang="th-TH" sz="1700" dirty="0" smtClean="0">
              <a:latin typeface="Courier New" pitchFamily="49" charset="0"/>
            </a:endParaRPr>
          </a:p>
        </p:txBody>
      </p:sp>
      <p:sp>
        <p:nvSpPr>
          <p:cNvPr id="6" name="สี่เหลี่ยมผืนผ้า 10"/>
          <p:cNvSpPr/>
          <p:nvPr/>
        </p:nvSpPr>
        <p:spPr>
          <a:xfrm>
            <a:off x="5105400" y="1704692"/>
            <a:ext cx="38100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class Dispatch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public static void main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A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new A();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B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new B();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C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new C();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A r;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r = a;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r.callme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r = b;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r.callme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r = c;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r.callme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 smtClean="0">
              <a:latin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</a:rPr>
              <a:t>}</a:t>
            </a:r>
            <a:endParaRPr lang="th-TH" sz="17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73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Overload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สี่เหลี่ยมผืนผ้า 7"/>
          <p:cNvSpPr/>
          <p:nvPr/>
        </p:nvSpPr>
        <p:spPr>
          <a:xfrm>
            <a:off x="24882" y="1600200"/>
            <a:ext cx="4470918" cy="28931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public class A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public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a; j =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  <a:endParaRPr lang="th-TH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public void show()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:”+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("j:”+ j);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สี่เหลี่ยมผืนผ้า 10"/>
          <p:cNvSpPr/>
          <p:nvPr/>
        </p:nvSpPr>
        <p:spPr>
          <a:xfrm>
            <a:off x="4648200" y="1769477"/>
            <a:ext cx="4357718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public class B extends A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public B(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c){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super(a,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k =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  <a:endParaRPr lang="th-TH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public void show(String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msg+k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th-TH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4572000"/>
            <a:ext cx="5867400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OverloadTest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public static void main(String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B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subOb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new B(1, 2, 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subOb.show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("This is k: ");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subOb.show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th-TH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47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 </a:t>
            </a:r>
            <a:r>
              <a:rPr lang="th-TH" sz="3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เป็นการบอกสิ่งที่คลาสจะต้องทำ แต่ไม่บอกว่าทำอย่างไร</a:t>
            </a:r>
          </a:p>
          <a:p>
            <a:r>
              <a:rPr lang="en-US" sz="3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 </a:t>
            </a:r>
            <a:r>
              <a:rPr lang="th-TH" sz="3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เปรียบเสมือน </a:t>
            </a:r>
            <a:r>
              <a:rPr lang="en-US" sz="3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requirement </a:t>
            </a:r>
            <a:r>
              <a:rPr lang="th-TH" sz="3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สำหรับคลาสเพื่อให้ถูกต้องตาม </a:t>
            </a:r>
            <a:r>
              <a:rPr lang="en-US" sz="3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 </a:t>
            </a:r>
            <a:r>
              <a:rPr lang="th-TH" sz="3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</a:t>
            </a:r>
          </a:p>
          <a:p>
            <a:pPr lvl="1"/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เป็นสัญญาของการกำหนดการบริการที่จะต้องมี</a:t>
            </a:r>
          </a:p>
          <a:p>
            <a:r>
              <a:rPr lang="th-TH" sz="3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ในทางการเขียนโปรแกรม </a:t>
            </a:r>
            <a:r>
              <a:rPr lang="en-US" sz="3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 </a:t>
            </a:r>
            <a:r>
              <a:rPr lang="th-TH" sz="3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จะมีเพียง </a:t>
            </a:r>
          </a:p>
          <a:p>
            <a:pPr lvl="1"/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public method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ที่ไม่มี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body </a:t>
            </a:r>
            <a:r>
              <a:rPr 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ถึงแม้จะไม่เขียน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modifier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ก็จะเป็น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public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โดยอัตโนมัติ</a:t>
            </a:r>
          </a:p>
          <a:p>
            <a:pPr lvl="1"/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public attribute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ที่เป็นได้เฉพาะค่าคงที่ และ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static </a:t>
            </a:r>
            <a:r>
              <a:rPr 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ถึงแม้ไม่เขียน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modifier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final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static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ก็ตาม</a:t>
            </a:r>
          </a:p>
          <a:p>
            <a:pPr lvl="1"/>
            <a:r>
              <a:rPr 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modifier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สามารถเป็น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public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</a:t>
            </a:r>
          </a:p>
          <a:p>
            <a:r>
              <a:rPr lang="en-US" sz="3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 </a:t>
            </a:r>
            <a:r>
              <a:rPr lang="th-TH" sz="3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ไม่สามารถ </a:t>
            </a:r>
            <a:r>
              <a:rPr lang="en-US" sz="3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instantiate </a:t>
            </a:r>
            <a:r>
              <a:rPr lang="th-TH" sz="3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 (ไม่มีตัวตน) ฉะนั้นจะไม่สามารถใช้</a:t>
            </a:r>
          </a:p>
          <a:p>
            <a:pPr lvl="1"/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new </a:t>
            </a:r>
            <a:r>
              <a:rPr lang="en-US" sz="2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interfaceName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2715</TotalTime>
  <Words>1525</Words>
  <Application>Microsoft Office PowerPoint</Application>
  <PresentationFormat>On-screen Show (4:3)</PresentationFormat>
  <Paragraphs>342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Angsana New</vt:lpstr>
      <vt:lpstr>Arial</vt:lpstr>
      <vt:lpstr>Calibri</vt:lpstr>
      <vt:lpstr>Cordia New</vt:lpstr>
      <vt:lpstr>Courier New</vt:lpstr>
      <vt:lpstr>TH SarabunPSK</vt:lpstr>
      <vt:lpstr>Wingdings</vt:lpstr>
      <vt:lpstr>temp</vt:lpstr>
      <vt:lpstr>Chapter 7 02204172 Polymorphism</vt:lpstr>
      <vt:lpstr>Inheritance</vt:lpstr>
      <vt:lpstr>Polymorphism</vt:lpstr>
      <vt:lpstr>Polymorphism (Cont.)</vt:lpstr>
      <vt:lpstr>Polymorphism (Cont.)</vt:lpstr>
      <vt:lpstr>Override</vt:lpstr>
      <vt:lpstr>Override (Cont.)</vt:lpstr>
      <vt:lpstr>Overload</vt:lpstr>
      <vt:lpstr>Interface</vt:lpstr>
      <vt:lpstr>Interface Syntax</vt:lpstr>
      <vt:lpstr>Interface</vt:lpstr>
      <vt:lpstr>Interface (Cont.)</vt:lpstr>
      <vt:lpstr>Interface (Cont.)</vt:lpstr>
      <vt:lpstr>Interface (Cont.)</vt:lpstr>
      <vt:lpstr>Interface (Cont.)</vt:lpstr>
      <vt:lpstr>Interface (Cont.)</vt:lpstr>
      <vt:lpstr>Interface (Cont.)</vt:lpstr>
      <vt:lpstr>Interface (Cont.)</vt:lpstr>
      <vt:lpstr>Interface (Cont.)</vt:lpstr>
      <vt:lpstr>Interface (Cont.)</vt:lpstr>
      <vt:lpstr>Interface (Cont.)</vt:lpstr>
      <vt:lpstr>Interface (Cont.)</vt:lpstr>
      <vt:lpstr>Interface (Cont.)</vt:lpstr>
      <vt:lpstr>Interface (Cont.)</vt:lpstr>
    </vt:vector>
  </TitlesOfParts>
  <Company>Kasetsart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Comments recovery approach for Java Decompiler</dc:title>
  <dc:creator>Cidol</dc:creator>
  <cp:lastModifiedBy>Cidol</cp:lastModifiedBy>
  <cp:revision>844</cp:revision>
  <dcterms:created xsi:type="dcterms:W3CDTF">2016-06-08T10:38:36Z</dcterms:created>
  <dcterms:modified xsi:type="dcterms:W3CDTF">2018-09-16T15:54:48Z</dcterms:modified>
</cp:coreProperties>
</file>