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80" r:id="rId6"/>
    <p:sldId id="260" r:id="rId7"/>
    <p:sldId id="261" r:id="rId8"/>
    <p:sldId id="262" r:id="rId9"/>
    <p:sldId id="263" r:id="rId10"/>
    <p:sldId id="270" r:id="rId11"/>
    <p:sldId id="264" r:id="rId12"/>
    <p:sldId id="265" r:id="rId13"/>
    <p:sldId id="269" r:id="rId14"/>
    <p:sldId id="266" r:id="rId15"/>
    <p:sldId id="267" r:id="rId16"/>
    <p:sldId id="268" r:id="rId17"/>
    <p:sldId id="271" r:id="rId18"/>
    <p:sldId id="272" r:id="rId19"/>
    <p:sldId id="273" r:id="rId20"/>
    <p:sldId id="274" r:id="rId21"/>
    <p:sldId id="275" r:id="rId22"/>
    <p:sldId id="278" r:id="rId23"/>
    <p:sldId id="276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660033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34" autoAdjust="0"/>
    <p:restoredTop sz="88953" autoAdjust="0"/>
  </p:normalViewPr>
  <p:slideViewPr>
    <p:cSldViewPr>
      <p:cViewPr varScale="1">
        <p:scale>
          <a:sx n="103" d="100"/>
          <a:sy n="103" d="100"/>
        </p:scale>
        <p:origin x="96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C185A-D41A-4077-90E1-CE8F44BE2CAF}" type="datetimeFigureOut">
              <a:rPr lang="en-US" smtClean="0"/>
              <a:pPr/>
              <a:t>9/30/2018</a:t>
            </a:fld>
            <a:endParaRPr lang="en-US"/>
          </a:p>
        </p:txBody>
      </p:sp>
      <p:sp>
        <p:nvSpPr>
          <p:cNvPr id="4" name="ตัวยึด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ตัวยึด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B1D01-75C9-4433-92CF-7A4F32D1E2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60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0FC964-E6B3-4035-BCF2-1DF87751E861}" type="slidenum">
              <a:rPr lang="th-TH" smtClean="0"/>
              <a:pPr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3577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h-TH" altLang="th-TH" smtClean="0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BCCF87C-29D3-4747-8C91-4CEE9E93504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70907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B1D01-75C9-4433-92CF-7A4F32D1E2E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86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E48D16-CFDB-487C-B19B-5F3DE4112AED}" type="datetime1">
              <a:rPr lang="en-US" smtClean="0"/>
              <a:t>9/30/2018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286A317-3E15-4EEF-8455-A8450BA4DC6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 descr="http://pirun.ku.ac.th/%7Efengsck/figture/pirun1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045" y="116632"/>
            <a:ext cx="1634951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2D028F2-DE4A-4F2F-AE0D-915162F7F61F}" type="datetime1">
              <a:rPr lang="en-US" smtClean="0"/>
              <a:t>9/30/2018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286A317-3E15-4EEF-8455-A8450BA4DC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1CA3B7-15D5-412D-B608-01E162D07D5E}" type="datetime1">
              <a:rPr lang="en-US" smtClean="0"/>
              <a:t>9/30/2018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286A317-3E15-4EEF-8455-A8450BA4DC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pic>
        <p:nvPicPr>
          <p:cNvPr id="7" name="Picture 12" descr="http://pirun.ku.ac.th/%7Efengsck/figture/pirun1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049" y="0"/>
            <a:ext cx="1634951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6324600"/>
            <a:ext cx="2057400" cy="305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F93B74-EBFE-42B1-B4C2-7A4E9F231294}" type="datetime1">
              <a:rPr lang="en-US" smtClean="0"/>
              <a:t>9/30/2018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286A317-3E15-4EEF-8455-A8450BA4DC6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 descr="http://pirun.ku.ac.th/%7Efengsck/figture/pirun1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143000"/>
            <a:ext cx="1634951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F37CA3-DF8C-4B89-AF00-B868FDA1B77B}" type="datetime1">
              <a:rPr lang="en-US" smtClean="0"/>
              <a:t>9/30/2018</a:t>
            </a:fld>
            <a:endParaRPr lang="en-US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286A317-3E15-4EEF-8455-A8450BA4DC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E5B60C-B1EE-48B7-8D28-6E4AF16D7780}" type="datetime1">
              <a:rPr lang="en-US" smtClean="0"/>
              <a:t>9/30/2018</a:t>
            </a:fld>
            <a:endParaRPr lang="en-US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286A317-3E15-4EEF-8455-A8450BA4DC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6189486-E766-45F0-9E5D-59EE17C02335}" type="datetime1">
              <a:rPr lang="en-US" smtClean="0"/>
              <a:t>9/30/2018</a:t>
            </a:fld>
            <a:endParaRPr lang="en-US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286A317-3E15-4EEF-8455-A8450BA4DC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ED75871-BB2F-4CBC-A1DE-42CB269978F8}" type="datetime1">
              <a:rPr lang="en-US" smtClean="0"/>
              <a:t>9/30/2018</a:t>
            </a:fld>
            <a:endParaRPr lang="en-US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286A317-3E15-4EEF-8455-A8450BA4DC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B4EB4A-6C2B-47DF-8BE2-3E2AC6CF2912}" type="datetime1">
              <a:rPr lang="en-US" smtClean="0"/>
              <a:t>9/30/2018</a:t>
            </a:fld>
            <a:endParaRPr lang="en-US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286A317-3E15-4EEF-8455-A8450BA4DC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5D924E-FA9C-4D74-B5F6-1CF192EF227A}" type="datetime1">
              <a:rPr lang="en-US" smtClean="0"/>
              <a:t>9/30/2018</a:t>
            </a:fld>
            <a:endParaRPr lang="en-US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286A317-3E15-4EEF-8455-A8450BA4DC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212975"/>
          </a:xfrm>
        </p:spPr>
        <p:txBody>
          <a:bodyPr>
            <a:noAutofit/>
          </a:bodyPr>
          <a:lstStyle/>
          <a:p>
            <a:r>
              <a:rPr lang="en-US" sz="4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Chapter </a:t>
            </a:r>
            <a:r>
              <a:rPr lang="en-US" sz="4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7</a:t>
            </a:r>
            <a:r>
              <a:rPr lang="th-TH" sz="4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4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4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02204172</a:t>
            </a:r>
            <a:r>
              <a:rPr lang="en-GB" sz="4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GB" sz="4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GB" sz="4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Nested Class / Inner Class</a:t>
            </a:r>
            <a:endParaRPr lang="en-US" sz="4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5981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Local</a:t>
            </a:r>
            <a:r>
              <a:rPr lang="en-US" dirty="0"/>
              <a:t>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(Cont.)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828800"/>
            <a:ext cx="7315200" cy="4247317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PhoneNumber</a:t>
            </a:r>
            <a:r>
              <a:rPr lang="en-US" sz="14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myNumber1 = new </a:t>
            </a:r>
            <a:r>
              <a:rPr lang="en-US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PhoneNumber</a:t>
            </a:r>
            <a:r>
              <a:rPr lang="en-US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(phoneNumber1);</a:t>
            </a:r>
          </a:p>
          <a:p>
            <a:r>
              <a:rPr lang="en-US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PhoneNumber</a:t>
            </a:r>
            <a:r>
              <a:rPr lang="en-US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myNumber2 = new </a:t>
            </a:r>
            <a:r>
              <a:rPr lang="en-US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PhoneNumber</a:t>
            </a:r>
            <a:r>
              <a:rPr lang="en-US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(phoneNumber2);</a:t>
            </a:r>
            <a:endParaRPr lang="en-US" sz="140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if (myNumber1.getNumber() == null) </a:t>
            </a:r>
          </a:p>
          <a:p>
            <a:r>
              <a:rPr lang="en-US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("First number is invalid");</a:t>
            </a:r>
          </a:p>
          <a:p>
            <a:r>
              <a:rPr lang="en-US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US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("First number is " + myNumber1.getNumber());</a:t>
            </a:r>
          </a:p>
          <a:p>
            <a:r>
              <a:rPr lang="en-US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if (myNumber2.getNumber() == null)</a:t>
            </a:r>
          </a:p>
          <a:p>
            <a:r>
              <a:rPr lang="en-US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("Second number is invalid");</a:t>
            </a:r>
          </a:p>
          <a:p>
            <a:r>
              <a:rPr lang="en-US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US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("Second number is " + myNumber2.getNumber());</a:t>
            </a:r>
          </a:p>
          <a:p>
            <a:endParaRPr lang="en-US" sz="140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endParaRPr lang="en-US" sz="140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public static void </a:t>
            </a:r>
            <a:r>
              <a:rPr lang="en-US" sz="14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main(String</a:t>
            </a:r>
            <a:r>
              <a:rPr lang="en-GB" sz="14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[]</a:t>
            </a:r>
            <a:r>
              <a:rPr lang="en-US" sz="14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validatePhoneNumber</a:t>
            </a:r>
            <a:r>
              <a:rPr lang="en-US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("123-456-7890", "456-7890");</a:t>
            </a:r>
          </a:p>
          <a:p>
            <a:r>
              <a:rPr lang="en-US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1007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inner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เหมือนกับ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attribute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method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ธรรมดา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inner class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จัดเป็นของ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instance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ของวัตถุของคลาสภายนอก</a:t>
            </a:r>
          </a:p>
          <a:p>
            <a:pPr lvl="1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ในเมื่อ “เป็นของวัตถุ” คลาสภายในจึงไม่สามารถมี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static attribute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static method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ได้</a:t>
            </a:r>
          </a:p>
          <a:p>
            <a:pPr lvl="1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การจะสร้างวัตถุชนิด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inner class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จะต้องสร้างวัตถุของคลาสภายนอกก่อน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inner class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มีชนิดพิเศษอีก 3 ชนิด</a:t>
            </a:r>
          </a:p>
          <a:p>
            <a:pPr lvl="1"/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inner non-static class: inner class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ที่ไม่ถูกประกาศเป็น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static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นั่นเอง</a:t>
            </a:r>
          </a:p>
          <a:p>
            <a:pPr lvl="1"/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local inner class</a:t>
            </a:r>
          </a:p>
          <a:p>
            <a:pPr lvl="1"/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anonymous class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inner class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ใช้มากใน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event-handling mechanism</a:t>
            </a:r>
          </a:p>
          <a:p>
            <a:pPr lvl="1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 ในการจัดการ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event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GUI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291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Non-static inner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</a:t>
            </a:r>
            <a:r>
              <a:rPr lang="th-TH" sz="3000" kern="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คลาสภายในธรรมดา ซึ่งมีความสัมพันธ์โดยตรงกับคลาสภายนอก การใช้งานคลาสภายในในลักษณะนี้จะเป็นต้องสร้าง </a:t>
            </a:r>
            <a:r>
              <a:rPr lang="en-US" sz="3000" kern="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Instance </a:t>
            </a:r>
            <a:r>
              <a:rPr lang="th-TH" sz="3000" kern="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ของคลาสภายนอกขึ้นมาก่อน จึงจะสร้าง </a:t>
            </a:r>
            <a:r>
              <a:rPr lang="en-US" sz="3000" kern="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Instance </a:t>
            </a:r>
            <a:r>
              <a:rPr lang="th-TH" sz="3000" kern="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ของคลาสภายในได้  </a:t>
            </a:r>
            <a:endParaRPr lang="en-GB" sz="3000" kern="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000" kern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</a:t>
            </a:r>
            <a:r>
              <a:rPr lang="th-TH" sz="3000" kern="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 </a:t>
            </a:r>
            <a:r>
              <a:rPr lang="en-US" sz="3000" kern="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Instance </a:t>
            </a:r>
            <a:r>
              <a:rPr lang="th-TH" sz="3000" kern="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ถูกสร้างไว้ภายในทำให้คลาสทั้ง 2 ตัวสามารถเข้าถึงทุกตัวแปรหรือ เมธอดของคลาสกันและกันได้โดยตรง</a:t>
            </a:r>
            <a:endParaRPr lang="en-US" sz="3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4267200"/>
            <a:ext cx="7715304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OuterClass</a:t>
            </a:r>
            <a:r>
              <a:rPr lang="en-US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r>
              <a:rPr lang="th-TH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th-TH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InnerClass</a:t>
            </a:r>
            <a:r>
              <a:rPr lang="en-US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th-TH" sz="1800" dirty="0">
              <a:solidFill>
                <a:srgbClr val="00206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621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Non-static inner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3863181"/>
            <a:ext cx="7715304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ublic class </a:t>
            </a:r>
            <a:r>
              <a:rPr lang="en-US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OuterClass</a:t>
            </a:r>
            <a:r>
              <a:rPr lang="en-US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endParaRPr lang="en-US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public static void main(String[] </a:t>
            </a:r>
            <a:r>
              <a:rPr lang="en-GB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GB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GB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OuterClass</a:t>
            </a:r>
            <a:r>
              <a:rPr lang="en-US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out = new </a:t>
            </a:r>
            <a:r>
              <a:rPr lang="en-US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OuterClass</a:t>
            </a:r>
            <a:r>
              <a:rPr lang="en-US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GB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InnerClass</a:t>
            </a:r>
            <a:r>
              <a:rPr lang="en-US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in  = </a:t>
            </a:r>
            <a:r>
              <a:rPr lang="en-US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out.new</a:t>
            </a:r>
            <a:r>
              <a:rPr lang="en-US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InnerClass</a:t>
            </a:r>
            <a:r>
              <a:rPr lang="en-US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GB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}</a:t>
            </a:r>
            <a:endParaRPr lang="en-US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th-TH" sz="1800" dirty="0">
              <a:solidFill>
                <a:srgbClr val="002060"/>
              </a:solidFill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981200"/>
            <a:ext cx="7715304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ublic class </a:t>
            </a:r>
            <a:r>
              <a:rPr lang="en-US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OuterClass</a:t>
            </a:r>
            <a:r>
              <a:rPr lang="en-US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r>
              <a:rPr lang="th-TH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th-TH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InnerClass</a:t>
            </a:r>
            <a:r>
              <a:rPr lang="en-US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th-TH" sz="1800" dirty="0">
              <a:solidFill>
                <a:srgbClr val="00206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246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with an Inner Class</a:t>
            </a:r>
          </a:p>
        </p:txBody>
      </p:sp>
      <p:pic>
        <p:nvPicPr>
          <p:cNvPr id="4" name="Picture 5" descr="D13_9_1a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2"/>
          <a:stretch/>
        </p:blipFill>
        <p:spPr bwMode="auto">
          <a:xfrm>
            <a:off x="914400" y="1295400"/>
            <a:ext cx="6677385" cy="4815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8688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with an Inner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D13_9_1b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6" t="8247" r="-3056" b="-2285"/>
          <a:stretch/>
        </p:blipFill>
        <p:spPr bwMode="auto">
          <a:xfrm>
            <a:off x="914400" y="1691084"/>
            <a:ext cx="7505700" cy="4344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5077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with an Inner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4" descr="D13_9_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36" t="4071" r="2136" b="9850"/>
          <a:stretch/>
        </p:blipFill>
        <p:spPr bwMode="auto">
          <a:xfrm>
            <a:off x="1004887" y="1417638"/>
            <a:ext cx="7134225" cy="4833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6491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Local</a:t>
            </a:r>
            <a:r>
              <a:rPr lang="en-US" dirty="0"/>
              <a:t>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local inner class </a:t>
            </a:r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</a:t>
            </a:r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inner class </a:t>
            </a:r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ที่ถูกประกาศใน </a:t>
            </a:r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body </a:t>
            </a:r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method </a:t>
            </a:r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ซึ่งหมายความว่า </a:t>
            </a:r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inner class </a:t>
            </a:r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สามารถถูกประกาศ ณ ที่ใดก็ได้ในคลาสภายนอกนั่นเอง</a:t>
            </a:r>
            <a:endParaRPr lang="en-US" sz="3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4400" b="1" dirty="0">
              <a:latin typeface="TH SarabunPSK" panose="020B0500040200020003" pitchFamily="34" charset="-34"/>
              <a:ea typeface="+mj-ea"/>
              <a:cs typeface="TH SarabunPSK" panose="020B0500040200020003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2887682"/>
            <a:ext cx="7715304" cy="39703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public class Outer {</a:t>
            </a:r>
          </a:p>
          <a:p>
            <a:r>
              <a:rPr lang="en-US" sz="1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sz="18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outer_x</a:t>
            </a:r>
            <a:r>
              <a:rPr lang="en-US" sz="1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100;</a:t>
            </a:r>
          </a:p>
          <a:p>
            <a:r>
              <a:rPr lang="en-US" sz="1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public void test() {</a:t>
            </a:r>
          </a:p>
          <a:p>
            <a:r>
              <a:rPr lang="nn-NO" sz="1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for (int i=0; i&lt;10; i++) {</a:t>
            </a:r>
          </a:p>
          <a:p>
            <a:r>
              <a:rPr lang="en-US" sz="1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class Inner {</a:t>
            </a:r>
          </a:p>
          <a:p>
            <a:r>
              <a:rPr lang="en-US" sz="1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void display() {</a:t>
            </a:r>
          </a:p>
          <a:p>
            <a:r>
              <a:rPr lang="en-US" sz="1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8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outer_x</a:t>
            </a:r>
            <a:r>
              <a:rPr lang="en-US" sz="1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 " + </a:t>
            </a:r>
            <a:r>
              <a:rPr lang="en-US" sz="18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outer_x</a:t>
            </a:r>
            <a:r>
              <a:rPr lang="en-US" sz="1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en-US" sz="1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}</a:t>
            </a:r>
            <a:endParaRPr lang="th-TH" sz="1800" dirty="0" smtClean="0">
              <a:solidFill>
                <a:srgbClr val="002060"/>
              </a:solidFill>
              <a:latin typeface="Courier New" pitchFamily="49" charset="0"/>
            </a:endParaRPr>
          </a:p>
          <a:p>
            <a:r>
              <a:rPr lang="en-US" sz="1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Inner </a:t>
            </a:r>
            <a:r>
              <a:rPr lang="en-US" sz="18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inner</a:t>
            </a:r>
            <a:r>
              <a:rPr lang="en-US" sz="1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new Inner();</a:t>
            </a:r>
          </a:p>
          <a:p>
            <a:r>
              <a:rPr lang="en-US" sz="1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inner.display</a:t>
            </a:r>
            <a:r>
              <a:rPr lang="en-US" sz="1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th-TH" sz="1800" dirty="0">
              <a:solidFill>
                <a:srgbClr val="00206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4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Anonymous</a:t>
            </a:r>
            <a:r>
              <a:rPr lang="en-US" dirty="0"/>
              <a:t>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anonymous inner class </a:t>
            </a:r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</a:t>
            </a:r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local inner class </a:t>
            </a:r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ที่ไม่ได้ถูกกำหนดชื่อคลาสไว้ ซึ่งอาจเป็นเพราะในคลาสนั้นจะมีวัตถุเพียงอันเดียว หรือเราต้องการ </a:t>
            </a:r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override method </a:t>
            </a:r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เป็นกรณีพิเศษสำหรับวัตถุเพียงอันเดียว</a:t>
            </a:r>
            <a:endParaRPr lang="en-US" sz="3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สามารถสร้างจากคลาสโดยตรง</a:t>
            </a:r>
          </a:p>
          <a:p>
            <a:r>
              <a:rPr lang="th-TH" sz="3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และสร้างจาก</a:t>
            </a:r>
            <a:r>
              <a:rPr lang="en-GB" sz="3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abstract class </a:t>
            </a:r>
            <a:r>
              <a:rPr lang="th-TH" sz="3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GB" sz="3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interface</a:t>
            </a:r>
            <a:endParaRPr lang="en-US" sz="3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2076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Anonymous</a:t>
            </a:r>
            <a:r>
              <a:rPr lang="en-US" dirty="0"/>
              <a:t> </a:t>
            </a: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inner (Cont.)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708745"/>
            <a:ext cx="7715304" cy="43088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public class Outer {</a:t>
            </a:r>
          </a:p>
          <a:p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protected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outer_x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= 100;</a:t>
            </a:r>
          </a:p>
          <a:p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public void test() {</a:t>
            </a:r>
          </a:p>
          <a:p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outer_x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= " +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outer_x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public void test2() {</a:t>
            </a:r>
          </a:p>
          <a:p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Outer o = new Outer() {</a:t>
            </a:r>
          </a:p>
          <a:p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  public void test() { </a:t>
            </a:r>
          </a:p>
          <a:p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this.outer_x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= 20;</a:t>
            </a:r>
          </a:p>
          <a:p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outer_x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= " +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this.outer_x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outer_x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 " +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Outer.this.outer_x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7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};</a:t>
            </a:r>
            <a:endParaRPr lang="th-TH" sz="1700" dirty="0" smtClean="0">
              <a:latin typeface="Courier New" pitchFamily="49" charset="0"/>
            </a:endParaRPr>
          </a:p>
          <a:p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o.test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}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7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358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Nested Class / Inner Class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nested class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คลาสที่ถูกประกาศภายในคลาสอื่น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เหตุผลของการใช้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nested class</a:t>
            </a:r>
          </a:p>
          <a:p>
            <a:pPr lvl="1"/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logical grouping of classes: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หากมีคลาสหนึ่งถูกเรียกใช้ในเพียงคลาสเดียว เราควรจะให้คลาสที่ถูกเรียกใช้ ฝังอยู่ในอีกคลาส เพื่อให้ทั้งสองคลาสอยู่ด้วยกัน</a:t>
            </a:r>
          </a:p>
          <a:p>
            <a:pPr lvl="1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คลาสที่ถูกเรียกใช้ เรียกว่า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helper class</a:t>
            </a:r>
          </a:p>
          <a:p>
            <a:pPr lvl="1"/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Increase encapsulation: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คลาสที่อยู่ภายในสามารถเข้าถึงข้อมูลของคลาสภายนอกได้โดยตรง ถึงแม้ว่าข้อมูลจะถูกประกาศเป็น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private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และคลาสภายในสามารถถูกซ่อนจากคลาสอื่นๆ (โดยการประกาศให้เป็น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private)</a:t>
            </a:r>
          </a:p>
          <a:p>
            <a:pPr lvl="1"/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More readable and maintainable code: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การให้คลาสเล็กๆ อยู่ภายในคลาสภายนอกทำให้โค้ดของคลาสภายในอยู่ใกล้กับที่ๆ เรียกใช้มัน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915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Anonymous</a:t>
            </a:r>
            <a:r>
              <a:rPr lang="en-US" dirty="0"/>
              <a:t> </a:t>
            </a: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inner (Cont.)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2209800"/>
            <a:ext cx="7715304" cy="20621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OuterInterface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foo();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bar();</a:t>
            </a:r>
          </a:p>
          <a:p>
            <a:endParaRPr lang="en-US" sz="1600" b="1" dirty="0">
              <a:solidFill>
                <a:srgbClr val="7F005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7004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Anonymous</a:t>
            </a:r>
            <a:r>
              <a:rPr lang="en-US" dirty="0"/>
              <a:t>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inner (Cont.)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3900" y="1752600"/>
            <a:ext cx="7696200" cy="452431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GB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ublic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TestAnonymousClass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main(String[] </a:t>
            </a:r>
            <a:r>
              <a:rPr lang="en-US" sz="160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lvl="1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OuterInterface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u="sng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600" u="sng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u="sng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b="1" u="sng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OuterInterface</a:t>
            </a:r>
            <a:r>
              <a:rPr lang="en-US" sz="1600" b="1" u="sng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lvl="1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>
                <a:solidFill>
                  <a:srgbClr val="6464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</a:p>
          <a:p>
            <a:pPr lvl="3"/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pPr lvl="3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3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>
                <a:solidFill>
                  <a:srgbClr val="6464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</a:p>
          <a:p>
            <a:pPr lvl="3"/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pPr lvl="3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388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Anonymous</a:t>
            </a:r>
            <a:r>
              <a:rPr lang="en-US" dirty="0"/>
              <a:t>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inner (Cont.)</a:t>
            </a:r>
          </a:p>
        </p:txBody>
      </p:sp>
      <p:pic>
        <p:nvPicPr>
          <p:cNvPr id="55300" name="Picture 4" descr="D13_11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64"/>
          <a:stretch/>
        </p:blipFill>
        <p:spPr bwMode="auto">
          <a:xfrm>
            <a:off x="435429" y="2133600"/>
            <a:ext cx="8131994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800600" y="2438400"/>
            <a:ext cx="2286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6768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Anonymous</a:t>
            </a:r>
            <a:r>
              <a:rPr lang="en-US" dirty="0"/>
              <a:t>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inner (Cont.)</a:t>
            </a:r>
            <a:endParaRPr lang="en-US" dirty="0"/>
          </a:p>
        </p:txBody>
      </p:sp>
      <p:pic>
        <p:nvPicPr>
          <p:cNvPr id="4" name="Picture 4" descr="D13_11a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" t="5647" r="-267" b="-255"/>
          <a:stretch/>
        </p:blipFill>
        <p:spPr bwMode="auto">
          <a:xfrm>
            <a:off x="914400" y="1752600"/>
            <a:ext cx="7124700" cy="3829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2497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Anonymous</a:t>
            </a:r>
            <a:r>
              <a:rPr lang="en-US" dirty="0"/>
              <a:t>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inner (Cont.)</a:t>
            </a:r>
            <a:endParaRPr lang="en-US" dirty="0"/>
          </a:p>
        </p:txBody>
      </p:sp>
      <p:pic>
        <p:nvPicPr>
          <p:cNvPr id="4" name="Picture 4" descr="D13_11b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9"/>
          <a:stretch/>
        </p:blipFill>
        <p:spPr bwMode="auto">
          <a:xfrm>
            <a:off x="1066800" y="1371600"/>
            <a:ext cx="6677025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D13_11c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63" r="67656" b="48795"/>
          <a:stretch/>
        </p:blipFill>
        <p:spPr bwMode="auto">
          <a:xfrm>
            <a:off x="6705600" y="5715000"/>
            <a:ext cx="2438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5892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Nested Class / Inner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nested class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มีอยู่ 2 ประเภท</a:t>
            </a:r>
          </a:p>
          <a:p>
            <a:pPr lvl="1"/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static: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ซึ่งเหมือนกับ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static attribute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static method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ที่มี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static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อยู่ข้างหน้า เรามักเรียกคลาสนี้ว่า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static nested class</a:t>
            </a:r>
          </a:p>
          <a:p>
            <a:pPr lvl="1"/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non-static: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คลาสภายในธรรมดา ซึ่งเรามักเรียกว่า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inner class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496" y="4114800"/>
            <a:ext cx="7715304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OuterClass</a:t>
            </a:r>
            <a:r>
              <a:rPr lang="en-US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endParaRPr lang="th-TH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th-TH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th-TH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InnerClass</a:t>
            </a:r>
            <a:r>
              <a:rPr lang="en-US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...</a:t>
            </a:r>
          </a:p>
          <a:p>
            <a:r>
              <a:rPr lang="en-US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th-TH" sz="1800" dirty="0">
              <a:solidFill>
                <a:srgbClr val="00206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414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static nested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static nested class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สามารถใช้งานได้ในกรณีต่อไปนี้</a:t>
            </a:r>
          </a:p>
          <a:p>
            <a:pPr lvl="1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สามารถถูกเรียกใช้ได้ทั้งใน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method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ธรรมดา และ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static method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ของคลาสภายนอก</a:t>
            </a:r>
          </a:p>
          <a:p>
            <a:pPr lvl="1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ไม่สามารถอ้างถึง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attribute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method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ธรรมดาของคลาสภายนอกได้โดยตรง</a:t>
            </a:r>
          </a:p>
          <a:p>
            <a:pPr lvl="1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อ้างถึงได้เพียง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static attribute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static method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ของคลาสภายนอก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static nested class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ที่เป็น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public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สามารถใช้งานได้เหมือน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top-level class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อื่นทั่วๆไป เพียงแต่เสมือนถูก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package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ไว้ในคลาสภายนอก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static inner class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ถูกใช้งานน้อย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816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static nested </a:t>
            </a: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class (Cont.)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886200"/>
            <a:ext cx="9067800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ublic class </a:t>
            </a:r>
            <a:r>
              <a:rPr lang="en-US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OuterClassTest</a:t>
            </a:r>
            <a:r>
              <a:rPr lang="en-US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endParaRPr lang="en-US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public static void main(String[] </a:t>
            </a:r>
            <a:r>
              <a:rPr lang="en-GB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GB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GB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7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OuterClass.InnerClass</a:t>
            </a:r>
            <a:r>
              <a:rPr lang="en-US" sz="17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in= new </a:t>
            </a:r>
            <a:r>
              <a:rPr lang="en-US" sz="17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OuterClass</a:t>
            </a:r>
            <a:r>
              <a:rPr lang="en-US" sz="17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en-US" sz="17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OuterClass.InnerClass</a:t>
            </a:r>
            <a:r>
              <a:rPr lang="en-US" sz="17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GB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th-TH" sz="1800" dirty="0">
              <a:solidFill>
                <a:srgbClr val="002060"/>
              </a:solidFill>
              <a:latin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981200"/>
            <a:ext cx="7715304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ublic class </a:t>
            </a:r>
            <a:r>
              <a:rPr lang="en-US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OuterClass</a:t>
            </a:r>
            <a:r>
              <a:rPr lang="en-US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r>
              <a:rPr lang="th-TH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th-TH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public static </a:t>
            </a:r>
            <a:r>
              <a:rPr lang="en-US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InnerClass</a:t>
            </a:r>
            <a:r>
              <a:rPr lang="en-US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th-TH" sz="1800" dirty="0">
              <a:solidFill>
                <a:srgbClr val="00206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21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static nested </a:t>
            </a: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class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-49958" y="1371600"/>
            <a:ext cx="4703806" cy="4953000"/>
          </a:xfrm>
          <a:prstGeom prst="roundRect">
            <a:avLst>
              <a:gd name="adj" fmla="val 3486"/>
            </a:avLst>
          </a:prstGeom>
          <a:solidFill>
            <a:schemeClr val="bg1">
              <a:alpha val="65000"/>
            </a:schemeClr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ArrayAlg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endParaRPr lang="en-US" sz="1700" i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public static class Pair {</a:t>
            </a:r>
          </a:p>
          <a:p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private double min;</a:t>
            </a:r>
          </a:p>
          <a:p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private double max;</a:t>
            </a:r>
            <a:endParaRPr lang="th-TH" sz="1700" dirty="0" smtClean="0">
              <a:latin typeface="Courier New" pitchFamily="49" charset="0"/>
            </a:endParaRPr>
          </a:p>
          <a:p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public Pair(double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f,double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s)</a:t>
            </a:r>
          </a:p>
          <a:p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{</a:t>
            </a:r>
            <a:endParaRPr lang="th-TH" sz="1700" dirty="0" smtClean="0">
              <a:latin typeface="Courier New" pitchFamily="49" charset="0"/>
            </a:endParaRPr>
          </a:p>
          <a:p>
            <a:r>
              <a:rPr lang="en-US" sz="1700" dirty="0" smtClean="0">
                <a:latin typeface="Courier New" pitchFamily="49" charset="0"/>
              </a:rPr>
              <a:t>     min = f;</a:t>
            </a:r>
          </a:p>
          <a:p>
            <a:r>
              <a:rPr lang="en-US" sz="1700" dirty="0" smtClean="0">
                <a:latin typeface="Courier New" pitchFamily="49" charset="0"/>
              </a:rPr>
              <a:t>     max = s;</a:t>
            </a:r>
          </a:p>
          <a:p>
            <a:r>
              <a:rPr lang="en-US" sz="1700" dirty="0" smtClean="0">
                <a:latin typeface="Courier New" pitchFamily="49" charset="0"/>
              </a:rPr>
              <a:t>   }</a:t>
            </a:r>
          </a:p>
          <a:p>
            <a:r>
              <a:rPr lang="en-US" sz="1700" dirty="0" smtClean="0">
                <a:latin typeface="Courier New" pitchFamily="49" charset="0"/>
              </a:rPr>
              <a:t>   public double </a:t>
            </a:r>
            <a:r>
              <a:rPr lang="en-US" sz="1700" dirty="0" err="1" smtClean="0">
                <a:latin typeface="Courier New" pitchFamily="49" charset="0"/>
              </a:rPr>
              <a:t>getMin</a:t>
            </a:r>
            <a:r>
              <a:rPr lang="en-US" sz="1700" dirty="0" smtClean="0">
                <a:latin typeface="Courier New" pitchFamily="49" charset="0"/>
              </a:rPr>
              <a:t>() {</a:t>
            </a:r>
          </a:p>
          <a:p>
            <a:r>
              <a:rPr lang="en-US" sz="1700" dirty="0" smtClean="0">
                <a:latin typeface="Courier New" pitchFamily="49" charset="0"/>
              </a:rPr>
              <a:t>     return min;</a:t>
            </a:r>
          </a:p>
          <a:p>
            <a:r>
              <a:rPr lang="en-US" sz="1700" dirty="0" smtClean="0">
                <a:latin typeface="Courier New" pitchFamily="49" charset="0"/>
              </a:rPr>
              <a:t>   }</a:t>
            </a:r>
          </a:p>
          <a:p>
            <a:r>
              <a:rPr lang="en-US" sz="1700" dirty="0" smtClean="0">
                <a:latin typeface="Courier New" pitchFamily="49" charset="0"/>
              </a:rPr>
              <a:t>   public double </a:t>
            </a:r>
            <a:r>
              <a:rPr lang="en-US" sz="1700" dirty="0" err="1" smtClean="0">
                <a:latin typeface="Courier New" pitchFamily="49" charset="0"/>
              </a:rPr>
              <a:t>getMax</a:t>
            </a:r>
            <a:r>
              <a:rPr lang="en-US" sz="1700" dirty="0" smtClean="0">
                <a:latin typeface="Courier New" pitchFamily="49" charset="0"/>
              </a:rPr>
              <a:t>() {</a:t>
            </a:r>
          </a:p>
          <a:p>
            <a:r>
              <a:rPr lang="en-US" sz="1700" dirty="0" smtClean="0">
                <a:latin typeface="Courier New" pitchFamily="49" charset="0"/>
              </a:rPr>
              <a:t>     return max;</a:t>
            </a:r>
          </a:p>
          <a:p>
            <a:r>
              <a:rPr lang="en-US" sz="1700" dirty="0" smtClean="0">
                <a:latin typeface="Courier New" pitchFamily="49" charset="0"/>
              </a:rPr>
              <a:t>   }</a:t>
            </a:r>
          </a:p>
          <a:p>
            <a:r>
              <a:rPr lang="en-US" sz="1700" dirty="0" smtClean="0">
                <a:latin typeface="Courier New" pitchFamily="49" charset="0"/>
              </a:rPr>
              <a:t> }</a:t>
            </a:r>
            <a:endParaRPr lang="th-TH" sz="1700" dirty="0" smtClean="0">
              <a:latin typeface="Courier New" pitchFamily="49" charset="0"/>
            </a:endParaRPr>
          </a:p>
          <a:p>
            <a:r>
              <a:rPr lang="en-US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th-TH" dirty="0" smtClean="0">
              <a:solidFill>
                <a:srgbClr val="FFFF00"/>
              </a:solidFill>
              <a:latin typeface="Courier New" pitchFamily="49" charset="0"/>
            </a:endParaRPr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>
            <a:off x="4688450" y="1371600"/>
            <a:ext cx="4455550" cy="4787042"/>
          </a:xfrm>
          <a:prstGeom prst="roundRect">
            <a:avLst>
              <a:gd name="adj" fmla="val 3486"/>
            </a:avLst>
          </a:prstGeom>
          <a:solidFill>
            <a:schemeClr val="bg1">
              <a:alpha val="65000"/>
            </a:schemeClr>
          </a:solidFill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public static Pair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minmax</a:t>
            </a:r>
            <a:endParaRPr lang="en-US" sz="17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(double[] values) {</a:t>
            </a:r>
            <a:endParaRPr lang="th-TH" sz="17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double min =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Double.MAX_VALUE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double max =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Double.MIN_VALUE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for (double v : values) {</a:t>
            </a:r>
            <a:endParaRPr lang="th-TH" sz="17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if (min &gt; v) min = v;</a:t>
            </a:r>
          </a:p>
          <a:p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if (max &lt; v) max = v;</a:t>
            </a:r>
          </a:p>
          <a:p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th-TH" sz="17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return new Pair(min, max);</a:t>
            </a:r>
          </a:p>
          <a:p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public Pair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testPair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Pair p = new Pair(0,5);</a:t>
            </a:r>
          </a:p>
          <a:p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return p;</a:t>
            </a:r>
          </a:p>
          <a:p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th-TH" sz="1700" dirty="0" smtClean="0">
              <a:latin typeface="Courier New" pitchFamily="49" charset="0"/>
              <a:cs typeface="Courier New" pitchFamily="49" charset="0"/>
            </a:endParaRP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320957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static nested </a:t>
            </a: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class (Cont.)</a:t>
            </a:r>
            <a:endParaRPr lang="en-US" dirty="0"/>
          </a:p>
        </p:txBody>
      </p:sp>
      <p:sp>
        <p:nvSpPr>
          <p:cNvPr id="4" name="สี่เหลี่ยมผืนผ้า 8"/>
          <p:cNvSpPr/>
          <p:nvPr/>
        </p:nvSpPr>
        <p:spPr>
          <a:xfrm>
            <a:off x="457200" y="1676400"/>
            <a:ext cx="8001056" cy="480131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ArrayAlgTest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endParaRPr lang="th-TH" dirty="0">
              <a:latin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public static void main(String[]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double[] d = new double[20];</a:t>
            </a:r>
          </a:p>
          <a:p>
            <a:r>
              <a:rPr lang="nn-NO" dirty="0">
                <a:latin typeface="Courier New" pitchFamily="49" charset="0"/>
                <a:cs typeface="Courier New" pitchFamily="49" charset="0"/>
              </a:rPr>
              <a:t>    for (int i = 0; i&lt;d.length; i++)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d[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= 100 *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random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ArrayAlg.Pair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p1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ArrayAlg.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minmax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(d);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("min = " + p.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getMin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("max = " + p.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getMax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ArrayAlg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 = 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ArrayAlg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ArrayAlg.Pair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p2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a.testPair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(p2.getMax());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ArrayAlg.Pair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p3 = 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ArrayAlg.Pair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(1,2);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3593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Local</a:t>
            </a:r>
            <a:r>
              <a:rPr lang="en-US" dirty="0"/>
              <a:t>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Local class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คือคลาสที่ปรากฎอยู่ภายใน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block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ของปีกกาใดๆ </a:t>
            </a:r>
            <a:r>
              <a:rPr lang="th-TH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โดยจะประกอบไปด้วยคำสั่งอื่นๆ ทำงานไปพร้อม ๆ กันด้วยหรือไม่ก็ได้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667000"/>
            <a:ext cx="7715304" cy="39703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public class Outer {</a:t>
            </a:r>
          </a:p>
          <a:p>
            <a:r>
              <a:rPr lang="en-US" sz="1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sz="18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outer_x</a:t>
            </a:r>
            <a:r>
              <a:rPr lang="en-US" sz="1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100;</a:t>
            </a:r>
          </a:p>
          <a:p>
            <a:r>
              <a:rPr lang="en-US" sz="1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public void test() {</a:t>
            </a:r>
          </a:p>
          <a:p>
            <a:r>
              <a:rPr lang="nn-NO" sz="1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for (int i=0; i&lt;10; i++) {</a:t>
            </a:r>
          </a:p>
          <a:p>
            <a:r>
              <a:rPr lang="en-US" sz="1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class Inner {</a:t>
            </a:r>
          </a:p>
          <a:p>
            <a:r>
              <a:rPr lang="en-US" sz="1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void display() {</a:t>
            </a:r>
          </a:p>
          <a:p>
            <a:r>
              <a:rPr lang="en-US" sz="1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8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outer_x</a:t>
            </a:r>
            <a:r>
              <a:rPr lang="en-US" sz="1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 " + </a:t>
            </a:r>
            <a:r>
              <a:rPr lang="en-US" sz="18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outer_x</a:t>
            </a:r>
            <a:r>
              <a:rPr lang="en-US" sz="1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en-US" sz="1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}</a:t>
            </a:r>
            <a:endParaRPr lang="th-TH" sz="1800" dirty="0" smtClean="0">
              <a:solidFill>
                <a:srgbClr val="002060"/>
              </a:solidFill>
              <a:latin typeface="Courier New" pitchFamily="49" charset="0"/>
            </a:endParaRPr>
          </a:p>
          <a:p>
            <a:r>
              <a:rPr lang="en-US" sz="1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Inner </a:t>
            </a:r>
            <a:r>
              <a:rPr lang="en-US" sz="18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inner</a:t>
            </a:r>
            <a:r>
              <a:rPr lang="en-US" sz="1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new Inner();</a:t>
            </a:r>
          </a:p>
          <a:p>
            <a:r>
              <a:rPr lang="en-US" sz="1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inner.display</a:t>
            </a:r>
            <a:r>
              <a:rPr lang="en-US" sz="1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th-TH" sz="1800" dirty="0">
              <a:solidFill>
                <a:srgbClr val="00206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148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Local</a:t>
            </a:r>
            <a:r>
              <a:rPr lang="en-US" dirty="0"/>
              <a:t> </a:t>
            </a: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class (Cont.)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066800"/>
            <a:ext cx="7620000" cy="6463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4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ublic </a:t>
            </a:r>
            <a:r>
              <a:rPr lang="en-US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LocalClassExample</a:t>
            </a:r>
            <a:r>
              <a:rPr lang="en-US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static String </a:t>
            </a:r>
            <a:r>
              <a:rPr lang="en-US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regularExpression</a:t>
            </a:r>
            <a:r>
              <a:rPr lang="en-US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"[^0-9]";</a:t>
            </a:r>
          </a:p>
          <a:p>
            <a:r>
              <a:rPr lang="en-US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public static void </a:t>
            </a:r>
            <a:r>
              <a:rPr lang="en-US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validatePhoneNumber</a:t>
            </a:r>
            <a:r>
              <a:rPr lang="en-US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String phoneNumber1, String phoneNumber2) {</a:t>
            </a:r>
          </a:p>
          <a:p>
            <a:r>
              <a:rPr lang="en-US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</a:t>
            </a:r>
          </a:p>
          <a:p>
            <a:r>
              <a:rPr lang="en-US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final </a:t>
            </a:r>
            <a:r>
              <a:rPr lang="en-US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numberLength</a:t>
            </a:r>
            <a:r>
              <a:rPr lang="en-US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10;</a:t>
            </a:r>
          </a:p>
          <a:p>
            <a:r>
              <a:rPr lang="en-US" sz="14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endParaRPr lang="en-US" sz="140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PhoneNumber</a:t>
            </a:r>
            <a:r>
              <a:rPr lang="en-US" sz="14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4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</a:p>
          <a:p>
            <a:r>
              <a:rPr lang="en-US" sz="14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String </a:t>
            </a:r>
            <a:r>
              <a:rPr lang="en-US" sz="14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formattedPhoneNumber</a:t>
            </a:r>
            <a:r>
              <a:rPr lang="en-US" sz="14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endParaRPr lang="en-US" sz="1400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PhoneNumber</a:t>
            </a:r>
            <a:r>
              <a:rPr lang="en-US" sz="14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14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phoneNumber</a:t>
            </a:r>
            <a:r>
              <a:rPr lang="en-US" sz="14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sz="14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    // </a:t>
            </a:r>
            <a:r>
              <a:rPr lang="en-US" sz="14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numberLength</a:t>
            </a:r>
            <a:r>
              <a:rPr lang="en-US" sz="14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7;</a:t>
            </a:r>
          </a:p>
          <a:p>
            <a:r>
              <a:rPr lang="en-US" sz="14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    String </a:t>
            </a:r>
            <a:r>
              <a:rPr lang="en-US" sz="14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currentNumber</a:t>
            </a:r>
            <a:r>
              <a:rPr lang="en-US" sz="14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phoneNumber.replaceAll</a:t>
            </a:r>
            <a:r>
              <a:rPr lang="en-US" sz="14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sz="14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sz="14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regularExpression</a:t>
            </a:r>
            <a:r>
              <a:rPr lang="en-US" sz="14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"");</a:t>
            </a:r>
          </a:p>
          <a:p>
            <a:r>
              <a:rPr lang="en-US" sz="14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    if (</a:t>
            </a:r>
            <a:r>
              <a:rPr lang="en-US" sz="14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currentNumber.length</a:t>
            </a:r>
            <a:r>
              <a:rPr lang="en-US" sz="14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 == </a:t>
            </a:r>
            <a:r>
              <a:rPr lang="en-US" sz="14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numberLength</a:t>
            </a:r>
            <a:r>
              <a:rPr lang="en-US" sz="14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formattedPhoneNumber</a:t>
            </a:r>
            <a:r>
              <a:rPr lang="en-US" sz="14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currentNumber</a:t>
            </a:r>
            <a:r>
              <a:rPr lang="en-US" sz="14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    else</a:t>
            </a:r>
          </a:p>
          <a:p>
            <a:r>
              <a:rPr lang="en-US" sz="14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formattedPhoneNumber</a:t>
            </a:r>
            <a:r>
              <a:rPr lang="en-US" sz="14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r>
              <a:rPr lang="en-US" sz="14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endParaRPr lang="en-US" sz="1400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public String </a:t>
            </a:r>
            <a:r>
              <a:rPr lang="en-US" sz="14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getNumber</a:t>
            </a:r>
            <a:r>
              <a:rPr lang="en-US" sz="14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4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    return </a:t>
            </a:r>
            <a:r>
              <a:rPr lang="en-US" sz="14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formattedPhoneNumber</a:t>
            </a:r>
            <a:r>
              <a:rPr lang="en-US" sz="14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GB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4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}</a:t>
            </a:r>
            <a:endParaRPr lang="en-US" sz="1400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200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200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703657092"/>
      </p:ext>
    </p:extLst>
  </p:cSld>
  <p:clrMapOvr>
    <a:masterClrMapping/>
  </p:clrMapOvr>
</p:sld>
</file>

<file path=ppt/theme/theme1.xml><?xml version="1.0" encoding="utf-8"?>
<a:theme xmlns:a="http://schemas.openxmlformats.org/drawingml/2006/main" name="tem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2760</TotalTime>
  <Words>1409</Words>
  <Application>Microsoft Office PowerPoint</Application>
  <PresentationFormat>On-screen Show (4:3)</PresentationFormat>
  <Paragraphs>261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Angsana New</vt:lpstr>
      <vt:lpstr>Arial</vt:lpstr>
      <vt:lpstr>Calibri</vt:lpstr>
      <vt:lpstr>Cordia New</vt:lpstr>
      <vt:lpstr>Courier New</vt:lpstr>
      <vt:lpstr>TH SarabunPSK</vt:lpstr>
      <vt:lpstr>temp</vt:lpstr>
      <vt:lpstr>Chapter 7 02204172 Nested Class / Inner Class</vt:lpstr>
      <vt:lpstr>Nested Class / Inner Class</vt:lpstr>
      <vt:lpstr>Nested Class / Inner Class</vt:lpstr>
      <vt:lpstr>static nested class</vt:lpstr>
      <vt:lpstr>static nested class (Cont.)</vt:lpstr>
      <vt:lpstr>static nested class (Cont.)</vt:lpstr>
      <vt:lpstr>static nested class (Cont.)</vt:lpstr>
      <vt:lpstr>Local class</vt:lpstr>
      <vt:lpstr>Local class (Cont.)</vt:lpstr>
      <vt:lpstr>Local class (Cont.)</vt:lpstr>
      <vt:lpstr>inner class</vt:lpstr>
      <vt:lpstr>Non-static inner class</vt:lpstr>
      <vt:lpstr>Non-static inner class</vt:lpstr>
      <vt:lpstr>Class with an Inner Class</vt:lpstr>
      <vt:lpstr>Class with an Inner Class</vt:lpstr>
      <vt:lpstr>Class with an Inner Class</vt:lpstr>
      <vt:lpstr>Local inner</vt:lpstr>
      <vt:lpstr>Anonymous inner</vt:lpstr>
      <vt:lpstr>Anonymous inner (Cont.)</vt:lpstr>
      <vt:lpstr>Anonymous inner (Cont.)</vt:lpstr>
      <vt:lpstr>Anonymous inner (Cont.)</vt:lpstr>
      <vt:lpstr>Anonymous inner (Cont.)</vt:lpstr>
      <vt:lpstr>Anonymous inner (Cont.)</vt:lpstr>
      <vt:lpstr>Anonymous inner (Cont.)</vt:lpstr>
    </vt:vector>
  </TitlesOfParts>
  <Company>Kasetsart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Comments recovery approach for Java Decompiler</dc:title>
  <dc:creator>Cidol</dc:creator>
  <cp:lastModifiedBy>Cidol</cp:lastModifiedBy>
  <cp:revision>910</cp:revision>
  <dcterms:created xsi:type="dcterms:W3CDTF">2016-06-08T10:38:36Z</dcterms:created>
  <dcterms:modified xsi:type="dcterms:W3CDTF">2018-09-30T15:38:39Z</dcterms:modified>
</cp:coreProperties>
</file>