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2" r:id="rId6"/>
    <p:sldId id="267" r:id="rId7"/>
    <p:sldId id="268" r:id="rId8"/>
    <p:sldId id="260" r:id="rId9"/>
    <p:sldId id="269" r:id="rId10"/>
    <p:sldId id="290" r:id="rId11"/>
    <p:sldId id="25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9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10/7/2018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10/7/2018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10/7/2018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</a:t>
            </a:r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02204172</a:t>
            </a:r>
            <a: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GB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And </a:t>
            </a:r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Checked - Unchecked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3" y="1600200"/>
            <a:ext cx="8028571" cy="4457143"/>
          </a:xfrm>
        </p:spPr>
      </p:pic>
    </p:spTree>
    <p:extLst>
      <p:ext uri="{BB962C8B-B14F-4D97-AF65-F5344CB8AC3E}">
        <p14:creationId xmlns:p14="http://schemas.microsoft.com/office/powerpoint/2010/main" val="339392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Try-Catch-Finally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 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มีประโยค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try-catch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สำหรับจัดการกับ 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 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94345"/>
            <a:ext cx="81533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&lt;statements&gt;;</a:t>
            </a: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[ catch(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&lt;statements&gt;;</a:t>
            </a: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 ]+</a:t>
            </a: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 finally {</a:t>
            </a: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&lt;statements&gt;;</a:t>
            </a: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 ]</a:t>
            </a:r>
          </a:p>
          <a:p>
            <a:pPr lvl="0" indent="1714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2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Try-Catch-Finally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เราจะเรียก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{ }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catch() { }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finally { }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finally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block</a:t>
            </a:r>
            <a:endParaRPr lang="th-TH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โดยหนึ่ง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อาจจะมีกี่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ก็ได้ และอาจจะมีหรือไม่มี หนึ่ง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finally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จบ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ท้าย</a:t>
            </a:r>
          </a:p>
          <a:p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 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ที่ไม่มี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finally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จะต้องมีอย่างน้อย หนึ่ง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</a:t>
            </a:r>
          </a:p>
        </p:txBody>
      </p:sp>
    </p:spTree>
    <p:extLst>
      <p:ext uri="{BB962C8B-B14F-4D97-AF65-F5344CB8AC3E}">
        <p14:creationId xmlns:p14="http://schemas.microsoft.com/office/powerpoint/2010/main" val="2181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Try-Catch-Finally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ประโยค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จะถูกทำงานโดยปกติ หากทำงานได้จนถึงประโยคสุดท้าย โดยไม่มี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เกิดขึ้น โปรแกรมก็จะไปทำงานต่อที่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finally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block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แล้วไปต่อที่ประโยค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ถัดไป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หากระหว่างที่โปรแกรมทำงานอยู่ใน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เกิดขึ้นที่ประโยคใดประโยคหนึ่ง โปรแกรมจะหยุดการทำงานที่ตำแหน่งนั้นแล้วไปทำงานประโยคใน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ที่มีพารามิเตอร์ตรงกับ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ที่เกิดขึ้น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072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Try-Catch-Finally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โดยปรแกรม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จนจบประโยคสุดท้าย(ถ้าไม่มี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exit())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แล้วจะไปทำงานต่อที่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finally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และทำงานต่อที่ประโยค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ถัดไป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3276600"/>
            <a:ext cx="43434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try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 = 0;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326CC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(1/x);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IOException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ex) 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326CC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(ex);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(Exception ex) 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326CC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(ex);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อาจถูกโยน 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throw)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ขึ้นได้สองแบบ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</a:p>
          <a:p>
            <a:pPr marL="742950" lvl="2" indent="-342900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JVM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ทำงานโปรแกรม หากพบว่ามีคำสั่งบางอย่างผิดปกติ ก็จะสร้าง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ของคลาสสำหรับ 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ประเภทนั้น แล้วโยน 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 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นั้นขึ้น เพื่อให้ถูก 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 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จับได้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2" indent="-342900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โปรแกรมของเราเอง หากพบความผิดปกติของค่าบางอย่าง หรือมีความพยายามจะทำอะไรบางอย่างที่ไม่ควรถูกทำงาน โปรแกรมนั้นจะสร้าง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 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ขึ้นเองแล้วโยนขึ้น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โดยใช้ประโยค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 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 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 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นั้นถูก 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919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ไม่ว่าจะเป็นการโยนขึ้นแบบใด หากมี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เกิดขึ้นใน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คอยดักจับ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ประเภทนั้น จะทำให้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ที่เกิดขึ้นไป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จัดการกับความผิดปกติ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เราเรียกว่าเป็นการทำ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handling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ซึ่งเมื่อทำงานจบ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นั้นแล้วโปรแกรมจะไปทำงานต่อที่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finally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 และไปต่อที่บรรทัดถัดจาก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try-catch-finally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930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ที่เกิดขึ้นนั้นไม่มี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try-ca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ดักจับไปจัดการ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นั้นจะถูกส่งออกจาก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ที่เกิดขึ้นไปสู่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ที่ซ้อนอยู่ ซึ่งอาจเป็น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ของประโยคที่ซ้อนกันหรือ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ที่เรียกกันก็ได้ 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เรียกว่าเกิด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การเผยแผ่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propagation 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245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แสดงว่า หากไม่มีการดักจับ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ไปจัดการ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นั้นจะถูกออกจาก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ไปเรื่อย 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สุดท้ายถ้าหลุดออกจาก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ก็จะเข้าไปสู่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JVM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แล้วจะถูกจัดการโดย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ซึ่งไม่ว่าจะเป็น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ประเภทใด จะถูกจัดการเหมือนกันหมด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ออกไปที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System.err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ซึ่งต่ออยู่กับ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จอภาพ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activation stack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ออกไปที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System.err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เพื่อให้ทราบว่า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นั้นเกิดขึ้นใน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 และมีเส้นทางการ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propagation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มาสู่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main()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อย่างไร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หยุดการทำงานของ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JVM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ซึ่งจะทำให้โปรแกรมนั้นหยุดการทำงานลง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103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โปรแกรมที่จบลงเช่นนี้ ถือว่าไม่ปกติ ซึ่งพอจะยอมได้ระหว่างพัฒนาโปรแกรม </a:t>
            </a:r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โปรแกรมถูกใช้งานจริง เราไม่ควรให้เกิดเหตุการณ์เช่นนี้ ถึงแม้ว่ามีความผิดปกติที่โปรแกรมไม่สามารถดำเนินต่อได้ </a:t>
            </a:r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โดยควร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มีการจับ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มารายงานก่อนที่โปรแกรมจะจบลง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14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คือการที่โปรแกรมพยายามจะทำงานบางอย่าง แต่เกิดข้อผิดพลาดขึ้น แล้วโปรแกรมไม่สามารถจัดการข้อผิดพลาดนั้นได้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ทำให้เกิด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 และส่งผลทำให้โปรแกรมหยุด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เกิดขึ้นในขณะที่โปรแกรมทำงาน ยกตัวอย่างเช่น โปรแกรมกำลังจะเปิดไฟล์ขึ้นมา แต่ไฟล์ที่ต้องการไม่มีอยู่ เป็น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09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5285" y="1828800"/>
            <a:ext cx="7393429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ExceptionTest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Integer.parseInt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[0]);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 		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y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Integer.parseInt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[1]);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326CC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(x/y);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ArrayIndexOutOfBoundsException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ex) 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326CC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933FF"/>
                </a:solidFill>
                <a:effectLst/>
                <a:latin typeface="Courier New" panose="02070309020205020404" pitchFamily="49" charset="0"/>
              </a:rPr>
              <a:t>"Index out of bounds."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1A68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ArithmeticException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ex) 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326CC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933FF"/>
                </a:solidFill>
                <a:effectLst/>
                <a:latin typeface="Courier New" panose="02070309020205020404" pitchFamily="49" charset="0"/>
              </a:rPr>
              <a:t>"Divide by zero."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un-checked exception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อย่างเช่น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java.lang.NumberFormatException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ซึ่งอาจจะเกิดขึ้นได้ใน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 แต่เราจะดักจับหรือไม่ คอมไพเลอร์ไม่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</a:t>
            </a: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หากเพิ่มการดักจับ </a:t>
            </a:r>
            <a:r>
              <a:rPr lang="en-GB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java.lang.NullPointerException</a:t>
            </a:r>
            <a:r>
              <a:rPr lang="en-GB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แม้ว่าใน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 ไม่มีโอกาศเกิด 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NullPointerException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แต่คอมไพเลอร์ก็ไม่ว่าอะไร เพราะเป็น 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un-checked exception</a:t>
            </a:r>
            <a:r>
              <a:rPr lang="en-US" sz="2800" dirty="0"/>
              <a:t> 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429000"/>
            <a:ext cx="6248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931A68"/>
                </a:solidFill>
                <a:latin typeface="Courier New" panose="02070309020205020404" pitchFamily="49" charset="0"/>
              </a:rPr>
              <a:t>catch(</a:t>
            </a:r>
            <a:r>
              <a:rPr lang="en-US" dirty="0" err="1">
                <a:latin typeface="Courier New" panose="02070309020205020404" pitchFamily="49" charset="0"/>
              </a:rPr>
              <a:t>NullPointerException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ex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("Null pointer.");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4810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เพิ่มการดักจับ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java.io.IOException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 ไม่มีโอกาศเกิด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IOException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แต่คอมไพเลอร์จะไม่ยอม เพราะเป็น 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checked exception</a:t>
            </a: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ในทาง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กลับกัน หากใน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นี้มีโอกาศเกิด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IOException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แล้วเราไม่ดักจับ คอมไพเลอร์ก็จะไม่ยอมเช่นกัน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385853"/>
            <a:ext cx="6248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931A68"/>
                </a:solidFill>
                <a:latin typeface="Courier New" panose="02070309020205020404" pitchFamily="49" charset="0"/>
              </a:rPr>
              <a:t>catch(</a:t>
            </a:r>
            <a:r>
              <a:rPr lang="en-US" dirty="0" err="1" smtClean="0">
                <a:latin typeface="Courier New" panose="02070309020205020404" pitchFamily="49" charset="0"/>
              </a:rPr>
              <a:t>java.io.IOException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</a:rPr>
              <a:t>ex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</a:rPr>
              <a:t>(“IO exception");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3536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หากเพิ่มการดักจับ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java.lang.Exception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บนสุด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จะทำให้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ที่อยู่ข้างล่าง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un-reachable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หมายถึงเป็นส่วนที่โปรแกรมไปไม่ถึง เพราะ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เป็นคลาสบรรพบุรุษของคลาสสำหรับ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ปกติเราจะดักจับ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java.lang.Exception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ล่างสุด เพื่อจะจับ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ที่เหลือทั้งหมด ในกรณีที่เราไม่ต้องการสร้าง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สำหรับจับ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ที่ละอย่าง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981200"/>
            <a:ext cx="6248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931A68"/>
                </a:solidFill>
                <a:latin typeface="Courier New" panose="02070309020205020404" pitchFamily="49" charset="0"/>
              </a:rPr>
              <a:t>catch(</a:t>
            </a:r>
            <a:r>
              <a:rPr lang="en-US" dirty="0" smtClean="0">
                <a:latin typeface="Courier New" panose="02070309020205020404" pitchFamily="49" charset="0"/>
              </a:rPr>
              <a:t>Exception </a:t>
            </a: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</a:rPr>
              <a:t>ex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</a:rPr>
              <a:t>exception");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16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r>
              <a:rPr lang="en-US" b="1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1.7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ยอมให้หนึ่ง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ดักจับ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ได้มากกว่าหนึ่งแบบ</a:t>
            </a:r>
            <a:endParaRPr 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48482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4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 and 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ภาษา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'โยน'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ขึ้นเพื่อให้ถูกจับ (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ไปจัดการได้ ใช้ในกรณีที่โปรแกรมพบความผิดพลาดแล้วต้องการโยน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ขึ้นเอง เช่น</a:t>
            </a:r>
            <a:endParaRPr 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615315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620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 and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การโยน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ขึ้นภายใน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 block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แบบโปรแกรมนี้ ถือว่าเป็นการเขียนโปรแกรมอย่างไม่สมควร เพราะโปรแกรมที่มีความหมายแบบเดียวกันนี้สามารถเขียนได้โดยใช้เพียง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if-else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ซึ่งง่ายและทำงานได้เร็วกว่า </a:t>
            </a:r>
            <a:r>
              <a:rPr lang="th-TH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/>
              <a:t>อย่าใช้ </a:t>
            </a:r>
            <a:r>
              <a:rPr lang="en-US" sz="2800" dirty="0"/>
              <a:t>try-catch </a:t>
            </a:r>
            <a:r>
              <a:rPr lang="th-TH" sz="2800" dirty="0"/>
              <a:t>เป็น </a:t>
            </a:r>
            <a:r>
              <a:rPr lang="en-US" sz="2800" dirty="0"/>
              <a:t>if-else</a:t>
            </a:r>
            <a:endParaRPr 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867025"/>
            <a:ext cx="540067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548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 and Throws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51"/>
          <a:stretch/>
        </p:blipFill>
        <p:spPr>
          <a:xfrm>
            <a:off x="1524000" y="1981200"/>
            <a:ext cx="653889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2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 and Throws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8014272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97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 and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Throws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เป็นกริยา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verb)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ใช้สำหรับโยน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ให้ถูกจับได้ 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เป็นคุณศัพท์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adjective)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ใช้บอกคอมไพเลอร์ว่า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นี้อาจจะมี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ใดหลุดออกมาได้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บ้าง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throws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ยังช่วยให้เรา(ผู้เขียนโปรแกรม)ทราบว่า หากจะเรียกทำงาน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ดักจับ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อะไรบ้าง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6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มีคุณลักษณะที่ช่วยให้คุณสามารถเขียนโปรแกรมที่สามารถจัดการกับปัญหาดังกล่าว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โดยโปรแกรมสามารถกู้คืนจาก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ข้อผิดพลาดบางอย่างและยังคงทำงาน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นี่เป็นเรื่องสำคัญในเชิงพาณิชย์ โปรแกรมประมวลผลคำไม่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สามารถการทำงานได้เมื่อเจอข้อผิดพลาด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04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Own Exception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0" y="2133600"/>
            <a:ext cx="9144000" cy="3960440"/>
          </a:xfrm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public void withdraw(float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anAmount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anAmount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&lt;0.0)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throw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("Cannot withdraw negative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amt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anAmount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&gt;balance)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InsuffientFundsException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("Not enough cash");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balance = balance -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anAmount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421000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Own Exception</a:t>
            </a:r>
            <a:endParaRPr lang="en-US" dirty="0"/>
          </a:p>
        </p:txBody>
      </p:sp>
      <p:sp>
        <p:nvSpPr>
          <p:cNvPr id="5" name="AutoShape 4"/>
          <p:cNvSpPr>
            <a:spLocks noGrp="1" noChangeArrowheads="1"/>
          </p:cNvSpPr>
          <p:nvPr>
            <p:ph idx="1"/>
          </p:nvPr>
        </p:nvSpPr>
        <p:spPr bwMode="auto"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norm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extends Exception{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(String message){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      super(message);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0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 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เป็นคลาสที่สืบทอดมา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จากคลาส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java.lang.Throwable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แสดงให้เห็นถึงข้อผิดพลาดที่ไม่สามารถจัดการ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โดยคลาส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ของความผิดพลาดประเภทร้ายแรง ซึ่งเมื่อเกิดขึ้นแล้วยากที่จะแก้ไขให้โปรแกรมดำเนินต่อไปได้ ดังนั้นโดยปกติ เราจะไม่ดักจับวัตถุของ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คลาสนี้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ข้อผิดพลาดทางด้านทรัพยกร</a:t>
            </a:r>
          </a:p>
          <a:p>
            <a:pPr marL="1257300" lvl="4" indent="-342900"/>
            <a:r>
              <a:rPr lang="en-US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java.lang.OutOfMemoryError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ในขณะที่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ให้เห็นถึงข้อผิดพลาด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ที่สามารถจัดการและรับมือได้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โดยคลาส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 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ของความผิดพลาดที่ไม่ร้ายแรง ที่พอจะจัดการแก้ไขบางอย่างเพื่อให้โปรแกรมทำงานต่อได้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ข้อผิดพลาด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ทางติดต่อกับ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IO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IOException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ซึ่งอาจจะเกิดขึ้นในขณะที่ทำการอ่าน หรือ เขียนไฟล์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7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48000" y="1828800"/>
            <a:ext cx="262080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i="1" dirty="0" err="1">
                <a:latin typeface="Times" charset="0"/>
              </a:rPr>
              <a:t>Throwable</a:t>
            </a:r>
            <a:endParaRPr lang="en-GB" sz="1500" i="1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+ </a:t>
            </a:r>
            <a:r>
              <a:rPr lang="en-GB" sz="1500" dirty="0" err="1">
                <a:latin typeface="Times" charset="0"/>
              </a:rPr>
              <a:t>Throwable</a:t>
            </a:r>
            <a:r>
              <a:rPr lang="en-GB" sz="1500" dirty="0">
                <a:latin typeface="Times" charset="0"/>
              </a:rPr>
              <a:t>(String message)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+ </a:t>
            </a:r>
            <a:r>
              <a:rPr lang="en-GB" sz="1500" dirty="0" err="1">
                <a:latin typeface="Times" charset="0"/>
              </a:rPr>
              <a:t>getMessage</a:t>
            </a:r>
            <a:r>
              <a:rPr lang="en-GB" sz="1500" dirty="0">
                <a:latin typeface="Times" charset="0"/>
              </a:rPr>
              <a:t>(): String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+ </a:t>
            </a:r>
            <a:r>
              <a:rPr lang="en-GB" sz="1500" dirty="0" err="1">
                <a:latin typeface="Times" charset="0"/>
              </a:rPr>
              <a:t>printStackTrace</a:t>
            </a:r>
            <a:r>
              <a:rPr lang="en-GB" sz="1500" dirty="0">
                <a:latin typeface="Times" charset="0"/>
              </a:rPr>
              <a:t>():void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427361" y="3586913"/>
            <a:ext cx="1759680" cy="461665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Error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>
              <a:latin typeface="Times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716961" y="3586913"/>
            <a:ext cx="1759680" cy="461665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Exception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95018" r="-1"/>
          <a:stretch/>
        </p:blipFill>
        <p:spPr>
          <a:xfrm rot="16200000">
            <a:off x="2989575" y="3290675"/>
            <a:ext cx="1330126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95018" r="-1"/>
          <a:stretch/>
        </p:blipFill>
        <p:spPr>
          <a:xfrm rot="16200000">
            <a:off x="4573042" y="3290674"/>
            <a:ext cx="1330126" cy="352425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03065" y="4270449"/>
            <a:ext cx="304859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Errors:  An error represents a condition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serious enough that most reasonable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applications should not try to catch.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- Virtual Machine Error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	- out of memory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	- stack overflow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- Thread Death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- Linkage Error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455546" y="4270449"/>
            <a:ext cx="400968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Exceptions:  An error which reasonable applications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should catch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- Array index out of bounds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- Arithmetic errors (divide by zero)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- Null Pointer Exception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- I/O Exceptions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endParaRPr lang="en-GB" sz="1500" dirty="0">
              <a:latin typeface="+mj-lt"/>
            </a:endParaRP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+mj-lt"/>
              </a:rPr>
              <a:t>See the Java API Specification for more.</a:t>
            </a:r>
          </a:p>
        </p:txBody>
      </p:sp>
    </p:spTree>
    <p:extLst>
      <p:ext uri="{BB962C8B-B14F-4D97-AF65-F5344CB8AC3E}">
        <p14:creationId xmlns:p14="http://schemas.microsoft.com/office/powerpoint/2010/main" val="20316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เมธอด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3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en-US" sz="33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getMessage</a:t>
            </a:r>
            <a:r>
              <a:rPr lang="en-US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  <a:endParaRPr lang="th-TH" sz="33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33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ถ่ายทอด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มาจากคลาส </a:t>
            </a:r>
            <a:r>
              <a:rPr lang="en-US" sz="33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Throwable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ซึ่งจะให้ค่า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message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ที่ปกติจะระบุว่าเป็นความผิดพลาดอย่างไร </a:t>
            </a:r>
            <a:endParaRPr lang="th-TH" sz="33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3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ถูกขยายออกเป็นคลาสลูกจำนวนมากใน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packages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</a:t>
            </a:r>
            <a:r>
              <a:rPr lang="th-TH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endParaRPr lang="th-TH" sz="33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3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java.lang.ArithmeticException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</a:p>
          <a:p>
            <a:pPr lvl="1"/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3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java.lang.ArrayIndexOutOfBoundsException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​</a:t>
            </a:r>
            <a:r>
              <a:rPr lang="en-US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</a:p>
          <a:p>
            <a:pPr lvl="1"/>
            <a:r>
              <a:rPr lang="en-US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3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java.io.IOException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</a:t>
            </a:r>
            <a:r>
              <a:rPr lang="th-TH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3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7216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Uncheck Exceptions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ออกตามความสำคัญเป็นสองประเภท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Uncheck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คือคลาส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ที่อยู่ในตระกูล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RuntimeException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หากมีโอกาสที่จะเกิด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un-checked exceptions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ขึ้นเราจะทำการดักจับ หรือไม่ก็ได้ คอมไพเลอร์จะยกเว้นการตรวจสอบว่ามีการดักจับ หรือไม่ 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โดยจะยอม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ให้ผ่านการคอมไพล์ แต่หากตอนโปรแกรมทำงานมี 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เช่นนี้เกิดขึ้น และไม่ถูกดักจับมาจัดการ โปรแกรมจะจบลงอย่างไม่ปกติ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lnSpc>
                <a:spcPct val="90000"/>
              </a:lnSpc>
            </a:pPr>
            <a:endParaRPr lang="en-US" sz="23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382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Checked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คือคลาส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ที่เหลือทั้งหมดยกเว้นตระกูล 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 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RuntimeException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คอมไพเลอร์จะตรวจสอบว่ามีการดักจับ หรือไม่ นั่นคือ หากมีโอกาสเกิด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checked exceptions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ขึ้นที่ใด เราต้องมีประโยค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try-catch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มาดักจับไปจัดการ ไม่เช่นนั้นคอมไพเลอร์จะไม่ยอมให้ผ่านการคอมไพล์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2394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909</Words>
  <Application>Microsoft Office PowerPoint</Application>
  <PresentationFormat>On-screen Show (4:3)</PresentationFormat>
  <Paragraphs>221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Angsana New</vt:lpstr>
      <vt:lpstr>Arial</vt:lpstr>
      <vt:lpstr>Calibri</vt:lpstr>
      <vt:lpstr>Cordia New</vt:lpstr>
      <vt:lpstr>Courier New</vt:lpstr>
      <vt:lpstr>StarBats</vt:lpstr>
      <vt:lpstr>TH SarabunPSK</vt:lpstr>
      <vt:lpstr>Times</vt:lpstr>
      <vt:lpstr>Times New Roman</vt:lpstr>
      <vt:lpstr>temp</vt:lpstr>
      <vt:lpstr>Chapter 9 02204172 Exception And and Error Handling</vt:lpstr>
      <vt:lpstr>Exception</vt:lpstr>
      <vt:lpstr>Exception</vt:lpstr>
      <vt:lpstr>Exceptions and Errors</vt:lpstr>
      <vt:lpstr>Exception</vt:lpstr>
      <vt:lpstr>Exception - Class Hierarchy</vt:lpstr>
      <vt:lpstr>Exception</vt:lpstr>
      <vt:lpstr>Uncheck Exceptions</vt:lpstr>
      <vt:lpstr>Checked Exception</vt:lpstr>
      <vt:lpstr>Checked - Unchecked</vt:lpstr>
      <vt:lpstr>Try-Catch-Finally Block</vt:lpstr>
      <vt:lpstr>Try-Catch-Finally Block</vt:lpstr>
      <vt:lpstr>Try-Catch-Finally Block</vt:lpstr>
      <vt:lpstr>Try-Catch-Finally Block</vt:lpstr>
      <vt:lpstr>Exception Handling</vt:lpstr>
      <vt:lpstr>Exception Handling</vt:lpstr>
      <vt:lpstr>Exception Handling</vt:lpstr>
      <vt:lpstr>Exception Handling</vt:lpstr>
      <vt:lpstr>Exception Handling</vt:lpstr>
      <vt:lpstr>Example</vt:lpstr>
      <vt:lpstr>Exception Handling</vt:lpstr>
      <vt:lpstr>Exception Handling</vt:lpstr>
      <vt:lpstr>Exception Handling</vt:lpstr>
      <vt:lpstr>Exception Handling</vt:lpstr>
      <vt:lpstr>Throw and Throws</vt:lpstr>
      <vt:lpstr>Throw and Throws</vt:lpstr>
      <vt:lpstr>Throw and Throws</vt:lpstr>
      <vt:lpstr>Throw and Throws</vt:lpstr>
      <vt:lpstr>Throw and Throws </vt:lpstr>
      <vt:lpstr>Create Own Exception</vt:lpstr>
      <vt:lpstr>Create Own Exception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1030</cp:revision>
  <dcterms:created xsi:type="dcterms:W3CDTF">2016-06-08T10:38:36Z</dcterms:created>
  <dcterms:modified xsi:type="dcterms:W3CDTF">2018-10-07T16:16:58Z</dcterms:modified>
</cp:coreProperties>
</file>