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ato Light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11" Type="http://schemas.openxmlformats.org/officeDocument/2006/relationships/slide" Target="slides/slide7.xml"/><Relationship Id="rId22" Type="http://schemas.openxmlformats.org/officeDocument/2006/relationships/font" Target="fonts/LatoBlack-bold.fntdata"/><Relationship Id="rId10" Type="http://schemas.openxmlformats.org/officeDocument/2006/relationships/slide" Target="slides/slide6.xml"/><Relationship Id="rId21" Type="http://schemas.openxmlformats.org/officeDocument/2006/relationships/font" Target="fonts/Lato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Light-bold.fntdata"/><Relationship Id="rId6" Type="http://schemas.openxmlformats.org/officeDocument/2006/relationships/slide" Target="slides/slide2.xml"/><Relationship Id="rId18" Type="http://schemas.openxmlformats.org/officeDocument/2006/relationships/font" Target="fonts/La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11fb07b9d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f11fb07b9d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1fb07b9d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f11fb07b9d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1fb07b9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f11fb07b9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1fb07b9d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f11fb07b9d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1fb07b9d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11fb07b9d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1fb07b9d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f11fb07b9d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9389d8fa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f9389d8fa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1fb07b9d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f11fb07b9d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126" y="-1849443"/>
            <a:ext cx="11013440" cy="9480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504248" y="1361912"/>
            <a:ext cx="771144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ts val="5400"/>
              <a:buFont typeface="Lato Black"/>
              <a:buNone/>
              <a:defRPr b="1" i="0" sz="5400">
                <a:solidFill>
                  <a:srgbClr val="004F8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504247" y="3841587"/>
            <a:ext cx="771143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F8E"/>
              </a:buClr>
              <a:buSzPts val="2400"/>
              <a:buNone/>
              <a:defRPr sz="2400">
                <a:solidFill>
                  <a:srgbClr val="004F8E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8580" y="5632250"/>
            <a:ext cx="2410512" cy="71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5569" y="398938"/>
            <a:ext cx="9380483" cy="46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ts val="4400"/>
              <a:buFont typeface="Lato Light"/>
              <a:buNone/>
              <a:defRPr>
                <a:solidFill>
                  <a:srgbClr val="004F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2307" y="-463459"/>
            <a:ext cx="5387975" cy="93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2771" y="320804"/>
            <a:ext cx="718263" cy="62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0" y="-136187"/>
            <a:ext cx="12192000" cy="7159557"/>
          </a:xfrm>
          <a:prstGeom prst="rect">
            <a:avLst/>
          </a:prstGeom>
          <a:solidFill>
            <a:srgbClr val="002C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5685" y="-986593"/>
            <a:ext cx="13468421" cy="898125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/>
          <p:nvPr/>
        </p:nvSpPr>
        <p:spPr>
          <a:xfrm>
            <a:off x="-146304" y="5390644"/>
            <a:ext cx="3108959" cy="1632726"/>
          </a:xfrm>
          <a:prstGeom prst="rect">
            <a:avLst/>
          </a:prstGeom>
          <a:solidFill>
            <a:srgbClr val="002C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5947040"/>
            <a:ext cx="1998134" cy="59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5569" y="398938"/>
            <a:ext cx="9380483" cy="46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ts val="4400"/>
              <a:buFont typeface="Lato Light"/>
              <a:buNone/>
              <a:defRPr>
                <a:solidFill>
                  <a:srgbClr val="004F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5059680" cy="6858000"/>
          </a:xfrm>
          <a:prstGeom prst="rect">
            <a:avLst/>
          </a:prstGeom>
          <a:solidFill>
            <a:srgbClr val="002C4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839789" y="457200"/>
            <a:ext cx="349853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Light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5506720" y="987425"/>
            <a:ext cx="574649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839789" y="2265680"/>
            <a:ext cx="3498531" cy="360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2307" y="-463459"/>
            <a:ext cx="5387975" cy="93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2771" y="320804"/>
            <a:ext cx="718263" cy="62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98939"/>
            <a:ext cx="9496097" cy="46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ts val="4400"/>
              <a:buFont typeface="Lato Light"/>
              <a:buNone/>
              <a:defRPr>
                <a:solidFill>
                  <a:srgbClr val="004F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2307" y="-463459"/>
            <a:ext cx="5387975" cy="93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2771" y="320804"/>
            <a:ext cx="718263" cy="62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5059680" cy="6858000"/>
          </a:xfrm>
          <a:prstGeom prst="rect">
            <a:avLst/>
          </a:prstGeom>
          <a:solidFill>
            <a:srgbClr val="002C4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839789" y="457200"/>
            <a:ext cx="348837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Light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466080" y="987425"/>
            <a:ext cx="56164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9" y="2275840"/>
            <a:ext cx="3488372" cy="3593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2307" y="-463459"/>
            <a:ext cx="5387975" cy="93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2771" y="320804"/>
            <a:ext cx="718263" cy="62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447357"/>
            <a:ext cx="9488214" cy="46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ts val="4400"/>
              <a:buFont typeface="Lato Light"/>
              <a:buNone/>
              <a:defRPr>
                <a:solidFill>
                  <a:srgbClr val="004F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2307" y="-463459"/>
            <a:ext cx="5387975" cy="93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2771" y="320804"/>
            <a:ext cx="718263" cy="62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531722" y="-1126672"/>
            <a:ext cx="13255443" cy="91113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835569" y="398938"/>
            <a:ext cx="9380483" cy="46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ts val="4400"/>
              <a:buFont typeface="Lato Light"/>
              <a:buNone/>
              <a:defRPr>
                <a:solidFill>
                  <a:srgbClr val="004F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2307" y="-463459"/>
            <a:ext cx="5387975" cy="93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2771" y="320804"/>
            <a:ext cx="718263" cy="62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063518" y="1076473"/>
            <a:ext cx="4805530" cy="134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F8E"/>
              </a:buClr>
              <a:buSzPts val="4400"/>
              <a:buNone/>
              <a:defRPr sz="4400">
                <a:solidFill>
                  <a:srgbClr val="004F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9788" y="398939"/>
            <a:ext cx="9486626" cy="46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ts val="4400"/>
              <a:buFont typeface="Lato Light"/>
              <a:buNone/>
              <a:defRPr>
                <a:solidFill>
                  <a:srgbClr val="004F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736723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736723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2307" y="-463459"/>
            <a:ext cx="5387975" cy="93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2771" y="320804"/>
            <a:ext cx="718263" cy="62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5947041"/>
            <a:ext cx="1998133" cy="59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531722" y="-1126672"/>
            <a:ext cx="13255443" cy="911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947041"/>
            <a:ext cx="1998133" cy="59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ato Light"/>
              <a:buNone/>
              <a:defRPr b="0" i="0" sz="4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504248" y="1361912"/>
            <a:ext cx="771144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ts val="5400"/>
              <a:buFont typeface="Lato Black"/>
              <a:buNone/>
            </a:pPr>
            <a:r>
              <a:rPr lang="en-US"/>
              <a:t>P4 Programmable Data-Plane Switches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504247" y="3841587"/>
            <a:ext cx="771143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F8E"/>
              </a:buClr>
              <a:buSzPts val="2400"/>
              <a:buNone/>
            </a:pPr>
            <a:r>
              <a:rPr lang="en-US"/>
              <a:t>Joseph Telaak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F8E"/>
              </a:buClr>
              <a:buSzPts val="2400"/>
              <a:buNone/>
            </a:pPr>
            <a:r>
              <a:rPr lang="en-US"/>
              <a:t>Jorge </a:t>
            </a:r>
            <a:r>
              <a:rPr lang="en-US"/>
              <a:t>Crichigno</a:t>
            </a:r>
            <a:r>
              <a:rPr lang="en-US"/>
              <a:t>, PhD.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F8E"/>
              </a:buClr>
              <a:buSzPts val="2400"/>
              <a:buNone/>
            </a:pPr>
            <a:r>
              <a:rPr lang="en-US"/>
              <a:t>University</a:t>
            </a:r>
            <a:r>
              <a:rPr lang="en-US"/>
              <a:t> of South Carolina - Columbia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607885"/>
            <a:ext cx="94962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Load Balancer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38200" y="1825625"/>
            <a:ext cx="5181600" cy="2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forwarding on the switch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 table on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Decreases latency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 balancer normally </a:t>
            </a:r>
            <a:r>
              <a:rPr lang="en-US"/>
              <a:t>routes</a:t>
            </a:r>
            <a:r>
              <a:rPr lang="en-US"/>
              <a:t> the packets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804" y="3583576"/>
            <a:ext cx="6880998" cy="302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9160801" y="6015525"/>
            <a:ext cx="303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E. F. Kfoury, J. Crichigno and E. Bou-Harb, "An Exhaustive Survey on P4 Programmable Data Plane Switches: Taxonomy, Applications, Challenges, and Future Trends," in </a:t>
            </a:r>
            <a:r>
              <a:rPr b="0" i="1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vol. 9, pp. 87094-87155, 2021, doi: 10.1109/ACCESS.2021.3086704.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838200" y="681037"/>
            <a:ext cx="9488214" cy="46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Conclusions &amp; Future Directions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Conclusions: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Research was primarily exploratory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Future Directions: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Applications of P4 are limited by what is necessary in a specific installation</a:t>
            </a:r>
            <a:endParaRPr/>
          </a:p>
          <a:p>
            <a:pPr indent="-1079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835569" y="606202"/>
            <a:ext cx="9380483" cy="46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Acknowledgments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Dr. Jorge Crichigno, PhD.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Dr. Alfred DeGennaro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Elie Kfoury, Jose Gomez, Ali AlSabeh, Shahrin Sharif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NSF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GSSM</a:t>
            </a:r>
            <a:endParaRPr b="0" i="0" sz="2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Light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USC - Columbia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079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079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607885"/>
            <a:ext cx="94962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Basic Layer 2 Switch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25625"/>
            <a:ext cx="5181600" cy="2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Forwards packets based on their header (hdr)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Decrements TTL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Below images packet processing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 parts of code 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Computing checksum 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Defining packet formats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8553"/>
            <a:ext cx="12191999" cy="265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838200" y="607885"/>
            <a:ext cx="9496097" cy="46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Introduction/Background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Vendors like Cisco or Juniper control new feature rollout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Switches configurable not programmable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New protocol development expensive and time-consuming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38200" y="607885"/>
            <a:ext cx="94962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Packet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Essentially</a:t>
            </a:r>
            <a:r>
              <a:rPr lang="en-US"/>
              <a:t> a letter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Message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Info about message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Mail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Mailboxes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Mail trucks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Post offices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Formatted unit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Control Info in header and footer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Data can be split between multiple packets</a:t>
            </a:r>
            <a:endParaRPr sz="28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825" y="1825618"/>
            <a:ext cx="5707900" cy="38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597425" y="5555100"/>
            <a:ext cx="480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Lato Light"/>
                <a:ea typeface="Lato Light"/>
                <a:cs typeface="Lato Light"/>
                <a:sym typeface="Lato Light"/>
              </a:rPr>
              <a:t>https://computersciencewiki.org/images/thumb/e/ec/Networkpacket.jpg/350px-Networkpacket.jpg</a:t>
            </a:r>
            <a:endParaRPr sz="9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839788" y="608267"/>
            <a:ext cx="9486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Packet Switches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Hubs 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839788" y="2736723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800"/>
              <a:t>Physical Layer </a:t>
            </a:r>
            <a:endParaRPr sz="2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/>
              <a:t>Same as cabling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Send all packets out all ports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Insecure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Promiscuous</a:t>
            </a:r>
            <a:r>
              <a:rPr lang="en-US" sz="2800"/>
              <a:t> hosts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Inefficient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simultaneous streams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Getting unwanted packets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 hosts cannot transmit</a:t>
            </a:r>
            <a:endParaRPr/>
          </a:p>
        </p:txBody>
      </p:sp>
      <p:sp>
        <p:nvSpPr>
          <p:cNvPr id="104" name="Google Shape;104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Switches </a:t>
            </a:r>
            <a:endParaRPr/>
          </a:p>
        </p:txBody>
      </p:sp>
      <p:sp>
        <p:nvSpPr>
          <p:cNvPr id="105" name="Google Shape;105;p18"/>
          <p:cNvSpPr txBox="1"/>
          <p:nvPr>
            <p:ph idx="4" type="body"/>
          </p:nvPr>
        </p:nvSpPr>
        <p:spPr>
          <a:xfrm>
            <a:off x="6172200" y="2736723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800"/>
              <a:t>Use hardware addresses to send to the right port 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Plug ‘n Play</a:t>
            </a:r>
            <a:endParaRPr sz="2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Configurable Switches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 have advanced features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Inter-VLAN </a:t>
            </a:r>
            <a:r>
              <a:rPr lang="en-US" sz="2800"/>
              <a:t>Routing</a:t>
            </a:r>
            <a:endParaRPr sz="2800"/>
          </a:p>
          <a:p>
            <a:pPr indent="-406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Multiple logical networks on same hardware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838200" y="607885"/>
            <a:ext cx="94962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Control and Data Planes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838200" y="1825625"/>
            <a:ext cx="578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Control Plane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Defines data-plane logic 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Contains routing table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QoS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Somewhat configurable</a:t>
            </a:r>
            <a:endParaRPr sz="2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Plane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Functions &amp; Processes for packet switching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Parser &amp; De-parser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Controlled by vendors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9750" y="983100"/>
            <a:ext cx="5583675" cy="533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3314547" y="6318219"/>
            <a:ext cx="51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E. F. Kfoury, J. Crichigno and E. Bou-Harb, "An Exhaustive Survey on P4 Programmable Data Plane Switches: Taxonomy, Applications, Challenges, and Future Trends," in </a:t>
            </a:r>
            <a:r>
              <a:rPr b="0" i="1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vol. 9, pp. 87094-87155, 2021, doi: 10.1109/ACCESS.2021.3086704.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38200" y="607875"/>
            <a:ext cx="10378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P4 (Programmable Protocol-Independent Packet-Processors)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838200" y="1825625"/>
            <a:ext cx="572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941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90"/>
              <a:buChar char="•"/>
            </a:pPr>
            <a:r>
              <a:rPr lang="en-US" sz="2690"/>
              <a:t>Domain-Specific </a:t>
            </a:r>
            <a:r>
              <a:rPr lang="en-US" sz="2690"/>
              <a:t>Programming language developed in 2014</a:t>
            </a:r>
            <a:endParaRPr sz="2690"/>
          </a:p>
          <a:p>
            <a:pPr indent="-39941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90"/>
              <a:buChar char="•"/>
            </a:pPr>
            <a:r>
              <a:rPr lang="en-US" sz="2690"/>
              <a:t>Target-Independent (CPU &amp; ASICs)</a:t>
            </a:r>
            <a:endParaRPr sz="2690"/>
          </a:p>
          <a:p>
            <a:pPr indent="-39941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90"/>
              <a:buChar char="•"/>
            </a:pPr>
            <a:r>
              <a:rPr lang="en-US" sz="2690"/>
              <a:t>ASICs are significantly faster</a:t>
            </a:r>
            <a:endParaRPr sz="2690"/>
          </a:p>
          <a:p>
            <a:pPr indent="-39941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90"/>
              <a:buChar char="•"/>
            </a:pPr>
            <a:r>
              <a:rPr lang="en-US" sz="2690"/>
              <a:t>No native protocol support</a:t>
            </a:r>
            <a:endParaRPr sz="2690"/>
          </a:p>
          <a:p>
            <a:pPr indent="-39941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90"/>
              <a:buChar char="•"/>
            </a:pPr>
            <a:r>
              <a:rPr lang="en-US" sz="2690"/>
              <a:t>Everything defined by programmer</a:t>
            </a:r>
            <a:endParaRPr sz="2690"/>
          </a:p>
          <a:p>
            <a:pPr indent="-39941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90"/>
              <a:buChar char="•"/>
            </a:pPr>
            <a:r>
              <a:rPr lang="en-US" sz="2690"/>
              <a:t>Increase efficiency by offloading processes onto the switch</a:t>
            </a:r>
            <a:endParaRPr sz="2690"/>
          </a:p>
          <a:p>
            <a:pPr indent="0" lvl="0" marL="1778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descr="p4-logo - Open Networking Foundation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8475" y="998964"/>
            <a:ext cx="3798220" cy="225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0227" y="2883450"/>
            <a:ext cx="5181600" cy="330793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6903447" y="6191369"/>
            <a:ext cx="51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E. F. Kfoury, J. Crichigno and E. Bou-Harb, "An Exhaustive Survey on P4 Programmable Data Plane Switches: Taxonomy, Applications, Challenges, and Future Trends," in </a:t>
            </a:r>
            <a:r>
              <a:rPr b="0" i="1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vol. 9, pp. 87094-87155, 2021, doi: 10.1109/ACCESS.2021.3086704.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839789" y="457200"/>
            <a:ext cx="348837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Light"/>
              <a:buNone/>
            </a:pPr>
            <a:r>
              <a:rPr lang="en-US"/>
              <a:t>Goal of Research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5466080" y="987425"/>
            <a:ext cx="56164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Specific Aims</a:t>
            </a:r>
            <a:endParaRPr/>
          </a:p>
          <a:p>
            <a:pPr indent="-5295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Explore potential applications</a:t>
            </a:r>
            <a:endParaRPr/>
          </a:p>
          <a:p>
            <a:pPr indent="-5295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Develop </a:t>
            </a:r>
            <a:r>
              <a:rPr lang="en-US"/>
              <a:t>example </a:t>
            </a:r>
            <a:r>
              <a:rPr lang="en-US"/>
              <a:t>applications</a:t>
            </a:r>
            <a:endParaRPr/>
          </a:p>
          <a:p>
            <a:pPr indent="-5295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Deploy in test networks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839789" y="2275840"/>
            <a:ext cx="3488372" cy="3593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Use the programmability of this </a:t>
            </a:r>
            <a:r>
              <a:rPr lang="en-US"/>
              <a:t>hardware</a:t>
            </a:r>
            <a:r>
              <a:rPr lang="en-US"/>
              <a:t> to develop real-world applications.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838200" y="607885"/>
            <a:ext cx="94962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In-Band Network Telemetry (INT)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84600" y="1825625"/>
            <a:ext cx="5445600" cy="2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metadata in transit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Real-time telemetry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Adjust sending rates to reduce congestion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Congestion greatly reduced speed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Imagine video buffering or quality dip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273" y="3614749"/>
            <a:ext cx="10117455" cy="23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539697" y="6231419"/>
            <a:ext cx="51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E. F. Kfoury, J. Crichigno and E. Bou-Harb, "An Exhaustive Survey on P4 Programmable Data Plane Switches: Taxonomy, Applications, Challenges, and Future Trends," in </a:t>
            </a:r>
            <a:r>
              <a:rPr b="0" i="1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vol. 9, pp. 87094-87155, 2021, doi: 10.1109/ACCESS.2021.3086704.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200" y="607885"/>
            <a:ext cx="94962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F8E"/>
              </a:buClr>
              <a:buSzPct val="100000"/>
              <a:buFont typeface="Lato Light"/>
              <a:buNone/>
            </a:pPr>
            <a:r>
              <a:rPr lang="en-US"/>
              <a:t>Machine Learning Aggregation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84600" y="1825625"/>
            <a:ext cx="5181600" cy="2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Aggregate calculations on switch instead of on workers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Aggregation requires little computing effort</a:t>
            </a:r>
            <a:endParaRPr/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Workers or dedicated machines aggregate updates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Switch processes this in-transit and increases efficiency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173" y="3609699"/>
            <a:ext cx="5530450" cy="30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5966197" y="6231419"/>
            <a:ext cx="51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E. F. Kfoury, J. Crichigno and E. Bou-Harb, "An Exhaustive Survey on P4 Programmable Data Plane Switches: Taxonomy, Applications, Challenges, and Future Trends," in </a:t>
            </a:r>
            <a:r>
              <a:rPr b="0" i="1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b="0" i="0" lang="en-US" sz="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vol. 9, pp. 87094-87155, 2021, doi: 10.1109/ACCESS.2021.3086704.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