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97" d="100"/>
          <a:sy n="97" d="100"/>
        </p:scale>
        <p:origin x="2742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Breuer" userId="951b8a00d3d0bd3d" providerId="LiveId" clId="{C74E09C5-670C-4D30-A249-798D50970395}"/>
    <pc:docChg chg="undo custSel modSld">
      <pc:chgData name="Chris Breuer" userId="951b8a00d3d0bd3d" providerId="LiveId" clId="{C74E09C5-670C-4D30-A249-798D50970395}" dt="2025-09-06T15:01:17.329" v="107" actId="1076"/>
      <pc:docMkLst>
        <pc:docMk/>
      </pc:docMkLst>
      <pc:sldChg chg="modSp mod">
        <pc:chgData name="Chris Breuer" userId="951b8a00d3d0bd3d" providerId="LiveId" clId="{C74E09C5-670C-4D30-A249-798D50970395}" dt="2025-09-06T15:00:49.807" v="51" actId="114"/>
        <pc:sldMkLst>
          <pc:docMk/>
          <pc:sldMk cId="3211538685" sldId="257"/>
        </pc:sldMkLst>
        <pc:spChg chg="mod">
          <ac:chgData name="Chris Breuer" userId="951b8a00d3d0bd3d" providerId="LiveId" clId="{C74E09C5-670C-4D30-A249-798D50970395}" dt="2025-09-06T15:00:44.381" v="50" actId="1076"/>
          <ac:spMkLst>
            <pc:docMk/>
            <pc:sldMk cId="3211538685" sldId="257"/>
            <ac:spMk id="2" creationId="{A1C4695C-DE07-7C91-8295-36F39779E97A}"/>
          </ac:spMkLst>
        </pc:spChg>
        <pc:spChg chg="mod">
          <ac:chgData name="Chris Breuer" userId="951b8a00d3d0bd3d" providerId="LiveId" clId="{C74E09C5-670C-4D30-A249-798D50970395}" dt="2025-09-06T15:00:49.807" v="51" actId="114"/>
          <ac:spMkLst>
            <pc:docMk/>
            <pc:sldMk cId="3211538685" sldId="257"/>
            <ac:spMk id="3" creationId="{53A1B314-7169-B0D7-B47E-235BF7AE7981}"/>
          </ac:spMkLst>
        </pc:spChg>
      </pc:sldChg>
      <pc:sldChg chg="modSp mod">
        <pc:chgData name="Chris Breuer" userId="951b8a00d3d0bd3d" providerId="LiveId" clId="{C74E09C5-670C-4D30-A249-798D50970395}" dt="2025-09-06T15:00:29.744" v="48" actId="166"/>
        <pc:sldMkLst>
          <pc:docMk/>
          <pc:sldMk cId="213699819" sldId="259"/>
        </pc:sldMkLst>
        <pc:spChg chg="mod ord">
          <ac:chgData name="Chris Breuer" userId="951b8a00d3d0bd3d" providerId="LiveId" clId="{C74E09C5-670C-4D30-A249-798D50970395}" dt="2025-09-06T15:00:29.744" v="48" actId="166"/>
          <ac:spMkLst>
            <pc:docMk/>
            <pc:sldMk cId="213699819" sldId="259"/>
            <ac:spMk id="2" creationId="{55C2CE6C-3BDC-3781-B66F-5096EA8F9674}"/>
          </ac:spMkLst>
        </pc:spChg>
      </pc:sldChg>
      <pc:sldChg chg="modSp mod">
        <pc:chgData name="Chris Breuer" userId="951b8a00d3d0bd3d" providerId="LiveId" clId="{C74E09C5-670C-4D30-A249-798D50970395}" dt="2025-09-06T15:00:24.022" v="46" actId="1076"/>
        <pc:sldMkLst>
          <pc:docMk/>
          <pc:sldMk cId="3028608089" sldId="260"/>
        </pc:sldMkLst>
        <pc:spChg chg="mod">
          <ac:chgData name="Chris Breuer" userId="951b8a00d3d0bd3d" providerId="LiveId" clId="{C74E09C5-670C-4D30-A249-798D50970395}" dt="2025-09-06T15:00:24.022" v="46" actId="1076"/>
          <ac:spMkLst>
            <pc:docMk/>
            <pc:sldMk cId="3028608089" sldId="260"/>
            <ac:spMk id="2" creationId="{973CF6A6-F7BE-C934-8F08-DA42ACFBBC6A}"/>
          </ac:spMkLst>
        </pc:spChg>
      </pc:sldChg>
      <pc:sldChg chg="modSp mod">
        <pc:chgData name="Chris Breuer" userId="951b8a00d3d0bd3d" providerId="LiveId" clId="{C74E09C5-670C-4D30-A249-798D50970395}" dt="2025-09-06T15:01:17.329" v="107" actId="1076"/>
        <pc:sldMkLst>
          <pc:docMk/>
          <pc:sldMk cId="1744451971" sldId="261"/>
        </pc:sldMkLst>
        <pc:spChg chg="mod">
          <ac:chgData name="Chris Breuer" userId="951b8a00d3d0bd3d" providerId="LiveId" clId="{C74E09C5-670C-4D30-A249-798D50970395}" dt="2025-09-06T15:01:17.329" v="107" actId="1076"/>
          <ac:spMkLst>
            <pc:docMk/>
            <pc:sldMk cId="1744451971" sldId="261"/>
            <ac:spMk id="48" creationId="{E15F4662-82F7-9B06-F4B5-11547A02259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4A0F0B-E09A-877C-0788-AF730663C5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2EF894-1799-A94F-D40F-5D8B3A62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2A383-BA42-89F2-F5AC-A8EA8744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CB2-F400-4C64-9435-8966D92DDA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4415A7-82F0-2E6E-A8BE-DB031CD49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950459-AB77-DDB4-427E-9A24D486B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55-2EDF-4535-A27F-5147049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235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7690D-E4C0-A4DD-AACA-201F646D6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137358-04EF-A285-0120-CF977BC261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C48A6-469F-00C7-AF8C-B18C49F04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CB2-F400-4C64-9435-8966D92DDA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3691-724E-2F62-2944-38EDCB623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15DAA2-2264-9C7D-138C-8094064A9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55-2EDF-4535-A27F-5147049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052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AFA2AA-B1B3-454F-5928-75ACF96A8C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F3453-08E2-8B97-F82B-2434BBA529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88748-8B56-2F55-56E2-57ADDF92C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CB2-F400-4C64-9435-8966D92DDA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E1E956-574B-F964-2666-21C64EFFF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07FAF-4998-6680-6D83-BD7B47CEB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55-2EDF-4535-A27F-5147049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27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FDA496-8451-25B9-7AC7-83904C4C50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375CF1-897E-BD67-42CE-937F029EE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DCC765-161C-3AEA-3F1E-43591D7EA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CB2-F400-4C64-9435-8966D92DDA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23D00-1B37-D0DE-ECFE-2CE8FDEF3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40B4CB-08A1-EF9D-7DF9-509AEF05AE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55-2EDF-4535-A27F-5147049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4621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E83881-A29B-5ED3-5E2B-ED7673655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A2BBA3-F83F-7DFB-0569-59024ABAB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4C08A5-1DAC-10A7-1E0F-5433C77BE3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CB2-F400-4C64-9435-8966D92DDA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A4729D-058B-3796-4666-8958FE958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CE7D2C-633B-BB4B-CDA0-686320D7C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55-2EDF-4535-A27F-5147049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10782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058A5F-6754-610B-A763-54D30A4EE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851C-D270-55CD-4166-15A2CECF9E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CECF2B-8C42-7118-3F74-131D822245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D4400C-226B-448F-5396-1DE727E94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CB2-F400-4C64-9435-8966D92DDA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585A0-727F-5066-CFFC-066EFB560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4C8A70-7533-EB77-9EF8-4A962AC70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55-2EDF-4535-A27F-5147049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49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C8BB1-FABD-7B0E-597E-717F08DEC8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882B84-8643-622F-58FB-9C3919453D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D085E1-D44F-A90E-FBA8-5F33ACE33A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9F61BA-2025-3482-D916-601A7C4CC4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63565CD-FE81-DF5A-9A3A-C0A0E5F2F0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8237766-D617-7DAD-2CE4-C259F87D28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CB2-F400-4C64-9435-8966D92DDA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19363F4-67EF-ACC6-5DD2-D706871BA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4D2EC2-E384-7A89-1151-3A9671D9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55-2EDF-4535-A27F-5147049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7628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A38CE-E704-1042-D6FE-E5F210D77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0A2070-F091-7996-0C93-54A1EA3BC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CB2-F400-4C64-9435-8966D92DDA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75016-3B9E-8E0D-9CC7-176B7CBD38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E7D9AA-A000-C32B-CB1D-5D4C77CB3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55-2EDF-4535-A27F-5147049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3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520919-07BC-13F7-07BF-31D0F4817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CB2-F400-4C64-9435-8966D92DDA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F4505-C45E-2F6B-1F18-67E5EB4B5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A52FE-0E06-8473-9A45-A70B81861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55-2EDF-4535-A27F-5147049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24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0B860B-437F-2B78-5D1A-06148D910C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DBD65-B227-B445-5D52-380AE73E7D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8C638A-06C1-3AA4-1769-60D67ECB5B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3F5067-ACCC-C196-1BE4-37EFFB5E37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CB2-F400-4C64-9435-8966D92DDA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CAEBAC-09AB-3712-93F9-AF7B1D6EE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B017F4-18AD-3FCC-6C5D-661CA53AD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55-2EDF-4535-A27F-5147049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42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C3243-346C-4B95-0835-F15734987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9979AD-A3AC-1E80-D44D-B1AE85056A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5F3D0-2C63-15A0-693A-66F71E89BC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BFA5BC-77AF-36EB-FEC6-E13ACC348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B8CB2-F400-4C64-9435-8966D92DDA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31D6C9-936A-CDB2-0758-AAD75FB58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5C1AB0-B920-98C5-779B-CFF5146B9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9C0F55-2EDF-4535-A27F-5147049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36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080110C-F4E7-F9C2-72E4-02542B230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D7C583-0776-E39E-44F1-220EF1EC3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9D44A-4989-6E4E-3E27-8538A4D2B3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BB8CB2-F400-4C64-9435-8966D92DDAB3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23DFAA-6AD8-6566-E9BB-5A6904AEC7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0BDD26-1413-5B9C-D147-3FA51E296B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9C0F55-2EDF-4535-A27F-51470495251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88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F3615-F3AA-2504-FE63-EB377448779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Repeating Cut-And-Run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F250C5-A56A-AF54-A5DD-C42C709F9E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91896"/>
            <a:ext cx="9144000" cy="1265903"/>
          </a:xfrm>
        </p:spPr>
        <p:txBody>
          <a:bodyPr>
            <a:normAutofit fontScale="70000" lnSpcReduction="20000"/>
          </a:bodyPr>
          <a:lstStyle/>
          <a:p>
            <a:r>
              <a:rPr lang="en-US" sz="2900" i="1" dirty="0"/>
              <a:t>Molecular basis of </a:t>
            </a:r>
            <a:r>
              <a:rPr lang="en-US" sz="2900" i="1" dirty="0" err="1"/>
              <a:t>polycomb</a:t>
            </a:r>
            <a:r>
              <a:rPr lang="en-US" sz="2900" i="1" dirty="0"/>
              <a:t> group protein-mediated fetal hemoglobin repression</a:t>
            </a:r>
          </a:p>
          <a:p>
            <a:endParaRPr lang="en-US" sz="2900" dirty="0"/>
          </a:p>
          <a:p>
            <a:r>
              <a:rPr lang="en-US" sz="2900" i="1" dirty="0"/>
              <a:t>PMID: 36893455</a:t>
            </a:r>
          </a:p>
          <a:p>
            <a:endParaRPr lang="en-US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FDCEA1A5-B3EE-B03B-0E58-2D775DD38209}"/>
              </a:ext>
            </a:extLst>
          </p:cNvPr>
          <p:cNvSpPr txBox="1">
            <a:spLocks/>
          </p:cNvSpPr>
          <p:nvPr/>
        </p:nvSpPr>
        <p:spPr>
          <a:xfrm>
            <a:off x="334963" y="5270014"/>
            <a:ext cx="3248058" cy="247396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1200" b="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en-US" sz="2000" b="0" kern="1200" dirty="0" smtClean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2pPr>
            <a:lvl3pPr marL="180975" indent="-1809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361950" indent="-1809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542925" indent="-180975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6"/>
              </a:buClr>
              <a:buFont typeface="Arial" panose="020B0604020202020204" pitchFamily="34" charset="0"/>
              <a:buChar char="•"/>
              <a:defRPr sz="11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Based on Qin et al., Blood 2023</a:t>
            </a:r>
          </a:p>
        </p:txBody>
      </p:sp>
    </p:spTree>
    <p:extLst>
      <p:ext uri="{BB962C8B-B14F-4D97-AF65-F5344CB8AC3E}">
        <p14:creationId xmlns:p14="http://schemas.microsoft.com/office/powerpoint/2010/main" val="3024288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4695C-DE07-7C91-8295-36F39779E9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788" y="117987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dirty="0"/>
              <a:t>NGS Data Processing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B314-7169-B0D7-B47E-235BF7AE7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742" y="1239838"/>
            <a:ext cx="11021296" cy="4745035"/>
          </a:xfrm>
        </p:spPr>
        <p:txBody>
          <a:bodyPr vert="horz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en-US" sz="1800" dirty="0"/>
              <a:t>Manuscript: </a:t>
            </a:r>
            <a:r>
              <a:rPr lang="en-US" sz="1800" i="1" dirty="0"/>
              <a:t>Cut-and-Run 2.0 </a:t>
            </a:r>
            <a:r>
              <a:rPr lang="en-US" sz="1800" dirty="0"/>
              <a:t>pipeline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4D9F"/>
                </a:solidFill>
              </a:rPr>
              <a:t>	- </a:t>
            </a:r>
            <a:r>
              <a:rPr lang="en-US" sz="1800" b="0" dirty="0">
                <a:solidFill>
                  <a:schemeClr val="tx2"/>
                </a:solidFill>
              </a:rPr>
              <a:t>Adaptor trimming: </a:t>
            </a:r>
            <a:r>
              <a:rPr lang="en-US" sz="1800" b="0" dirty="0" err="1">
                <a:solidFill>
                  <a:schemeClr val="tx2"/>
                </a:solidFill>
              </a:rPr>
              <a:t>Trimmomatic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chemeClr val="tx2"/>
                </a:solidFill>
              </a:rPr>
              <a:t>	- Mapping: Bowtie2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chemeClr val="tx2"/>
                </a:solidFill>
              </a:rPr>
              <a:t>	- Fragment shift for Cut-and-Run: </a:t>
            </a:r>
            <a:r>
              <a:rPr lang="en-US" sz="1800" b="0" dirty="0" err="1">
                <a:solidFill>
                  <a:schemeClr val="tx2"/>
                </a:solidFill>
              </a:rPr>
              <a:t>deepTools</a:t>
            </a:r>
            <a:r>
              <a:rPr lang="en-US" sz="1800" b="0" dirty="0">
                <a:solidFill>
                  <a:schemeClr val="tx2"/>
                </a:solidFill>
              </a:rPr>
              <a:t>’ ATAC Shift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chemeClr val="tx2"/>
                </a:solidFill>
              </a:rPr>
              <a:t>	- PCR and optical duplicate removal: Picard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chemeClr val="tx2"/>
                </a:solidFill>
              </a:rPr>
              <a:t>	- Peak calling: MACS2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chemeClr val="tx2"/>
                </a:solidFill>
              </a:rPr>
              <a:t>	- Differential binding analysis: </a:t>
            </a:r>
            <a:r>
              <a:rPr lang="en-US" sz="1800" b="0" dirty="0" err="1">
                <a:solidFill>
                  <a:schemeClr val="tx2"/>
                </a:solidFill>
              </a:rPr>
              <a:t>DiffBind</a:t>
            </a:r>
            <a:endParaRPr lang="en-US" sz="1800" dirty="0">
              <a:solidFill>
                <a:schemeClr val="tx2"/>
              </a:solidFill>
              <a:cs typeface="Arial"/>
            </a:endParaRPr>
          </a:p>
          <a:p>
            <a:endParaRPr lang="en-US" sz="1800" dirty="0"/>
          </a:p>
          <a:p>
            <a:pPr marL="0" indent="0">
              <a:buNone/>
            </a:pPr>
            <a:r>
              <a:rPr lang="en-US" sz="1800" dirty="0"/>
              <a:t>My Pipeline: Recapitulates </a:t>
            </a:r>
            <a:r>
              <a:rPr lang="en-US" sz="1800" i="1" dirty="0"/>
              <a:t>Cut-and-Run 2.0 </a:t>
            </a:r>
            <a:endParaRPr lang="en-US" sz="1800" i="1" dirty="0">
              <a:cs typeface="Arial"/>
            </a:endParaRPr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1800" b="0" dirty="0">
                <a:solidFill>
                  <a:schemeClr val="tx2"/>
                </a:solidFill>
              </a:rPr>
              <a:t>Exceptions: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marL="0" indent="0">
              <a:buNone/>
            </a:pPr>
            <a:r>
              <a:rPr lang="en-US" sz="1800" b="0" dirty="0">
                <a:solidFill>
                  <a:schemeClr val="tx2"/>
                </a:solidFill>
              </a:rPr>
              <a:t>		- MACS2 was replaced with MACS3</a:t>
            </a:r>
            <a:endParaRPr lang="en-US" sz="1800" b="0" dirty="0">
              <a:solidFill>
                <a:schemeClr val="tx2"/>
              </a:solidFill>
              <a:cs typeface="Arial"/>
            </a:endParaRPr>
          </a:p>
          <a:p>
            <a:pPr marL="457200" lvl="1" indent="0">
              <a:buNone/>
            </a:pPr>
            <a:r>
              <a:rPr lang="en-US" sz="1600" dirty="0"/>
              <a:t>		- Consensus peaks were called using IDR</a:t>
            </a:r>
            <a:endParaRPr lang="en-US" sz="1600" dirty="0">
              <a:cs typeface="Arial"/>
            </a:endParaRPr>
          </a:p>
          <a:p>
            <a:pPr marL="457200" lvl="1" indent="0">
              <a:buNone/>
            </a:pPr>
            <a:r>
              <a:rPr lang="en-US" sz="1600" dirty="0"/>
              <a:t>		- Peak annotation by </a:t>
            </a:r>
            <a:r>
              <a:rPr lang="en-US" sz="1600" dirty="0" err="1"/>
              <a:t>ChIPSeeker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2115386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27EE26ED-CFDE-2043-8E3F-D703090B52D9}"/>
              </a:ext>
            </a:extLst>
          </p:cNvPr>
          <p:cNvSpPr txBox="1"/>
          <p:nvPr/>
        </p:nvSpPr>
        <p:spPr>
          <a:xfrm>
            <a:off x="706380" y="2204859"/>
            <a:ext cx="1367362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b="1">
                <a:solidFill>
                  <a:schemeClr val="tx2"/>
                </a:solidFill>
                <a:latin typeface="+mn-lt"/>
              </a:rPr>
              <a:t>Manuscript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FE841E-CD72-E845-6428-A4FA9BDBD99E}"/>
              </a:ext>
            </a:extLst>
          </p:cNvPr>
          <p:cNvSpPr txBox="1"/>
          <p:nvPr/>
        </p:nvSpPr>
        <p:spPr>
          <a:xfrm>
            <a:off x="515815" y="4767147"/>
            <a:ext cx="1915076" cy="70968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latin typeface="+mn-lt"/>
              </a:rPr>
              <a:t>Re-analysis with</a:t>
            </a:r>
          </a:p>
          <a:p>
            <a:pPr algn="ctr">
              <a:lnSpc>
                <a:spcPct val="90000"/>
              </a:lnSpc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cs typeface="Arial"/>
              </a:rPr>
              <a:t>my pipeline</a:t>
            </a:r>
            <a:endParaRPr lang="en-US" sz="2000" b="1" dirty="0">
              <a:solidFill>
                <a:schemeClr val="tx2"/>
              </a:solidFill>
              <a:latin typeface="+mn-lt"/>
              <a:cs typeface="Arial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D0136AC-09CE-EDE6-FCC4-44D046F945BF}"/>
              </a:ext>
            </a:extLst>
          </p:cNvPr>
          <p:cNvGrpSpPr/>
          <p:nvPr/>
        </p:nvGrpSpPr>
        <p:grpSpPr>
          <a:xfrm>
            <a:off x="3179686" y="1083112"/>
            <a:ext cx="8111037" cy="5077374"/>
            <a:chOff x="977321" y="1176039"/>
            <a:chExt cx="8111037" cy="507737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C244536-9C53-E6FF-F8A4-220713C16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116745" y="1176039"/>
              <a:ext cx="7971613" cy="2592591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F024B302-EA9B-AA8B-8095-F9F82381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64590" y="3855738"/>
              <a:ext cx="1682609" cy="2373527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989755C-6473-BBCC-740D-4666F769C989}"/>
                </a:ext>
              </a:extLst>
            </p:cNvPr>
            <p:cNvSpPr txBox="1"/>
            <p:nvPr/>
          </p:nvSpPr>
          <p:spPr>
            <a:xfrm>
              <a:off x="2066492" y="3970434"/>
              <a:ext cx="359073" cy="1661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1200" b="1">
                  <a:solidFill>
                    <a:srgbClr val="0066FF"/>
                  </a:solidFill>
                  <a:latin typeface="+mn-lt"/>
                </a:rPr>
                <a:t>Fetal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14AA4C-0133-9FF6-B617-5DA1C1F514E4}"/>
                </a:ext>
              </a:extLst>
            </p:cNvPr>
            <p:cNvSpPr txBox="1"/>
            <p:nvPr/>
          </p:nvSpPr>
          <p:spPr>
            <a:xfrm>
              <a:off x="2066492" y="4347462"/>
              <a:ext cx="658835" cy="1661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1200" b="1">
                  <a:solidFill>
                    <a:srgbClr val="0066FF"/>
                  </a:solidFill>
                  <a:latin typeface="+mn-lt"/>
                </a:rPr>
                <a:t>Newborn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67F3492-26D1-B384-264E-691287FF1D59}"/>
                </a:ext>
              </a:extLst>
            </p:cNvPr>
            <p:cNvSpPr txBox="1"/>
            <p:nvPr/>
          </p:nvSpPr>
          <p:spPr>
            <a:xfrm>
              <a:off x="2066492" y="4743165"/>
              <a:ext cx="394339" cy="1661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1200" b="1">
                  <a:solidFill>
                    <a:srgbClr val="0066FF"/>
                  </a:solidFill>
                  <a:latin typeface="+mn-lt"/>
                </a:rPr>
                <a:t>Adult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9FC901D-A221-7924-DF56-4C03A92EE62D}"/>
                </a:ext>
              </a:extLst>
            </p:cNvPr>
            <p:cNvSpPr txBox="1"/>
            <p:nvPr/>
          </p:nvSpPr>
          <p:spPr>
            <a:xfrm>
              <a:off x="2066492" y="5138868"/>
              <a:ext cx="359073" cy="1661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1200" b="1">
                  <a:solidFill>
                    <a:srgbClr val="FF9900"/>
                  </a:solidFill>
                  <a:latin typeface="+mn-lt"/>
                </a:rPr>
                <a:t>Fetal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44342374-D204-8DED-9A29-CA1DD9307454}"/>
                </a:ext>
              </a:extLst>
            </p:cNvPr>
            <p:cNvSpPr txBox="1"/>
            <p:nvPr/>
          </p:nvSpPr>
          <p:spPr>
            <a:xfrm>
              <a:off x="2066492" y="5515896"/>
              <a:ext cx="658835" cy="1661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1200" b="1">
                  <a:solidFill>
                    <a:srgbClr val="FF9900"/>
                  </a:solidFill>
                  <a:latin typeface="+mn-lt"/>
                </a:rPr>
                <a:t>Newborn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56EC52C3-B184-962D-B945-83D852B99797}"/>
                </a:ext>
              </a:extLst>
            </p:cNvPr>
            <p:cNvSpPr txBox="1"/>
            <p:nvPr/>
          </p:nvSpPr>
          <p:spPr>
            <a:xfrm>
              <a:off x="2066492" y="5911599"/>
              <a:ext cx="394339" cy="1661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1200" b="1">
                  <a:solidFill>
                    <a:srgbClr val="FF9900"/>
                  </a:solidFill>
                  <a:latin typeface="+mn-lt"/>
                </a:rPr>
                <a:t>Adult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D0662F-AEAD-95E8-B4B3-57F55251F017}"/>
                </a:ext>
              </a:extLst>
            </p:cNvPr>
            <p:cNvSpPr txBox="1"/>
            <p:nvPr/>
          </p:nvSpPr>
          <p:spPr>
            <a:xfrm>
              <a:off x="1069600" y="5515896"/>
              <a:ext cx="671659" cy="1661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1200" b="1">
                  <a:solidFill>
                    <a:srgbClr val="FF9900"/>
                  </a:solidFill>
                  <a:latin typeface="+mn-lt"/>
                </a:rPr>
                <a:t>H3K27Ac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44F09CF-5273-1636-383B-AA23B3BB7158}"/>
                </a:ext>
              </a:extLst>
            </p:cNvPr>
            <p:cNvSpPr txBox="1"/>
            <p:nvPr/>
          </p:nvSpPr>
          <p:spPr>
            <a:xfrm>
              <a:off x="977321" y="4352192"/>
              <a:ext cx="782265" cy="1661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1200" b="1">
                  <a:solidFill>
                    <a:srgbClr val="0066FF"/>
                  </a:solidFill>
                  <a:latin typeface="+mn-lt"/>
                </a:rPr>
                <a:t>H3K27me3</a:t>
              </a:r>
            </a:p>
          </p:txBody>
        </p:sp>
        <p:sp>
          <p:nvSpPr>
            <p:cNvPr id="20" name="Left Brace 19">
              <a:extLst>
                <a:ext uri="{FF2B5EF4-FFF2-40B4-BE49-F238E27FC236}">
                  <a16:creationId xmlns:a16="http://schemas.microsoft.com/office/drawing/2014/main" id="{A31D5B50-B6E0-09F4-3ADB-41E4ACF2EF0F}"/>
                </a:ext>
              </a:extLst>
            </p:cNvPr>
            <p:cNvSpPr/>
            <p:nvPr/>
          </p:nvSpPr>
          <p:spPr>
            <a:xfrm>
              <a:off x="1851865" y="3855739"/>
              <a:ext cx="119981" cy="1118933"/>
            </a:xfrm>
            <a:prstGeom prst="lef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Left Brace 20">
              <a:extLst>
                <a:ext uri="{FF2B5EF4-FFF2-40B4-BE49-F238E27FC236}">
                  <a16:creationId xmlns:a16="http://schemas.microsoft.com/office/drawing/2014/main" id="{24C937D0-F827-147A-F8EB-D7716EE72BB7}"/>
                </a:ext>
              </a:extLst>
            </p:cNvPr>
            <p:cNvSpPr/>
            <p:nvPr/>
          </p:nvSpPr>
          <p:spPr>
            <a:xfrm>
              <a:off x="1851865" y="5105055"/>
              <a:ext cx="136326" cy="972744"/>
            </a:xfrm>
            <a:prstGeom prst="leftBrace">
              <a:avLst/>
            </a:prstGeom>
            <a:ln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0C02E587-D3A7-ABBF-84CF-97BC3395B6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41281"/>
            <a:stretch/>
          </p:blipFill>
          <p:spPr>
            <a:xfrm>
              <a:off x="6223599" y="3814581"/>
              <a:ext cx="1838222" cy="2397675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3C6034D-68DF-B193-647E-AD617FE41C01}"/>
                </a:ext>
              </a:extLst>
            </p:cNvPr>
            <p:cNvSpPr txBox="1"/>
            <p:nvPr/>
          </p:nvSpPr>
          <p:spPr>
            <a:xfrm>
              <a:off x="5191642" y="6087214"/>
              <a:ext cx="641201" cy="1661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1200" b="1">
                  <a:solidFill>
                    <a:srgbClr val="0066FF"/>
                  </a:solidFill>
                  <a:latin typeface="+mn-lt"/>
                </a:rPr>
                <a:t>IGF2BP1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DE5077D-1A3C-67EF-C48F-D67C9CBDAFEA}"/>
                </a:ext>
              </a:extLst>
            </p:cNvPr>
            <p:cNvSpPr txBox="1"/>
            <p:nvPr/>
          </p:nvSpPr>
          <p:spPr>
            <a:xfrm>
              <a:off x="8266837" y="6087214"/>
              <a:ext cx="528991" cy="1661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1200" b="1">
                  <a:solidFill>
                    <a:srgbClr val="0066FF"/>
                  </a:solidFill>
                  <a:latin typeface="+mn-lt"/>
                </a:rPr>
                <a:t>LIN28B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FBD1556-D847-0708-97A6-422CBF4BF353}"/>
                </a:ext>
              </a:extLst>
            </p:cNvPr>
            <p:cNvSpPr txBox="1"/>
            <p:nvPr/>
          </p:nvSpPr>
          <p:spPr>
            <a:xfrm>
              <a:off x="1006939" y="1191782"/>
              <a:ext cx="250068" cy="221599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>
              <a:spAutoFit/>
            </a:bodyPr>
            <a:lstStyle/>
            <a:p>
              <a:pPr algn="l">
                <a:lnSpc>
                  <a:spcPct val="90000"/>
                </a:lnSpc>
                <a:spcBef>
                  <a:spcPts val="1200"/>
                </a:spcBef>
              </a:pPr>
              <a:r>
                <a:rPr lang="en-US" sz="1600" b="1">
                  <a:solidFill>
                    <a:schemeClr val="tx2"/>
                  </a:solidFill>
                  <a:latin typeface="+mn-lt"/>
                </a:rPr>
                <a:t>5E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5C2CE6C-3BDC-3781-B66F-5096EA8F9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80" y="151323"/>
            <a:ext cx="10515600" cy="1325563"/>
          </a:xfrm>
        </p:spPr>
        <p:txBody>
          <a:bodyPr/>
          <a:lstStyle/>
          <a:p>
            <a:r>
              <a:rPr lang="en-US" dirty="0"/>
              <a:t>Benchmarking: </a:t>
            </a:r>
            <a:r>
              <a:rPr lang="en-US" i="1" dirty="0"/>
              <a:t>Figure 5E</a:t>
            </a:r>
          </a:p>
        </p:txBody>
      </p:sp>
    </p:spTree>
    <p:extLst>
      <p:ext uri="{BB962C8B-B14F-4D97-AF65-F5344CB8AC3E}">
        <p14:creationId xmlns:p14="http://schemas.microsoft.com/office/powerpoint/2010/main" val="2136998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6A6-F7BE-C934-8F08-DA42ACFB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Benchmarking: </a:t>
            </a:r>
            <a:r>
              <a:rPr lang="en-US" i="1" dirty="0"/>
              <a:t>Figure 6E</a:t>
            </a:r>
          </a:p>
        </p:txBody>
      </p:sp>
      <p:pic>
        <p:nvPicPr>
          <p:cNvPr id="4" name="Picture 3" descr="A chart of different colored lines&#10;&#10;Description automatically generated">
            <a:extLst>
              <a:ext uri="{FF2B5EF4-FFF2-40B4-BE49-F238E27FC236}">
                <a16:creationId xmlns:a16="http://schemas.microsoft.com/office/drawing/2014/main" id="{803461D2-3A67-5F74-E8E5-5DF5EB2F6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6755" y="1810495"/>
            <a:ext cx="3399484" cy="323700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EF638F-0C63-0E3A-E6E2-990315162795}"/>
              </a:ext>
            </a:extLst>
          </p:cNvPr>
          <p:cNvSpPr txBox="1"/>
          <p:nvPr/>
        </p:nvSpPr>
        <p:spPr>
          <a:xfrm>
            <a:off x="3768152" y="5428430"/>
            <a:ext cx="1367362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b="1">
                <a:solidFill>
                  <a:schemeClr val="tx2"/>
                </a:solidFill>
                <a:latin typeface="+mn-lt"/>
              </a:rPr>
              <a:t>Manuscript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B98A7C-E559-72A9-A0EB-B31522C26298}"/>
              </a:ext>
            </a:extLst>
          </p:cNvPr>
          <p:cNvSpPr txBox="1"/>
          <p:nvPr/>
        </p:nvSpPr>
        <p:spPr>
          <a:xfrm>
            <a:off x="7578960" y="5428430"/>
            <a:ext cx="1374992" cy="27879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b="1" dirty="0">
                <a:solidFill>
                  <a:schemeClr val="tx2"/>
                </a:solidFill>
                <a:latin typeface="+mn-lt"/>
              </a:rPr>
              <a:t>My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6CC8950-AD76-D233-109C-953AAF42D2F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885"/>
          <a:stretch/>
        </p:blipFill>
        <p:spPr>
          <a:xfrm>
            <a:off x="6820986" y="2617179"/>
            <a:ext cx="2734259" cy="255882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716CC0F-3879-DC26-988C-23D8B16DF65B}"/>
              </a:ext>
            </a:extLst>
          </p:cNvPr>
          <p:cNvSpPr txBox="1"/>
          <p:nvPr/>
        </p:nvSpPr>
        <p:spPr>
          <a:xfrm>
            <a:off x="2558816" y="1879440"/>
            <a:ext cx="250068" cy="2215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>
                <a:solidFill>
                  <a:schemeClr val="tx2"/>
                </a:solidFill>
              </a:rPr>
              <a:t>6E</a:t>
            </a:r>
            <a:endParaRPr lang="en-US" sz="1600" b="1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286080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CF6A6-F7BE-C934-8F08-DA42ACFBB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Benchmarking: </a:t>
            </a:r>
            <a:r>
              <a:rPr lang="en-US" i="1"/>
              <a:t>Figure 5D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0C24C280-876B-81B1-7480-3D889F63D8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365" y="1642032"/>
            <a:ext cx="7482979" cy="1085221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7ADE3D6E-4961-B5D5-803A-6E5AC8A52BB8}"/>
              </a:ext>
            </a:extLst>
          </p:cNvPr>
          <p:cNvSpPr txBox="1"/>
          <p:nvPr/>
        </p:nvSpPr>
        <p:spPr>
          <a:xfrm>
            <a:off x="598850" y="2263207"/>
            <a:ext cx="1367362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b="1">
                <a:solidFill>
                  <a:schemeClr val="tx2"/>
                </a:solidFill>
                <a:latin typeface="+mn-lt"/>
              </a:rPr>
              <a:t>Manuscript</a:t>
            </a:r>
            <a:endParaRPr lang="en-US" sz="2000" b="1">
              <a:solidFill>
                <a:schemeClr val="tx2"/>
              </a:solidFill>
              <a:latin typeface="+mn-lt"/>
              <a:cs typeface="Arial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05E9EA0-15D4-B405-CBE8-1AE4CAEBC5ED}"/>
              </a:ext>
            </a:extLst>
          </p:cNvPr>
          <p:cNvSpPr txBox="1"/>
          <p:nvPr/>
        </p:nvSpPr>
        <p:spPr>
          <a:xfrm>
            <a:off x="598850" y="4045847"/>
            <a:ext cx="2127314" cy="276999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2000" b="1">
                <a:solidFill>
                  <a:schemeClr val="tx2"/>
                </a:solidFill>
                <a:latin typeface="+mn-lt"/>
              </a:rPr>
              <a:t>QIAGEN Analysis</a:t>
            </a:r>
            <a:endParaRPr lang="en-US" sz="2000" b="1">
              <a:solidFill>
                <a:schemeClr val="tx2"/>
              </a:solidFill>
              <a:latin typeface="+mn-lt"/>
              <a:cs typeface="Arial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A1F885-9F8E-2550-D64D-E487162A46B1}"/>
              </a:ext>
            </a:extLst>
          </p:cNvPr>
          <p:cNvSpPr txBox="1"/>
          <p:nvPr/>
        </p:nvSpPr>
        <p:spPr>
          <a:xfrm>
            <a:off x="10460308" y="3467245"/>
            <a:ext cx="46968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b="1" err="1">
                <a:solidFill>
                  <a:srgbClr val="0066FF"/>
                </a:solidFill>
                <a:latin typeface="+mn-lt"/>
              </a:rPr>
              <a:t>sgNeg</a:t>
            </a:r>
            <a:endParaRPr lang="en-US" sz="1200" b="1">
              <a:solidFill>
                <a:srgbClr val="0066FF"/>
              </a:solidFill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64A814-31F2-6649-771B-FC8E8CABE47D}"/>
              </a:ext>
            </a:extLst>
          </p:cNvPr>
          <p:cNvSpPr txBox="1"/>
          <p:nvPr/>
        </p:nvSpPr>
        <p:spPr>
          <a:xfrm>
            <a:off x="10460308" y="3768868"/>
            <a:ext cx="546625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b="1">
                <a:solidFill>
                  <a:srgbClr val="0066FF"/>
                </a:solidFill>
                <a:latin typeface="+mn-lt"/>
              </a:rPr>
              <a:t>sgBMI1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BB984F7-FDC6-4697-D987-E382DD2516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2927" y="3384079"/>
            <a:ext cx="3148705" cy="174370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85F1AC0F-6F16-0E51-1084-8FB3073D7D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724" y="3351063"/>
            <a:ext cx="2340506" cy="180973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082BD349-DBF1-2A9A-408B-05B58C456466}"/>
              </a:ext>
            </a:extLst>
          </p:cNvPr>
          <p:cNvSpPr txBox="1"/>
          <p:nvPr/>
        </p:nvSpPr>
        <p:spPr>
          <a:xfrm>
            <a:off x="3956005" y="3483232"/>
            <a:ext cx="46968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b="1" err="1">
                <a:solidFill>
                  <a:srgbClr val="0066FF"/>
                </a:solidFill>
                <a:latin typeface="+mn-lt"/>
              </a:rPr>
              <a:t>sgNeg</a:t>
            </a:r>
            <a:endParaRPr lang="en-US" sz="1200" b="1">
              <a:solidFill>
                <a:srgbClr val="0066FF"/>
              </a:solidFill>
              <a:latin typeface="+mn-lt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20F3032-097D-9B92-2607-6D63C42B2456}"/>
              </a:ext>
            </a:extLst>
          </p:cNvPr>
          <p:cNvSpPr txBox="1"/>
          <p:nvPr/>
        </p:nvSpPr>
        <p:spPr>
          <a:xfrm>
            <a:off x="3956005" y="3819993"/>
            <a:ext cx="546625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b="1">
                <a:solidFill>
                  <a:srgbClr val="0066FF"/>
                </a:solidFill>
                <a:latin typeface="+mn-lt"/>
              </a:rPr>
              <a:t>sgBMI1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31431FF-8F60-CBF3-E4DE-98BA0B10FBF3}"/>
              </a:ext>
            </a:extLst>
          </p:cNvPr>
          <p:cNvSpPr txBox="1"/>
          <p:nvPr/>
        </p:nvSpPr>
        <p:spPr>
          <a:xfrm>
            <a:off x="3956005" y="4156754"/>
            <a:ext cx="469680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b="1" err="1">
                <a:solidFill>
                  <a:srgbClr val="0066FF"/>
                </a:solidFill>
                <a:latin typeface="+mn-lt"/>
              </a:rPr>
              <a:t>sgNeg</a:t>
            </a:r>
            <a:endParaRPr lang="en-US" sz="1200" b="1">
              <a:solidFill>
                <a:srgbClr val="0066FF"/>
              </a:solidFill>
              <a:latin typeface="+mn-lt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B0781D7-F8D1-6ED7-C116-BEF7849CC338}"/>
              </a:ext>
            </a:extLst>
          </p:cNvPr>
          <p:cNvSpPr txBox="1"/>
          <p:nvPr/>
        </p:nvSpPr>
        <p:spPr>
          <a:xfrm>
            <a:off x="3956005" y="4493514"/>
            <a:ext cx="546625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b="1">
                <a:solidFill>
                  <a:srgbClr val="0066FF"/>
                </a:solidFill>
                <a:latin typeface="+mn-lt"/>
              </a:rPr>
              <a:t>sgBMI1</a:t>
            </a:r>
          </a:p>
        </p:txBody>
      </p:sp>
      <p:sp>
        <p:nvSpPr>
          <p:cNvPr id="41" name="Left Brace 40">
            <a:extLst>
              <a:ext uri="{FF2B5EF4-FFF2-40B4-BE49-F238E27FC236}">
                <a16:creationId xmlns:a16="http://schemas.microsoft.com/office/drawing/2014/main" id="{A6520916-C777-B744-10EF-54E7AB60B40A}"/>
              </a:ext>
            </a:extLst>
          </p:cNvPr>
          <p:cNvSpPr/>
          <p:nvPr/>
        </p:nvSpPr>
        <p:spPr>
          <a:xfrm>
            <a:off x="3616224" y="3458856"/>
            <a:ext cx="246139" cy="59628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Left Brace 41">
            <a:extLst>
              <a:ext uri="{FF2B5EF4-FFF2-40B4-BE49-F238E27FC236}">
                <a16:creationId xmlns:a16="http://schemas.microsoft.com/office/drawing/2014/main" id="{716FD7BA-0A27-5CFD-1F42-AADA580EF5C4}"/>
              </a:ext>
            </a:extLst>
          </p:cNvPr>
          <p:cNvSpPr/>
          <p:nvPr/>
        </p:nvSpPr>
        <p:spPr>
          <a:xfrm>
            <a:off x="3616224" y="4156754"/>
            <a:ext cx="246139" cy="57025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4C303B7-4FF5-5052-A985-44FD7E8D7E23}"/>
              </a:ext>
            </a:extLst>
          </p:cNvPr>
          <p:cNvSpPr txBox="1"/>
          <p:nvPr/>
        </p:nvSpPr>
        <p:spPr>
          <a:xfrm>
            <a:off x="3120824" y="3670111"/>
            <a:ext cx="37510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b="1">
                <a:solidFill>
                  <a:schemeClr val="tx2"/>
                </a:solidFill>
                <a:latin typeface="+mn-lt"/>
              </a:rPr>
              <a:t>Rep1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B2795F01-5565-261A-FB28-ED2357E0B5D5}"/>
              </a:ext>
            </a:extLst>
          </p:cNvPr>
          <p:cNvSpPr txBox="1"/>
          <p:nvPr/>
        </p:nvSpPr>
        <p:spPr>
          <a:xfrm>
            <a:off x="3124867" y="4358781"/>
            <a:ext cx="375103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b="1">
                <a:solidFill>
                  <a:schemeClr val="tx2"/>
                </a:solidFill>
                <a:latin typeface="+mn-lt"/>
              </a:rPr>
              <a:t>Rep2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BAE8A6D-32A7-ACC8-CD1C-3C7CB4AD21C1}"/>
              </a:ext>
            </a:extLst>
          </p:cNvPr>
          <p:cNvSpPr txBox="1"/>
          <p:nvPr/>
        </p:nvSpPr>
        <p:spPr>
          <a:xfrm>
            <a:off x="7569826" y="5477233"/>
            <a:ext cx="1306448" cy="1661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200" b="1">
                <a:solidFill>
                  <a:schemeClr val="tx2"/>
                </a:solidFill>
                <a:latin typeface="+mn-lt"/>
              </a:rPr>
              <a:t>All tracks: 0 - 0.78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15F4662-82F7-9B06-F4B5-11547A022599}"/>
              </a:ext>
            </a:extLst>
          </p:cNvPr>
          <p:cNvSpPr txBox="1"/>
          <p:nvPr/>
        </p:nvSpPr>
        <p:spPr>
          <a:xfrm>
            <a:off x="744852" y="5990749"/>
            <a:ext cx="3962623" cy="45954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100" b="1" i="1" dirty="0">
                <a:solidFill>
                  <a:srgbClr val="C00000"/>
                </a:solidFill>
                <a:latin typeface="+mn-lt"/>
              </a:rPr>
              <a:t>Note: sgBM1 results do not match published figure suggesting </a:t>
            </a:r>
          </a:p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100" b="1" i="1" dirty="0">
                <a:solidFill>
                  <a:srgbClr val="C00000"/>
                </a:solidFill>
                <a:latin typeface="+mn-lt"/>
              </a:rPr>
              <a:t>a possible error by the authors.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341FADDE-D33A-E632-65D9-AE447D4CA48B}"/>
              </a:ext>
            </a:extLst>
          </p:cNvPr>
          <p:cNvSpPr txBox="1"/>
          <p:nvPr/>
        </p:nvSpPr>
        <p:spPr>
          <a:xfrm>
            <a:off x="6522549" y="3806143"/>
            <a:ext cx="70532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400" b="1">
                <a:solidFill>
                  <a:srgbClr val="FF0000"/>
                </a:solidFill>
                <a:latin typeface="+mn-lt"/>
              </a:rPr>
              <a:t>*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B20469B-5DFC-C10F-2310-6B9FC2E26F7B}"/>
              </a:ext>
            </a:extLst>
          </p:cNvPr>
          <p:cNvSpPr txBox="1"/>
          <p:nvPr/>
        </p:nvSpPr>
        <p:spPr>
          <a:xfrm>
            <a:off x="6522549" y="4455993"/>
            <a:ext cx="70532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400" b="1">
                <a:solidFill>
                  <a:srgbClr val="FF0000"/>
                </a:solidFill>
                <a:latin typeface="+mn-lt"/>
              </a:rPr>
              <a:t>*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E0B2B6A-0EA0-E275-9FEC-94AAB30B15AC}"/>
              </a:ext>
            </a:extLst>
          </p:cNvPr>
          <p:cNvSpPr txBox="1"/>
          <p:nvPr/>
        </p:nvSpPr>
        <p:spPr>
          <a:xfrm>
            <a:off x="6522549" y="2493089"/>
            <a:ext cx="70532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400" b="1">
                <a:solidFill>
                  <a:srgbClr val="FF0000"/>
                </a:solidFill>
                <a:latin typeface="+mn-lt"/>
              </a:rPr>
              <a:t>*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6FCAE1E-184D-E3DE-FCEE-0D640187AF37}"/>
              </a:ext>
            </a:extLst>
          </p:cNvPr>
          <p:cNvSpPr txBox="1"/>
          <p:nvPr/>
        </p:nvSpPr>
        <p:spPr>
          <a:xfrm>
            <a:off x="9635988" y="3777800"/>
            <a:ext cx="70532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400" b="1">
                <a:solidFill>
                  <a:srgbClr val="FF0000"/>
                </a:solidFill>
                <a:latin typeface="+mn-lt"/>
              </a:rPr>
              <a:t>*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D14339-6A06-14B9-E6F2-36A1857583A8}"/>
              </a:ext>
            </a:extLst>
          </p:cNvPr>
          <p:cNvSpPr txBox="1"/>
          <p:nvPr/>
        </p:nvSpPr>
        <p:spPr>
          <a:xfrm>
            <a:off x="9635988" y="4427650"/>
            <a:ext cx="70532" cy="1938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400" b="1">
                <a:solidFill>
                  <a:srgbClr val="FF0000"/>
                </a:solidFill>
                <a:latin typeface="+mn-lt"/>
              </a:rPr>
              <a:t>*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F57EA22-CE9A-5581-C8AC-3BAB49D65E18}"/>
              </a:ext>
            </a:extLst>
          </p:cNvPr>
          <p:cNvSpPr txBox="1"/>
          <p:nvPr/>
        </p:nvSpPr>
        <p:spPr>
          <a:xfrm>
            <a:off x="9635988" y="2464746"/>
            <a:ext cx="70532" cy="1938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400" b="1">
                <a:solidFill>
                  <a:srgbClr val="FF0000"/>
                </a:solidFill>
                <a:latin typeface="+mn-lt"/>
              </a:rPr>
              <a:t>*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829289-EFCA-572E-CF6C-4A0697AF032B}"/>
              </a:ext>
            </a:extLst>
          </p:cNvPr>
          <p:cNvSpPr txBox="1"/>
          <p:nvPr/>
        </p:nvSpPr>
        <p:spPr>
          <a:xfrm>
            <a:off x="4017767" y="1637830"/>
            <a:ext cx="261290" cy="221599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 anchor="t">
            <a:spAutoFit/>
          </a:bodyPr>
          <a:lstStyle/>
          <a:p>
            <a:pPr algn="l">
              <a:lnSpc>
                <a:spcPct val="90000"/>
              </a:lnSpc>
              <a:spcBef>
                <a:spcPts val="1200"/>
              </a:spcBef>
            </a:pPr>
            <a:r>
              <a:rPr lang="en-US" sz="1600">
                <a:solidFill>
                  <a:schemeClr val="tx2"/>
                </a:solidFill>
              </a:rPr>
              <a:t>5D</a:t>
            </a:r>
            <a:endParaRPr lang="en-US" sz="1600" b="1">
              <a:solidFill>
                <a:schemeClr val="tx2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444519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182</Words>
  <Application>Microsoft Office PowerPoint</Application>
  <PresentationFormat>Widescreen</PresentationFormat>
  <Paragraphs>59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Repeating Cut-And-Run Analysis</vt:lpstr>
      <vt:lpstr>NGS Data Processing Comparison</vt:lpstr>
      <vt:lpstr>Benchmarking: Figure 5E</vt:lpstr>
      <vt:lpstr>Benchmarking: Figure 6E</vt:lpstr>
      <vt:lpstr>Benchmarking: Figure 5D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Breuer</dc:creator>
  <cp:lastModifiedBy>Chris Breuer</cp:lastModifiedBy>
  <cp:revision>1</cp:revision>
  <dcterms:created xsi:type="dcterms:W3CDTF">2025-09-06T14:53:55Z</dcterms:created>
  <dcterms:modified xsi:type="dcterms:W3CDTF">2025-09-06T15:01:18Z</dcterms:modified>
</cp:coreProperties>
</file>