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59" r:id="rId8"/>
    <p:sldId id="260" r:id="rId9"/>
    <p:sldId id="265" r:id="rId10"/>
    <p:sldId id="266" r:id="rId11"/>
    <p:sldId id="261" r:id="rId12"/>
    <p:sldId id="277" r:id="rId13"/>
    <p:sldId id="268" r:id="rId14"/>
    <p:sldId id="278" r:id="rId15"/>
    <p:sldId id="279" r:id="rId16"/>
    <p:sldId id="269" r:id="rId17"/>
    <p:sldId id="271" r:id="rId18"/>
    <p:sldId id="270" r:id="rId19"/>
    <p:sldId id="282" r:id="rId20"/>
    <p:sldId id="283" r:id="rId21"/>
    <p:sldId id="285" r:id="rId22"/>
    <p:sldId id="272" r:id="rId23"/>
    <p:sldId id="286" r:id="rId24"/>
    <p:sldId id="287" r:id="rId25"/>
    <p:sldId id="288" r:id="rId26"/>
    <p:sldId id="289" r:id="rId27"/>
    <p:sldId id="290" r:id="rId28"/>
    <p:sldId id="291" r:id="rId29"/>
    <p:sldId id="292" r:id="rId30"/>
    <p:sldId id="293" r:id="rId31"/>
    <p:sldId id="294" r:id="rId32"/>
    <p:sldId id="276" r:id="rId33"/>
    <p:sldId id="274" r:id="rId34"/>
    <p:sldId id="275" r:id="rId35"/>
    <p:sldId id="28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4B5D4-84C1-FBE6-9265-F520CE44D5EA}"/>
              </a:ext>
            </a:extLst>
          </p:cNvPr>
          <p:cNvSpPr>
            <a:spLocks noGrp="1"/>
          </p:cNvSpPr>
          <p:nvPr>
            <p:ph type="ctrTitle"/>
          </p:nvPr>
        </p:nvSpPr>
        <p:spPr>
          <a:xfrm>
            <a:off x="2266950" y="1964267"/>
            <a:ext cx="8893175" cy="2421464"/>
          </a:xfrm>
        </p:spPr>
        <p:txBody>
          <a:bodyPr/>
          <a:lstStyle/>
          <a:p>
            <a:pPr algn="l"/>
            <a:r>
              <a:rPr lang="zh-CN" altLang="en-US" dirty="0"/>
              <a:t>如何从数学的角度理解人工智能中的深度学习</a:t>
            </a:r>
          </a:p>
        </p:txBody>
      </p:sp>
      <p:sp>
        <p:nvSpPr>
          <p:cNvPr id="3" name="副标题 2">
            <a:extLst>
              <a:ext uri="{FF2B5EF4-FFF2-40B4-BE49-F238E27FC236}">
                <a16:creationId xmlns:a16="http://schemas.microsoft.com/office/drawing/2014/main" id="{06CDC32D-81A4-FD86-023F-968F4C77BF9C}"/>
              </a:ext>
            </a:extLst>
          </p:cNvPr>
          <p:cNvSpPr>
            <a:spLocks noGrp="1"/>
          </p:cNvSpPr>
          <p:nvPr>
            <p:ph type="subTitle"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40653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264913-236C-8CA3-58C1-1F03B960800D}"/>
              </a:ext>
            </a:extLst>
          </p:cNvPr>
          <p:cNvSpPr>
            <a:spLocks noGrp="1"/>
          </p:cNvSpPr>
          <p:nvPr>
            <p:ph type="title"/>
          </p:nvPr>
        </p:nvSpPr>
        <p:spPr/>
        <p:txBody>
          <a:bodyPr/>
          <a:lstStyle/>
          <a:p>
            <a:r>
              <a:rPr lang="zh-CN" altLang="en-US" dirty="0"/>
              <a:t>逼近问题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BF6BB5D-929F-0716-2DB2-DEBC6E2BEE8E}"/>
                  </a:ext>
                </a:extLst>
              </p:cNvPr>
              <p:cNvSpPr>
                <a:spLocks noGrp="1"/>
              </p:cNvSpPr>
              <p:nvPr>
                <p:ph idx="1"/>
              </p:nvPr>
            </p:nvSpPr>
            <p:spPr>
              <a:xfrm>
                <a:off x="685801" y="1856317"/>
                <a:ext cx="10131425" cy="3144308"/>
              </a:xfrm>
            </p:spPr>
            <p:txBody>
              <a:bodyPr anchor="t"/>
              <a:lstStyle/>
              <a:p>
                <a:pPr algn="just"/>
                <a:r>
                  <a:rPr lang="zh-CN" altLang="en-US" sz="2200" dirty="0"/>
                  <a:t>一般地，由于实验数据基本亦误差，因此在大部分情况下，我们只要求函数反映这些样本点的趋势，即函数靠近样本点且误差在某种度量意义下最小，称为逼近问题。若记在某点的误差为</a:t>
                </a:r>
                <a:endParaRPr lang="en-US" altLang="zh-CN" sz="2200" dirty="0"/>
              </a:p>
              <a:p>
                <a:pPr marL="0" indent="0" algn="just">
                  <a:buNone/>
                </a:pPr>
                <a:r>
                  <a:rPr lang="zh-CN" altLang="en-US" sz="2200" dirty="0"/>
                  <a:t>                                 </a:t>
                </a:r>
                <a14:m>
                  <m:oMath xmlns:m="http://schemas.openxmlformats.org/officeDocument/2006/math">
                    <m:sSub>
                      <m:sSubPr>
                        <m:ctrlPr>
                          <a:rPr lang="en-US" altLang="zh-CN" sz="2200" i="1" smtClean="0">
                            <a:latin typeface="Cambria Math" panose="02040503050406030204" pitchFamily="18" charset="0"/>
                          </a:rPr>
                        </m:ctrlPr>
                      </m:sSubPr>
                      <m:e>
                        <m:r>
                          <a:rPr lang="zh-CN" altLang="en-US" sz="2200" i="1" smtClean="0">
                            <a:latin typeface="Cambria Math" panose="02040503050406030204" pitchFamily="18" charset="0"/>
                          </a:rPr>
                          <m:t>𝛿</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𝑓</m:t>
                    </m:r>
                    <m:d>
                      <m:dPr>
                        <m:ctrlPr>
                          <a:rPr lang="en-US" altLang="zh-CN" sz="2200" b="0" i="1" smtClean="0">
                            <a:latin typeface="Cambria Math" panose="02040503050406030204" pitchFamily="18" charset="0"/>
                          </a:rPr>
                        </m:ctrlPr>
                      </m:dPr>
                      <m:e>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e>
                    </m:d>
                    <m:r>
                      <a:rPr lang="en-US" altLang="zh-CN" sz="2200" b="0" i="0" smtClean="0">
                        <a:latin typeface="Cambria Math" panose="02040503050406030204" pitchFamily="18" charset="0"/>
                      </a:rPr>
                      <m:t>,</m:t>
                    </m:r>
                    <m:r>
                      <m:rPr>
                        <m:sty m:val="p"/>
                      </m:rPr>
                      <a:rPr lang="en-US" altLang="zh-CN" sz="2200" b="0" i="0" smtClean="0">
                        <a:latin typeface="Cambria Math" panose="02040503050406030204" pitchFamily="18" charset="0"/>
                      </a:rPr>
                      <m:t>i</m:t>
                    </m:r>
                    <m:r>
                      <a:rPr lang="en-US" altLang="zh-CN" sz="2200" b="0" i="0" smtClean="0">
                        <a:latin typeface="Cambria Math" panose="02040503050406030204" pitchFamily="18" charset="0"/>
                      </a:rPr>
                      <m:t>=1,2,</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𝑚</m:t>
                    </m:r>
                  </m:oMath>
                </a14:m>
                <a:endParaRPr lang="en-US" altLang="zh-CN" sz="2200" dirty="0"/>
              </a:p>
              <a:p>
                <a:pPr algn="just"/>
                <a:r>
                  <a:rPr lang="zh-CN" altLang="en-US" sz="2200" dirty="0"/>
                  <a:t>逼近问题就是求使得整体的误差最小的函数</a:t>
                </a:r>
                <a:endParaRPr lang="en-US" altLang="zh-CN" sz="2200" dirty="0"/>
              </a:p>
              <a:p>
                <a:endParaRPr lang="zh-CN" altLang="en-US" dirty="0"/>
              </a:p>
            </p:txBody>
          </p:sp>
        </mc:Choice>
        <mc:Fallback xmlns="">
          <p:sp>
            <p:nvSpPr>
              <p:cNvPr id="3" name="内容占位符 2">
                <a:extLst>
                  <a:ext uri="{FF2B5EF4-FFF2-40B4-BE49-F238E27FC236}">
                    <a16:creationId xmlns:a16="http://schemas.microsoft.com/office/drawing/2014/main" id="{5BF6BB5D-929F-0716-2DB2-DEBC6E2BEE8E}"/>
                  </a:ext>
                </a:extLst>
              </p:cNvPr>
              <p:cNvSpPr>
                <a:spLocks noGrp="1" noRot="1" noChangeAspect="1" noMove="1" noResize="1" noEditPoints="1" noAdjustHandles="1" noChangeArrowheads="1" noChangeShapeType="1" noTextEdit="1"/>
              </p:cNvSpPr>
              <p:nvPr>
                <p:ph idx="1"/>
              </p:nvPr>
            </p:nvSpPr>
            <p:spPr>
              <a:xfrm>
                <a:off x="685801" y="1856317"/>
                <a:ext cx="10131425" cy="3144308"/>
              </a:xfrm>
              <a:blipFill>
                <a:blip r:embed="rId2"/>
                <a:stretch>
                  <a:fillRect l="-722" t="-1553" r="-78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1A39520-0F8F-F38C-5173-BB49B2ADA2D2}"/>
              </a:ext>
            </a:extLst>
          </p:cNvPr>
          <p:cNvPicPr>
            <a:picLocks noChangeAspect="1"/>
          </p:cNvPicPr>
          <p:nvPr/>
        </p:nvPicPr>
        <p:blipFill>
          <a:blip r:embed="rId3"/>
          <a:stretch>
            <a:fillRect/>
          </a:stretch>
        </p:blipFill>
        <p:spPr>
          <a:xfrm>
            <a:off x="3342217" y="4076700"/>
            <a:ext cx="4238625" cy="1847850"/>
          </a:xfrm>
          <a:prstGeom prst="rect">
            <a:avLst/>
          </a:prstGeom>
        </p:spPr>
      </p:pic>
    </p:spTree>
    <p:extLst>
      <p:ext uri="{BB962C8B-B14F-4D97-AF65-F5344CB8AC3E}">
        <p14:creationId xmlns:p14="http://schemas.microsoft.com/office/powerpoint/2010/main" val="154139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函数逼近论</a:t>
            </a:r>
          </a:p>
        </p:txBody>
      </p:sp>
      <p:sp>
        <p:nvSpPr>
          <p:cNvPr id="3" name="内容占位符 2"/>
          <p:cNvSpPr>
            <a:spLocks noGrp="1"/>
          </p:cNvSpPr>
          <p:nvPr>
            <p:ph idx="1"/>
          </p:nvPr>
        </p:nvSpPr>
        <p:spPr>
          <a:xfrm>
            <a:off x="685801" y="1866901"/>
            <a:ext cx="10131425" cy="3924300"/>
          </a:xfrm>
        </p:spPr>
        <p:txBody>
          <a:bodyPr anchor="t"/>
          <a:lstStyle/>
          <a:p>
            <a:r>
              <a:rPr lang="zh-CN" altLang="en-US" sz="2400" dirty="0"/>
              <a:t>在数学的理论研究和实际应用中经常遇到下类问题：在选定的一类函数中寻找某个函数，使它与已知函数（或观测数据）在一定意义下为最佳近似表示，并求出用近似表示而产生的误差。这就是函数逼近问题。求得的函数称为逼近函数或拟合函数。</a:t>
            </a:r>
          </a:p>
          <a:p>
            <a:r>
              <a:rPr lang="zh-CN" altLang="en-US" sz="2400" dirty="0"/>
              <a:t>一般地，我们在某个较简单的函数类中去寻找我们所需要的函数。这种函数类叫做逼近函数类</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2CB33-EE22-97B1-C2B5-3F549BA778E9}"/>
              </a:ext>
            </a:extLst>
          </p:cNvPr>
          <p:cNvSpPr>
            <a:spLocks noGrp="1"/>
          </p:cNvSpPr>
          <p:nvPr>
            <p:ph type="title"/>
          </p:nvPr>
        </p:nvSpPr>
        <p:spPr/>
        <p:txBody>
          <a:bodyPr/>
          <a:lstStyle/>
          <a:p>
            <a:r>
              <a:rPr lang="zh-CN" altLang="en-US" dirty="0"/>
              <a:t>常用的逼近函数类以及逼近定理</a:t>
            </a: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2592B324-889A-CF80-80A8-3FEB8FF1F6FB}"/>
                  </a:ext>
                </a:extLst>
              </p:cNvPr>
              <p:cNvSpPr>
                <a:spLocks noGrp="1"/>
              </p:cNvSpPr>
              <p:nvPr>
                <p:ph idx="1"/>
              </p:nvPr>
            </p:nvSpPr>
            <p:spPr>
              <a:xfrm>
                <a:off x="685801" y="1885950"/>
                <a:ext cx="10131425" cy="4229099"/>
              </a:xfrm>
            </p:spPr>
            <p:txBody>
              <a:bodyPr anchor="t">
                <a:normAutofit/>
              </a:bodyPr>
              <a:lstStyle/>
              <a:p>
                <a:r>
                  <a:rPr lang="en-US" altLang="zh-CN" sz="2400" dirty="0"/>
                  <a:t>n</a:t>
                </a:r>
                <a:r>
                  <a:rPr lang="zh-CN" altLang="en-US" sz="2400" dirty="0"/>
                  <a:t>次代数多项式，表达式如下：</a:t>
                </a:r>
                <a:endParaRPr lang="en-US" altLang="zh-CN" sz="2400" dirty="0"/>
              </a:p>
              <a:p>
                <a:pPr marL="0" indent="0">
                  <a:buNone/>
                </a:pPr>
                <a:r>
                  <a:rPr lang="en-US" altLang="zh-CN" sz="2400" b="0" dirty="0"/>
                  <a:t>                           </a:t>
                </a:r>
                <a14:m>
                  <m:oMath xmlns:m="http://schemas.openxmlformats.org/officeDocument/2006/math">
                    <m:r>
                      <a:rPr lang="en-US" altLang="zh-CN" sz="3300" b="0" i="1" smtClean="0">
                        <a:latin typeface="Cambria Math" panose="02040503050406030204" pitchFamily="18" charset="0"/>
                      </a:rPr>
                      <m:t>𝑓</m:t>
                    </m:r>
                    <m:d>
                      <m:dPr>
                        <m:ctrlPr>
                          <a:rPr lang="en-US" altLang="zh-CN" sz="3300" b="0" i="1" smtClean="0">
                            <a:latin typeface="Cambria Math" panose="02040503050406030204" pitchFamily="18" charset="0"/>
                          </a:rPr>
                        </m:ctrlPr>
                      </m:dPr>
                      <m:e>
                        <m:r>
                          <a:rPr lang="en-US" altLang="zh-CN" sz="3300" b="0" i="1" smtClean="0">
                            <a:latin typeface="Cambria Math" panose="02040503050406030204" pitchFamily="18" charset="0"/>
                          </a:rPr>
                          <m:t>𝑥</m:t>
                        </m:r>
                      </m:e>
                    </m:d>
                    <m:r>
                      <a:rPr lang="en-US" altLang="zh-CN" sz="3300" b="0" i="1" smtClean="0">
                        <a:latin typeface="Cambria Math" panose="02040503050406030204" pitchFamily="18" charset="0"/>
                      </a:rPr>
                      <m:t>=</m:t>
                    </m:r>
                    <m:sSub>
                      <m:sSubPr>
                        <m:ctrlPr>
                          <a:rPr lang="en-US" altLang="zh-CN" sz="3300" b="0" i="1" smtClean="0">
                            <a:latin typeface="Cambria Math" panose="02040503050406030204" pitchFamily="18" charset="0"/>
                          </a:rPr>
                        </m:ctrlPr>
                      </m:sSubPr>
                      <m:e>
                        <m:r>
                          <a:rPr lang="en-US" altLang="zh-CN" sz="3300" b="0" i="1" smtClean="0">
                            <a:latin typeface="Cambria Math" panose="02040503050406030204" pitchFamily="18" charset="0"/>
                          </a:rPr>
                          <m:t>𝑤</m:t>
                        </m:r>
                      </m:e>
                      <m:sub>
                        <m:r>
                          <a:rPr lang="en-US" altLang="zh-CN" sz="3300" b="0" i="1" smtClean="0">
                            <a:latin typeface="Cambria Math" panose="02040503050406030204" pitchFamily="18" charset="0"/>
                          </a:rPr>
                          <m:t>0</m:t>
                        </m:r>
                      </m:sub>
                    </m:sSub>
                    <m:sSup>
                      <m:sSupPr>
                        <m:ctrlPr>
                          <a:rPr lang="en-US" altLang="zh-CN" sz="3300" b="0" i="1" smtClean="0">
                            <a:latin typeface="Cambria Math" panose="02040503050406030204" pitchFamily="18" charset="0"/>
                          </a:rPr>
                        </m:ctrlPr>
                      </m:sSupPr>
                      <m:e>
                        <m:r>
                          <a:rPr lang="en-US" altLang="zh-CN" sz="3300" b="0" i="1" smtClean="0">
                            <a:latin typeface="Cambria Math" panose="02040503050406030204" pitchFamily="18" charset="0"/>
                          </a:rPr>
                          <m:t>𝑥</m:t>
                        </m:r>
                      </m:e>
                      <m:sup>
                        <m:r>
                          <a:rPr lang="en-US" altLang="zh-CN" sz="3300" b="0" i="1" smtClean="0">
                            <a:latin typeface="Cambria Math" panose="02040503050406030204" pitchFamily="18" charset="0"/>
                          </a:rPr>
                          <m:t>0</m:t>
                        </m:r>
                      </m:sup>
                    </m:sSup>
                    <m:r>
                      <a:rPr lang="en-US" altLang="zh-CN" sz="3300" b="0" i="0" smtClean="0">
                        <a:latin typeface="Cambria Math" panose="02040503050406030204" pitchFamily="18" charset="0"/>
                      </a:rPr>
                      <m:t>+</m:t>
                    </m:r>
                    <m:sSub>
                      <m:sSubPr>
                        <m:ctrlPr>
                          <a:rPr lang="en-US" altLang="zh-CN" sz="3300" i="1">
                            <a:latin typeface="Cambria Math" panose="02040503050406030204" pitchFamily="18" charset="0"/>
                          </a:rPr>
                        </m:ctrlPr>
                      </m:sSubPr>
                      <m:e>
                        <m:r>
                          <a:rPr lang="en-US" altLang="zh-CN" sz="3300" i="1">
                            <a:latin typeface="Cambria Math" panose="02040503050406030204" pitchFamily="18" charset="0"/>
                          </a:rPr>
                          <m:t>𝑤</m:t>
                        </m:r>
                      </m:e>
                      <m:sub>
                        <m:r>
                          <a:rPr lang="en-US" altLang="zh-CN" sz="3300" b="0" i="1" smtClean="0">
                            <a:latin typeface="Cambria Math" panose="02040503050406030204" pitchFamily="18" charset="0"/>
                          </a:rPr>
                          <m:t>1</m:t>
                        </m:r>
                      </m:sub>
                    </m:sSub>
                    <m:sSup>
                      <m:sSupPr>
                        <m:ctrlPr>
                          <a:rPr lang="en-US" altLang="zh-CN" sz="3300" i="1">
                            <a:latin typeface="Cambria Math" panose="02040503050406030204" pitchFamily="18" charset="0"/>
                          </a:rPr>
                        </m:ctrlPr>
                      </m:sSupPr>
                      <m:e>
                        <m:r>
                          <a:rPr lang="en-US" altLang="zh-CN" sz="3300" i="1">
                            <a:latin typeface="Cambria Math" panose="02040503050406030204" pitchFamily="18" charset="0"/>
                          </a:rPr>
                          <m:t>𝑥</m:t>
                        </m:r>
                      </m:e>
                      <m:sup>
                        <m:r>
                          <a:rPr lang="en-US" altLang="zh-CN" sz="3300" b="0" i="1" smtClean="0">
                            <a:latin typeface="Cambria Math" panose="02040503050406030204" pitchFamily="18" charset="0"/>
                          </a:rPr>
                          <m:t>1</m:t>
                        </m:r>
                      </m:sup>
                    </m:sSup>
                  </m:oMath>
                </a14:m>
                <a:r>
                  <a:rPr lang="en-US" altLang="zh-CN" sz="3300" dirty="0"/>
                  <a:t>+ </a:t>
                </a:r>
                <a14:m>
                  <m:oMath xmlns:m="http://schemas.openxmlformats.org/officeDocument/2006/math">
                    <m:sSub>
                      <m:sSubPr>
                        <m:ctrlPr>
                          <a:rPr lang="en-US" altLang="zh-CN" sz="3300" i="1" smtClean="0">
                            <a:latin typeface="Cambria Math" panose="02040503050406030204" pitchFamily="18" charset="0"/>
                          </a:rPr>
                        </m:ctrlPr>
                      </m:sSubPr>
                      <m:e>
                        <m:r>
                          <a:rPr lang="en-US" altLang="zh-CN" sz="3300" i="1">
                            <a:latin typeface="Cambria Math" panose="02040503050406030204" pitchFamily="18" charset="0"/>
                          </a:rPr>
                          <m:t>𝑤</m:t>
                        </m:r>
                      </m:e>
                      <m:sub>
                        <m:r>
                          <a:rPr lang="en-US" altLang="zh-CN" sz="3300" b="0" i="1" smtClean="0">
                            <a:latin typeface="Cambria Math" panose="02040503050406030204" pitchFamily="18" charset="0"/>
                          </a:rPr>
                          <m:t>2</m:t>
                        </m:r>
                      </m:sub>
                    </m:sSub>
                    <m:sSup>
                      <m:sSupPr>
                        <m:ctrlPr>
                          <a:rPr lang="en-US" altLang="zh-CN" sz="3300" i="1">
                            <a:latin typeface="Cambria Math" panose="02040503050406030204" pitchFamily="18" charset="0"/>
                          </a:rPr>
                        </m:ctrlPr>
                      </m:sSupPr>
                      <m:e>
                        <m:r>
                          <a:rPr lang="en-US" altLang="zh-CN" sz="3300" i="1">
                            <a:latin typeface="Cambria Math" panose="02040503050406030204" pitchFamily="18" charset="0"/>
                          </a:rPr>
                          <m:t>𝑥</m:t>
                        </m:r>
                      </m:e>
                      <m:sup>
                        <m:r>
                          <a:rPr lang="en-US" altLang="zh-CN" sz="3300" b="0" i="1" smtClean="0">
                            <a:latin typeface="Cambria Math" panose="02040503050406030204" pitchFamily="18" charset="0"/>
                          </a:rPr>
                          <m:t>2</m:t>
                        </m:r>
                      </m:sup>
                    </m:sSup>
                  </m:oMath>
                </a14:m>
                <a:r>
                  <a:rPr lang="en-US" altLang="zh-CN" sz="3300" dirty="0"/>
                  <a:t>…+ </a:t>
                </a:r>
                <a14:m>
                  <m:oMath xmlns:m="http://schemas.openxmlformats.org/officeDocument/2006/math">
                    <m:sSub>
                      <m:sSubPr>
                        <m:ctrlPr>
                          <a:rPr lang="en-US" altLang="zh-CN" sz="3300" i="1">
                            <a:latin typeface="Cambria Math" panose="02040503050406030204" pitchFamily="18" charset="0"/>
                          </a:rPr>
                        </m:ctrlPr>
                      </m:sSubPr>
                      <m:e>
                        <m:r>
                          <a:rPr lang="en-US" altLang="zh-CN" sz="3300" i="1">
                            <a:latin typeface="Cambria Math" panose="02040503050406030204" pitchFamily="18" charset="0"/>
                          </a:rPr>
                          <m:t>𝑤</m:t>
                        </m:r>
                      </m:e>
                      <m:sub>
                        <m:r>
                          <a:rPr lang="en-US" altLang="zh-CN" sz="3300" b="0" i="1" smtClean="0">
                            <a:latin typeface="Cambria Math" panose="02040503050406030204" pitchFamily="18" charset="0"/>
                          </a:rPr>
                          <m:t>𝑛</m:t>
                        </m:r>
                      </m:sub>
                    </m:sSub>
                    <m:sSup>
                      <m:sSupPr>
                        <m:ctrlPr>
                          <a:rPr lang="en-US" altLang="zh-CN" sz="3300" i="1">
                            <a:latin typeface="Cambria Math" panose="02040503050406030204" pitchFamily="18" charset="0"/>
                          </a:rPr>
                        </m:ctrlPr>
                      </m:sSupPr>
                      <m:e>
                        <m:r>
                          <a:rPr lang="en-US" altLang="zh-CN" sz="3300" i="1">
                            <a:latin typeface="Cambria Math" panose="02040503050406030204" pitchFamily="18" charset="0"/>
                          </a:rPr>
                          <m:t>𝑥</m:t>
                        </m:r>
                      </m:e>
                      <m:sup>
                        <m:r>
                          <a:rPr lang="en-US" altLang="zh-CN" sz="3300" b="0" i="1" smtClean="0">
                            <a:latin typeface="Cambria Math" panose="02040503050406030204" pitchFamily="18" charset="0"/>
                          </a:rPr>
                          <m:t>𝑛</m:t>
                        </m:r>
                      </m:sup>
                    </m:sSup>
                  </m:oMath>
                </a14:m>
                <a:r>
                  <a:rPr lang="zh-CN" altLang="en-US" sz="3300" dirty="0"/>
                  <a:t>    </a:t>
                </a:r>
                <a:endParaRPr lang="en-US" altLang="zh-CN" sz="3300" dirty="0"/>
              </a:p>
              <a:p>
                <a:r>
                  <a:rPr lang="en-US" altLang="zh-CN" sz="2400" dirty="0"/>
                  <a:t>n</a:t>
                </a:r>
                <a:r>
                  <a:rPr lang="zh-CN" altLang="en-US" sz="2400" dirty="0"/>
                  <a:t>阶三角多项式：</a:t>
                </a:r>
                <a:endParaRPr lang="en-US" altLang="zh-CN" sz="2400" dirty="0"/>
              </a:p>
              <a:p>
                <a:pPr marL="0" indent="0">
                  <a:buNone/>
                </a:pPr>
                <a14:m>
                  <m:oMathPara xmlns:m="http://schemas.openxmlformats.org/officeDocument/2006/math">
                    <m:oMathParaPr>
                      <m:jc m:val="centerGroup"/>
                    </m:oMathParaPr>
                    <m:oMath xmlns:m="http://schemas.openxmlformats.org/officeDocument/2006/math">
                      <m:r>
                        <a:rPr lang="pt-BR" altLang="zh-CN" sz="2600" i="1" smtClean="0">
                          <a:latin typeface="Cambria Math" panose="02040503050406030204" pitchFamily="18" charset="0"/>
                        </a:rPr>
                        <m:t>𝑓</m:t>
                      </m:r>
                      <m:d>
                        <m:dPr>
                          <m:ctrlPr>
                            <a:rPr lang="pt-BR" altLang="zh-CN" sz="2600" i="1" smtClean="0">
                              <a:latin typeface="Cambria Math" panose="02040503050406030204" pitchFamily="18" charset="0"/>
                            </a:rPr>
                          </m:ctrlPr>
                        </m:dPr>
                        <m:e>
                          <m:r>
                            <a:rPr lang="pt-BR" altLang="zh-CN" sz="2600" i="1" smtClean="0">
                              <a:latin typeface="Cambria Math" panose="02040503050406030204" pitchFamily="18" charset="0"/>
                            </a:rPr>
                            <m:t>𝑥</m:t>
                          </m:r>
                        </m:e>
                      </m:d>
                      <m:r>
                        <a:rPr lang="pt-BR" altLang="zh-CN" sz="2600" i="1" smtClean="0">
                          <a:latin typeface="Cambria Math" panose="02040503050406030204" pitchFamily="18" charset="0"/>
                        </a:rPr>
                        <m:t>=</m:t>
                      </m:r>
                      <m:sSub>
                        <m:sSubPr>
                          <m:ctrlPr>
                            <a:rPr lang="pt-BR" altLang="zh-CN" sz="2600" i="1" smtClean="0">
                              <a:latin typeface="Cambria Math" panose="02040503050406030204" pitchFamily="18" charset="0"/>
                            </a:rPr>
                          </m:ctrlPr>
                        </m:sSubPr>
                        <m:e>
                          <m:r>
                            <a:rPr lang="pt-BR" altLang="zh-CN" sz="2600" i="1" smtClean="0">
                              <a:latin typeface="Cambria Math" panose="02040503050406030204" pitchFamily="18" charset="0"/>
                            </a:rPr>
                            <m:t>𝑎</m:t>
                          </m:r>
                        </m:e>
                        <m:sub>
                          <m:r>
                            <a:rPr lang="pt-BR" altLang="zh-CN" sz="2600" i="1" smtClean="0">
                              <a:latin typeface="Cambria Math" panose="02040503050406030204" pitchFamily="18" charset="0"/>
                            </a:rPr>
                            <m:t>0</m:t>
                          </m:r>
                        </m:sub>
                      </m:sSub>
                      <m:r>
                        <a:rPr lang="pt-BR" altLang="zh-CN" sz="2600" i="1" smtClean="0">
                          <a:latin typeface="Cambria Math" panose="02040503050406030204" pitchFamily="18" charset="0"/>
                        </a:rPr>
                        <m:t>+</m:t>
                      </m:r>
                      <m:d>
                        <m:dPr>
                          <m:ctrlPr>
                            <a:rPr lang="pt-BR" altLang="zh-CN" sz="2600" i="1">
                              <a:latin typeface="Cambria Math" panose="02040503050406030204" pitchFamily="18" charset="0"/>
                            </a:rPr>
                          </m:ctrlPr>
                        </m:dPr>
                        <m:e>
                          <m:sSub>
                            <m:sSubPr>
                              <m:ctrlPr>
                                <a:rPr lang="pt-BR" altLang="zh-CN" sz="2600" i="1">
                                  <a:latin typeface="Cambria Math" panose="02040503050406030204" pitchFamily="18" charset="0"/>
                                </a:rPr>
                              </m:ctrlPr>
                            </m:sSubPr>
                            <m:e>
                              <m:r>
                                <a:rPr lang="pt-BR" altLang="zh-CN" sz="2600" i="1">
                                  <a:latin typeface="Cambria Math" panose="02040503050406030204" pitchFamily="18" charset="0"/>
                                </a:rPr>
                                <m:t>𝑎</m:t>
                              </m:r>
                            </m:e>
                            <m:sub>
                              <m:r>
                                <a:rPr lang="en-US" altLang="zh-CN" sz="2600" b="0" i="1" smtClean="0">
                                  <a:latin typeface="Cambria Math" panose="02040503050406030204" pitchFamily="18" charset="0"/>
                                </a:rPr>
                                <m:t>1</m:t>
                              </m:r>
                            </m:sub>
                          </m:sSub>
                          <m:r>
                            <a:rPr lang="en-US" altLang="zh-CN" sz="2600" i="1">
                              <a:latin typeface="Cambria Math" panose="02040503050406030204" pitchFamily="18" charset="0"/>
                            </a:rPr>
                            <m:t>𝑐𝑜𝑠𝑥</m:t>
                          </m:r>
                          <m:r>
                            <a:rPr lang="pt-BR" altLang="zh-CN" sz="2600" i="1">
                              <a:latin typeface="Cambria Math" panose="02040503050406030204" pitchFamily="18" charset="0"/>
                            </a:rPr>
                            <m:t>+</m:t>
                          </m:r>
                          <m:sSub>
                            <m:sSubPr>
                              <m:ctrlPr>
                                <a:rPr lang="pt-BR" altLang="zh-CN" sz="2600" i="1">
                                  <a:latin typeface="Cambria Math" panose="02040503050406030204" pitchFamily="18" charset="0"/>
                                </a:rPr>
                              </m:ctrlPr>
                            </m:sSubPr>
                            <m:e>
                              <m:r>
                                <a:rPr lang="pt-BR" altLang="zh-CN" sz="2600" i="1">
                                  <a:latin typeface="Cambria Math" panose="02040503050406030204" pitchFamily="18" charset="0"/>
                                </a:rPr>
                                <m:t>𝑏</m:t>
                              </m:r>
                            </m:e>
                            <m:sub>
                              <m:r>
                                <a:rPr lang="en-US" altLang="zh-CN" sz="2600" b="0" i="1" smtClean="0">
                                  <a:latin typeface="Cambria Math" panose="02040503050406030204" pitchFamily="18" charset="0"/>
                                </a:rPr>
                                <m:t>1</m:t>
                              </m:r>
                            </m:sub>
                          </m:sSub>
                          <m:r>
                            <a:rPr lang="en-US" altLang="zh-CN" sz="2600" i="1">
                              <a:latin typeface="Cambria Math" panose="02040503050406030204" pitchFamily="18" charset="0"/>
                            </a:rPr>
                            <m:t>𝑠𝑖𝑛𝑥</m:t>
                          </m:r>
                        </m:e>
                      </m:d>
                      <m:r>
                        <a:rPr lang="en-US" altLang="zh-CN" sz="2600" b="0" i="1" smtClean="0">
                          <a:latin typeface="Cambria Math" panose="02040503050406030204" pitchFamily="18" charset="0"/>
                        </a:rPr>
                        <m:t>+…+</m:t>
                      </m:r>
                      <m:d>
                        <m:dPr>
                          <m:ctrlPr>
                            <a:rPr lang="pt-BR" altLang="zh-CN" sz="2600" i="1">
                              <a:latin typeface="Cambria Math" panose="02040503050406030204" pitchFamily="18" charset="0"/>
                            </a:rPr>
                          </m:ctrlPr>
                        </m:dPr>
                        <m:e>
                          <m:sSub>
                            <m:sSubPr>
                              <m:ctrlPr>
                                <a:rPr lang="pt-BR" altLang="zh-CN" sz="2600" i="1">
                                  <a:latin typeface="Cambria Math" panose="02040503050406030204" pitchFamily="18" charset="0"/>
                                </a:rPr>
                              </m:ctrlPr>
                            </m:sSubPr>
                            <m:e>
                              <m:r>
                                <a:rPr lang="pt-BR" altLang="zh-CN" sz="2600" i="1">
                                  <a:latin typeface="Cambria Math" panose="02040503050406030204" pitchFamily="18" charset="0"/>
                                </a:rPr>
                                <m:t>𝑎</m:t>
                              </m:r>
                            </m:e>
                            <m:sub>
                              <m:r>
                                <a:rPr lang="en-US" altLang="zh-CN" sz="2600" b="0" i="1" smtClean="0">
                                  <a:latin typeface="Cambria Math" panose="02040503050406030204" pitchFamily="18" charset="0"/>
                                </a:rPr>
                                <m:t>𝑛</m:t>
                              </m:r>
                            </m:sub>
                          </m:sSub>
                          <m:r>
                            <a:rPr lang="en-US" altLang="zh-CN" sz="2600" i="1">
                              <a:latin typeface="Cambria Math" panose="02040503050406030204" pitchFamily="18" charset="0"/>
                            </a:rPr>
                            <m:t>𝑐𝑜𝑠</m:t>
                          </m:r>
                          <m:r>
                            <a:rPr lang="en-US" altLang="zh-CN" sz="2600" b="0" i="1" smtClean="0">
                              <a:latin typeface="Cambria Math" panose="02040503050406030204" pitchFamily="18" charset="0"/>
                            </a:rPr>
                            <m:t>𝑛</m:t>
                          </m:r>
                          <m:r>
                            <a:rPr lang="en-US" altLang="zh-CN" sz="2600" i="1">
                              <a:latin typeface="Cambria Math" panose="02040503050406030204" pitchFamily="18" charset="0"/>
                            </a:rPr>
                            <m:t>𝑥</m:t>
                          </m:r>
                          <m:r>
                            <a:rPr lang="pt-BR" altLang="zh-CN" sz="2600" i="1">
                              <a:latin typeface="Cambria Math" panose="02040503050406030204" pitchFamily="18" charset="0"/>
                            </a:rPr>
                            <m:t>+</m:t>
                          </m:r>
                          <m:sSub>
                            <m:sSubPr>
                              <m:ctrlPr>
                                <a:rPr lang="pt-BR" altLang="zh-CN" sz="2600" i="1">
                                  <a:latin typeface="Cambria Math" panose="02040503050406030204" pitchFamily="18" charset="0"/>
                                </a:rPr>
                              </m:ctrlPr>
                            </m:sSubPr>
                            <m:e>
                              <m:r>
                                <a:rPr lang="pt-BR" altLang="zh-CN" sz="2600" i="1">
                                  <a:latin typeface="Cambria Math" panose="02040503050406030204" pitchFamily="18" charset="0"/>
                                </a:rPr>
                                <m:t>𝑏</m:t>
                              </m:r>
                            </m:e>
                            <m:sub>
                              <m:r>
                                <m:rPr>
                                  <m:sty m:val="p"/>
                                </m:rPr>
                                <a:rPr lang="en-US" altLang="zh-CN" sz="2600" i="1">
                                  <a:latin typeface="Cambria Math" panose="02040503050406030204" pitchFamily="18" charset="0"/>
                                </a:rPr>
                                <m:t>n</m:t>
                              </m:r>
                            </m:sub>
                          </m:sSub>
                          <m:r>
                            <a:rPr lang="en-US" altLang="zh-CN" sz="2600" i="1">
                              <a:latin typeface="Cambria Math" panose="02040503050406030204" pitchFamily="18" charset="0"/>
                            </a:rPr>
                            <m:t>𝑠𝑖𝑛</m:t>
                          </m:r>
                          <m:r>
                            <m:rPr>
                              <m:sty m:val="p"/>
                            </m:rPr>
                            <a:rPr lang="en-US" altLang="zh-CN" sz="2600" i="1">
                              <a:latin typeface="Cambria Math" panose="02040503050406030204" pitchFamily="18" charset="0"/>
                            </a:rPr>
                            <m:t>n</m:t>
                          </m:r>
                          <m:r>
                            <a:rPr lang="en-US" altLang="zh-CN" sz="2600" i="1">
                              <a:latin typeface="Cambria Math" panose="02040503050406030204" pitchFamily="18" charset="0"/>
                            </a:rPr>
                            <m:t>𝑥</m:t>
                          </m:r>
                        </m:e>
                      </m:d>
                    </m:oMath>
                  </m:oMathPara>
                </a14:m>
                <a:endParaRPr lang="en-US" altLang="zh-CN" sz="2600" dirty="0"/>
              </a:p>
              <a:p>
                <a:r>
                  <a:rPr lang="zh-CN" altLang="en-US" sz="2400" dirty="0"/>
                  <a:t>魏尔斯特拉斯逼近定理表明，只要次数足够高，</a:t>
                </a:r>
                <a:r>
                  <a:rPr lang="en-US" altLang="zh-CN" sz="2400" dirty="0"/>
                  <a:t>n</a:t>
                </a:r>
                <a:r>
                  <a:rPr lang="zh-CN" altLang="en-US" sz="2400" dirty="0"/>
                  <a:t>次多项式就能以任何精度逼近给定的函数</a:t>
                </a:r>
                <a:endParaRPr lang="en-US" altLang="zh-CN" sz="2400" dirty="0"/>
              </a:p>
              <a:p>
                <a:r>
                  <a:rPr lang="zh-CN" altLang="en-US" sz="2400" dirty="0"/>
                  <a:t>同样，魏尔斯特拉斯第二逼近定理表明，只要阶数足够高，</a:t>
                </a:r>
                <a:r>
                  <a:rPr lang="en-US" altLang="zh-CN" sz="2400" dirty="0"/>
                  <a:t>n</a:t>
                </a:r>
                <a:r>
                  <a:rPr lang="zh-CN" altLang="en-US" sz="2400" dirty="0"/>
                  <a:t>阶三角函数就能以任何精度逼近给定的周期函数</a:t>
                </a:r>
                <a:endParaRPr lang="en-US" altLang="zh-CN" sz="2400" dirty="0"/>
              </a:p>
              <a:p>
                <a:endParaRPr lang="zh-CN" altLang="en-US" dirty="0"/>
              </a:p>
            </p:txBody>
          </p:sp>
        </mc:Choice>
        <mc:Fallback xmlns="">
          <p:sp>
            <p:nvSpPr>
              <p:cNvPr id="4" name="内容占位符 2">
                <a:extLst>
                  <a:ext uri="{FF2B5EF4-FFF2-40B4-BE49-F238E27FC236}">
                    <a16:creationId xmlns:a16="http://schemas.microsoft.com/office/drawing/2014/main" id="{2592B324-889A-CF80-80A8-3FEB8FF1F6FB}"/>
                  </a:ext>
                </a:extLst>
              </p:cNvPr>
              <p:cNvSpPr>
                <a:spLocks noGrp="1" noRot="1" noChangeAspect="1" noMove="1" noResize="1" noEditPoints="1" noAdjustHandles="1" noChangeArrowheads="1" noChangeShapeType="1" noTextEdit="1"/>
              </p:cNvSpPr>
              <p:nvPr>
                <p:ph idx="1"/>
              </p:nvPr>
            </p:nvSpPr>
            <p:spPr>
              <a:xfrm>
                <a:off x="685801" y="1885950"/>
                <a:ext cx="10131425" cy="4229099"/>
              </a:xfrm>
              <a:blipFill>
                <a:blip r:embed="rId2"/>
                <a:stretch>
                  <a:fillRect l="-843" t="-1729" r="-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7348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929950"/>
          </a:xfrm>
        </p:spPr>
        <p:txBody>
          <a:bodyPr/>
          <a:lstStyle/>
          <a:p>
            <a:r>
              <a:rPr lang="zh-CN" altLang="en-US" dirty="0"/>
              <a:t>过拟合与欠拟合</a:t>
            </a:r>
          </a:p>
        </p:txBody>
      </p:sp>
      <p:sp>
        <p:nvSpPr>
          <p:cNvPr id="3" name="内容占位符 2"/>
          <p:cNvSpPr>
            <a:spLocks noGrp="1"/>
          </p:cNvSpPr>
          <p:nvPr>
            <p:ph idx="1"/>
          </p:nvPr>
        </p:nvSpPr>
        <p:spPr>
          <a:xfrm>
            <a:off x="685801" y="1474237"/>
            <a:ext cx="10131425" cy="4316964"/>
          </a:xfrm>
        </p:spPr>
        <p:txBody>
          <a:bodyPr anchor="t">
            <a:normAutofit/>
          </a:bodyPr>
          <a:lstStyle/>
          <a:p>
            <a:r>
              <a:rPr lang="zh-CN" altLang="en-US" sz="2400" dirty="0"/>
              <a:t>第一，选择什么样的逼近函数类？一般地，需要用户对被逼近对象或样本数据有一些先验知识来决定选择具体的逼近函数类。比如，如果被逼近的函数具有周期性，将三角函数作为逼近函数是个合理的选择</a:t>
            </a:r>
            <a:r>
              <a:rPr lang="en-US" altLang="zh-CN" sz="2400" dirty="0"/>
              <a:t>,</a:t>
            </a:r>
            <a:r>
              <a:rPr lang="zh-CN" altLang="en-US" sz="2400" dirty="0"/>
              <a:t>等等。</a:t>
            </a:r>
          </a:p>
          <a:p>
            <a:r>
              <a:rPr lang="zh-CN" altLang="en-US" sz="2400" dirty="0"/>
              <a:t>第二，即使确定了逼近函数类，选择多高的次数或阶数？比如，如果选择了多项式函数类，根据拉格朗日插值定理，一定能找到一个</a:t>
            </a:r>
            <a:r>
              <a:rPr lang="en-US" altLang="zh-CN" sz="2400" dirty="0"/>
              <a:t>n-1</a:t>
            </a:r>
            <a:r>
              <a:rPr lang="zh-CN" altLang="en-US" sz="2400" dirty="0"/>
              <a:t>次多项式完美过给定的</a:t>
            </a:r>
            <a:r>
              <a:rPr lang="en-US" altLang="zh-CN" sz="2400" dirty="0"/>
              <a:t>n</a:t>
            </a:r>
            <a:r>
              <a:rPr lang="zh-CN" altLang="en-US" sz="2400" dirty="0"/>
              <a:t>个样本点。所以如果</a:t>
            </a:r>
            <a:r>
              <a:rPr lang="en-US" altLang="zh-CN" sz="2400" dirty="0"/>
              <a:t>n</a:t>
            </a:r>
            <a:r>
              <a:rPr lang="zh-CN" altLang="en-US" sz="2400" dirty="0"/>
              <a:t>较大，则这样得到的高次多项式很容易造成“过拟合” 。而如果选择的</a:t>
            </a:r>
            <a:r>
              <a:rPr lang="en-US" altLang="zh-CN" sz="2400" dirty="0"/>
              <a:t>n</a:t>
            </a:r>
            <a:r>
              <a:rPr lang="zh-CN" altLang="en-US" sz="2400" dirty="0"/>
              <a:t>过小，则得到的多项式容易造成“欠拟合” 。如图所示。过拟合或欠拟合函数在实际应用中是没有用的，因为它们的预测能力非常差！</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9A506-03A3-1A45-F2D3-E7F4938EEB28}"/>
              </a:ext>
            </a:extLst>
          </p:cNvPr>
          <p:cNvSpPr>
            <a:spLocks noGrp="1"/>
          </p:cNvSpPr>
          <p:nvPr>
            <p:ph type="title"/>
          </p:nvPr>
        </p:nvSpPr>
        <p:spPr/>
        <p:txBody>
          <a:bodyPr/>
          <a:lstStyle/>
          <a:p>
            <a:r>
              <a:rPr kumimoji="1" lang="zh-CN" altLang="en-US" dirty="0"/>
              <a:t>过拟合与欠拟合</a:t>
            </a:r>
          </a:p>
        </p:txBody>
      </p:sp>
      <p:pic>
        <p:nvPicPr>
          <p:cNvPr id="4" name="Picture 2" descr="http://staff.ustc.edu.cn/~lgliu/Resources/DL/What_is_DeepLearning.files/image034.jpg">
            <a:extLst>
              <a:ext uri="{FF2B5EF4-FFF2-40B4-BE49-F238E27FC236}">
                <a16:creationId xmlns:a16="http://schemas.microsoft.com/office/drawing/2014/main" id="{7D8BFA7C-31F7-304A-FEEA-BEFDAC6B23BC}"/>
              </a:ext>
            </a:extLst>
          </p:cNvPr>
          <p:cNvPicPr>
            <a:picLocks noGrp="1" noChangeAspect="1" noChangeArrowheads="1"/>
          </p:cNvPicPr>
          <p:nvPr>
            <p:ph idx="1"/>
          </p:nvPr>
        </p:nvPicPr>
        <p:blipFill>
          <a:blip r:embed="rId2"/>
          <a:srcRect/>
          <a:stretch>
            <a:fillRect/>
          </a:stretch>
        </p:blipFill>
        <p:spPr bwMode="auto">
          <a:xfrm>
            <a:off x="1145646" y="1930399"/>
            <a:ext cx="9211733" cy="3285067"/>
          </a:xfrm>
          <a:prstGeom prst="rect">
            <a:avLst/>
          </a:prstGeom>
          <a:noFill/>
        </p:spPr>
      </p:pic>
      <p:sp>
        <p:nvSpPr>
          <p:cNvPr id="3" name="文本框 2">
            <a:extLst>
              <a:ext uri="{FF2B5EF4-FFF2-40B4-BE49-F238E27FC236}">
                <a16:creationId xmlns:a16="http://schemas.microsoft.com/office/drawing/2014/main" id="{C6EFE2BD-B30D-4FD8-A3AA-08B6C9BD9538}"/>
              </a:ext>
            </a:extLst>
          </p:cNvPr>
          <p:cNvSpPr txBox="1"/>
          <p:nvPr/>
        </p:nvSpPr>
        <p:spPr>
          <a:xfrm>
            <a:off x="1727200" y="5537200"/>
            <a:ext cx="1676400" cy="492443"/>
          </a:xfrm>
          <a:prstGeom prst="rect">
            <a:avLst/>
          </a:prstGeom>
          <a:noFill/>
        </p:spPr>
        <p:txBody>
          <a:bodyPr wrap="square" rtlCol="0">
            <a:spAutoFit/>
          </a:bodyPr>
          <a:lstStyle/>
          <a:p>
            <a:r>
              <a:rPr kumimoji="1" lang="zh-CN" altLang="en-US" sz="2600" dirty="0"/>
              <a:t>欠拟合</a:t>
            </a:r>
          </a:p>
        </p:txBody>
      </p:sp>
      <p:sp>
        <p:nvSpPr>
          <p:cNvPr id="6" name="文本框 5">
            <a:extLst>
              <a:ext uri="{FF2B5EF4-FFF2-40B4-BE49-F238E27FC236}">
                <a16:creationId xmlns:a16="http://schemas.microsoft.com/office/drawing/2014/main" id="{ED75508B-EFC4-B1BE-D22D-11C238D1C217}"/>
              </a:ext>
            </a:extLst>
          </p:cNvPr>
          <p:cNvSpPr txBox="1"/>
          <p:nvPr/>
        </p:nvSpPr>
        <p:spPr>
          <a:xfrm>
            <a:off x="4656667" y="5537200"/>
            <a:ext cx="1981200" cy="492443"/>
          </a:xfrm>
          <a:prstGeom prst="rect">
            <a:avLst/>
          </a:prstGeom>
          <a:noFill/>
        </p:spPr>
        <p:txBody>
          <a:bodyPr wrap="square" rtlCol="0">
            <a:spAutoFit/>
          </a:bodyPr>
          <a:lstStyle/>
          <a:p>
            <a:r>
              <a:rPr kumimoji="1" lang="zh-CN" altLang="en-US" sz="2600" dirty="0"/>
              <a:t>合适的拟合</a:t>
            </a:r>
          </a:p>
        </p:txBody>
      </p:sp>
      <p:sp>
        <p:nvSpPr>
          <p:cNvPr id="7" name="文本框 6">
            <a:extLst>
              <a:ext uri="{FF2B5EF4-FFF2-40B4-BE49-F238E27FC236}">
                <a16:creationId xmlns:a16="http://schemas.microsoft.com/office/drawing/2014/main" id="{8D237710-C758-AEBC-009D-36DD9BAEA9F9}"/>
              </a:ext>
            </a:extLst>
          </p:cNvPr>
          <p:cNvSpPr txBox="1"/>
          <p:nvPr/>
        </p:nvSpPr>
        <p:spPr>
          <a:xfrm>
            <a:off x="8043333" y="5537200"/>
            <a:ext cx="2607734" cy="492443"/>
          </a:xfrm>
          <a:prstGeom prst="rect">
            <a:avLst/>
          </a:prstGeom>
          <a:noFill/>
        </p:spPr>
        <p:txBody>
          <a:bodyPr wrap="square" rtlCol="0">
            <a:spAutoFit/>
          </a:bodyPr>
          <a:lstStyle/>
          <a:p>
            <a:r>
              <a:rPr kumimoji="1" lang="zh-CN" altLang="en-US" sz="2600" dirty="0"/>
              <a:t>过拟合</a:t>
            </a:r>
          </a:p>
        </p:txBody>
      </p:sp>
    </p:spTree>
    <p:extLst>
      <p:ext uri="{BB962C8B-B14F-4D97-AF65-F5344CB8AC3E}">
        <p14:creationId xmlns:p14="http://schemas.microsoft.com/office/powerpoint/2010/main" val="100521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929950"/>
          </a:xfrm>
        </p:spPr>
        <p:txBody>
          <a:bodyPr/>
          <a:lstStyle/>
          <a:p>
            <a:r>
              <a:rPr lang="zh-CN" altLang="en-US" dirty="0"/>
              <a:t>最小二乘法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474237"/>
                <a:ext cx="10131425" cy="4316964"/>
              </a:xfrm>
            </p:spPr>
            <p:txBody>
              <a:bodyPr anchor="t">
                <a:normAutofit/>
              </a:bodyPr>
              <a:lstStyle/>
              <a:p>
                <a:r>
                  <a:rPr lang="zh-CN" altLang="en-US" sz="2600" dirty="0"/>
                  <a:t>假设我们通过分析已经确定了逼近函数类及其次数，记基函数为</a:t>
                </a:r>
                <a:endParaRPr lang="en-US" altLang="zh-CN" sz="2600" dirty="0"/>
              </a:p>
              <a:p>
                <a:pPr marL="0" indent="0">
                  <a:buNone/>
                </a:pPr>
                <a:r>
                  <a:rPr lang="en-US" altLang="zh-CN" sz="2600" dirty="0"/>
                  <a:t>    </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i="1" smtClean="0">
                            <a:latin typeface="Cambria Math" panose="02040503050406030204" pitchFamily="18" charset="0"/>
                            <a:ea typeface="Cambria Math" panose="02040503050406030204" pitchFamily="18" charset="0"/>
                          </a:rPr>
                          <m:t>𝜑</m:t>
                        </m:r>
                      </m:e>
                      <m:sub>
                        <m:r>
                          <a:rPr lang="en-US" altLang="zh-CN" sz="2600" b="0" i="1" smtClean="0">
                            <a:latin typeface="Cambria Math" panose="02040503050406030204" pitchFamily="18" charset="0"/>
                          </a:rPr>
                          <m:t>1</m:t>
                        </m:r>
                      </m:sub>
                    </m:sSub>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𝑥</m:t>
                        </m:r>
                      </m:e>
                    </m:d>
                    <m:r>
                      <a:rPr lang="en-US" altLang="zh-CN" sz="2600" b="0" i="1" smtClean="0">
                        <a:latin typeface="Cambria Math" panose="02040503050406030204" pitchFamily="18" charset="0"/>
                      </a:rPr>
                      <m:t>,</m:t>
                    </m:r>
                  </m:oMath>
                </a14:m>
                <a:r>
                  <a:rPr lang="en-US" altLang="zh-CN" sz="2600" dirty="0"/>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𝜑</m:t>
                        </m:r>
                      </m:e>
                      <m:sub>
                        <m:r>
                          <a:rPr lang="en-US" altLang="zh-CN" sz="2600" b="0" i="1" smtClean="0">
                            <a:latin typeface="Cambria Math" panose="02040503050406030204" pitchFamily="18" charset="0"/>
                            <a:ea typeface="Cambria Math" panose="02040503050406030204" pitchFamily="18" charset="0"/>
                          </a:rPr>
                          <m:t>2</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𝑥</m:t>
                        </m:r>
                      </m:e>
                    </m:d>
                    <m:r>
                      <a:rPr lang="en-US" altLang="zh-CN" sz="2600" i="1">
                        <a:latin typeface="Cambria Math" panose="02040503050406030204" pitchFamily="18" charset="0"/>
                      </a:rPr>
                      <m:t>,</m:t>
                    </m:r>
                  </m:oMath>
                </a14:m>
                <a:r>
                  <a:rPr lang="en-US" altLang="zh-CN" sz="2600" dirty="0"/>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𝜑</m:t>
                        </m:r>
                      </m:e>
                      <m:sub>
                        <m:r>
                          <a:rPr lang="en-US" altLang="zh-CN" sz="2600" b="0" i="1" smtClean="0">
                            <a:latin typeface="Cambria Math" panose="02040503050406030204" pitchFamily="18" charset="0"/>
                            <a:ea typeface="Cambria Math" panose="02040503050406030204" pitchFamily="18" charset="0"/>
                          </a:rPr>
                          <m:t>𝑛</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𝑥</m:t>
                        </m:r>
                      </m:e>
                    </m:d>
                    <m:r>
                      <a:rPr lang="en-US" altLang="zh-CN" sz="2600" i="1">
                        <a:latin typeface="Cambria Math" panose="02040503050406030204" pitchFamily="18" charset="0"/>
                      </a:rPr>
                      <m:t>,</m:t>
                    </m:r>
                  </m:oMath>
                </a14:m>
                <a:r>
                  <a:rPr lang="zh-CN" altLang="en-US" sz="2600" dirty="0"/>
                  <a:t>则逼近函数可记为</a:t>
                </a:r>
                <a:endParaRPr lang="en-US" altLang="zh-CN" sz="2600" dirty="0"/>
              </a:p>
              <a:p>
                <a:pPr marL="0" indent="0">
                  <a:buNone/>
                </a:pPr>
                <a14:m>
                  <m:oMathPara xmlns:m="http://schemas.openxmlformats.org/officeDocument/2006/math">
                    <m:oMathParaPr>
                      <m:jc m:val="centerGroup"/>
                    </m:oMathParaPr>
                    <m:oMath xmlns:m="http://schemas.openxmlformats.org/officeDocument/2006/math">
                      <m:r>
                        <a:rPr lang="en-US" altLang="zh-CN" sz="2600" b="0" i="1" smtClean="0">
                          <a:latin typeface="Cambria Math" panose="02040503050406030204" pitchFamily="18" charset="0"/>
                        </a:rPr>
                        <m:t>𝑓</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𝑥</m:t>
                          </m:r>
                        </m:e>
                      </m:d>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𝑤</m:t>
                          </m:r>
                        </m:e>
                        <m:sub>
                          <m:r>
                            <a:rPr lang="en-US" altLang="zh-CN" sz="2600" b="0" i="1" smtClean="0">
                              <a:latin typeface="Cambria Math" panose="02040503050406030204" pitchFamily="18" charset="0"/>
                            </a:rPr>
                            <m:t>1</m:t>
                          </m:r>
                        </m:sub>
                      </m:sSub>
                      <m:sSub>
                        <m:sSubPr>
                          <m:ctrlPr>
                            <a:rPr lang="en-US" altLang="zh-CN" sz="2600" i="1" smtClean="0">
                              <a:latin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𝜑</m:t>
                          </m:r>
                        </m:e>
                        <m:sub>
                          <m:r>
                            <a:rPr lang="en-US" altLang="zh-CN" sz="2600" i="1">
                              <a:latin typeface="Cambria Math" panose="02040503050406030204" pitchFamily="18" charset="0"/>
                            </a:rPr>
                            <m:t>1</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𝑥</m:t>
                          </m:r>
                        </m:e>
                      </m:d>
                      <m:r>
                        <a:rPr lang="en-US" altLang="zh-CN" sz="2600" b="0" i="1" smtClean="0">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𝑤</m:t>
                          </m:r>
                        </m:e>
                        <m:sub>
                          <m:r>
                            <a:rPr lang="en-US" altLang="zh-CN" sz="2600" b="0" i="1" smtClean="0">
                              <a:latin typeface="Cambria Math" panose="02040503050406030204" pitchFamily="18" charset="0"/>
                            </a:rPr>
                            <m:t>𝑛</m:t>
                          </m:r>
                        </m:sub>
                      </m:sSub>
                      <m:sSub>
                        <m:sSubPr>
                          <m:ctrlPr>
                            <a:rPr lang="en-US" altLang="zh-CN" sz="2600" i="1" smtClean="0">
                              <a:latin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𝜑</m:t>
                          </m:r>
                        </m:e>
                        <m:sub>
                          <m:r>
                            <a:rPr lang="en-US" altLang="zh-CN" sz="2600" b="0" i="1" smtClean="0">
                              <a:latin typeface="Cambria Math" panose="02040503050406030204" pitchFamily="18" charset="0"/>
                              <a:ea typeface="Cambria Math" panose="02040503050406030204" pitchFamily="18" charset="0"/>
                            </a:rPr>
                            <m:t>𝑛</m:t>
                          </m:r>
                        </m:sub>
                      </m:sSub>
                      <m:d>
                        <m:dPr>
                          <m:ctrlPr>
                            <a:rPr lang="en-US" altLang="zh-CN" sz="2600" i="1">
                              <a:latin typeface="Cambria Math" panose="02040503050406030204" pitchFamily="18" charset="0"/>
                            </a:rPr>
                          </m:ctrlPr>
                        </m:dPr>
                        <m:e>
                          <m:r>
                            <a:rPr lang="en-US" altLang="zh-CN" sz="2600" i="1">
                              <a:latin typeface="Cambria Math" panose="02040503050406030204" pitchFamily="18" charset="0"/>
                            </a:rPr>
                            <m:t>𝑥</m:t>
                          </m:r>
                        </m:e>
                      </m:d>
                    </m:oMath>
                  </m:oMathPara>
                </a14:m>
                <a:endParaRPr lang="en-US" altLang="zh-CN" sz="2600" dirty="0"/>
              </a:p>
              <a:p>
                <a:pPr marL="0" indent="0">
                  <a:buNone/>
                </a:pPr>
                <a:r>
                  <a:rPr lang="en-US" altLang="zh-CN" sz="2600" dirty="0"/>
                  <a:t>     </a:t>
                </a:r>
                <a:r>
                  <a:rPr lang="zh-CN" altLang="en-US" sz="2600" dirty="0"/>
                  <a:t>其中</a:t>
                </a:r>
                <a14:m>
                  <m:oMath xmlns:m="http://schemas.openxmlformats.org/officeDocument/2006/math">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𝑤</m:t>
                        </m:r>
                      </m:e>
                      <m:sub>
                        <m:r>
                          <a:rPr lang="en-US" altLang="zh-CN" sz="2600" b="0" i="1" smtClean="0">
                            <a:latin typeface="Cambria Math" panose="02040503050406030204" pitchFamily="18" charset="0"/>
                          </a:rPr>
                          <m:t>1</m:t>
                        </m:r>
                      </m:sub>
                    </m:sSub>
                  </m:oMath>
                </a14:m>
                <a:r>
                  <a:rPr lang="en-US" altLang="zh-CN" sz="2600" dirty="0"/>
                  <a:t>,…,</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b="0" i="1" dirty="0" smtClean="0">
                            <a:latin typeface="Cambria Math" panose="02040503050406030204" pitchFamily="18" charset="0"/>
                          </a:rPr>
                          <m:t>𝑤</m:t>
                        </m:r>
                      </m:e>
                      <m:sub>
                        <m:r>
                          <a:rPr lang="en-US" altLang="zh-CN" sz="2600" b="0" i="1" dirty="0" smtClean="0">
                            <a:latin typeface="Cambria Math" panose="02040503050406030204" pitchFamily="18" charset="0"/>
                          </a:rPr>
                          <m:t>𝑛</m:t>
                        </m:r>
                      </m:sub>
                    </m:sSub>
                  </m:oMath>
                </a14:m>
                <a:r>
                  <a:rPr lang="zh-CN" altLang="en-US" sz="2600" dirty="0"/>
                  <a:t>为待定的权系数</a:t>
                </a:r>
                <a:endParaRPr lang="en-US" altLang="zh-CN" sz="2600" dirty="0"/>
              </a:p>
              <a:p>
                <a:r>
                  <a:rPr lang="zh-CN" altLang="en-US" sz="2600" dirty="0"/>
                  <a:t>最小二乘法就是对于给定的一组数据，找到一个函数，使得误差最小，最后通过线性回归求得</a:t>
                </a:r>
                <a14:m>
                  <m:oMath xmlns:m="http://schemas.openxmlformats.org/officeDocument/2006/math">
                    <m:sSub>
                      <m:sSubPr>
                        <m:ctrlPr>
                          <a:rPr lang="en-US" altLang="zh-CN" sz="2600" i="1">
                            <a:solidFill>
                              <a:prstClr val="white"/>
                            </a:solidFill>
                            <a:latin typeface="Cambria Math" panose="02040503050406030204" pitchFamily="18" charset="0"/>
                          </a:rPr>
                        </m:ctrlPr>
                      </m:sSubPr>
                      <m:e>
                        <m:r>
                          <a:rPr lang="en-US" altLang="zh-CN" sz="2600" i="1">
                            <a:solidFill>
                              <a:prstClr val="white"/>
                            </a:solidFill>
                            <a:latin typeface="Cambria Math" panose="02040503050406030204" pitchFamily="18" charset="0"/>
                          </a:rPr>
                          <m:t>𝑤</m:t>
                        </m:r>
                      </m:e>
                      <m:sub>
                        <m:r>
                          <a:rPr lang="en-US" altLang="zh-CN" sz="2600" i="1">
                            <a:solidFill>
                              <a:prstClr val="white"/>
                            </a:solidFill>
                            <a:latin typeface="Cambria Math" panose="02040503050406030204" pitchFamily="18" charset="0"/>
                          </a:rPr>
                          <m:t>1</m:t>
                        </m:r>
                      </m:sub>
                    </m:sSub>
                  </m:oMath>
                </a14:m>
                <a:r>
                  <a:rPr lang="en-US" altLang="zh-CN" sz="2600" dirty="0">
                    <a:solidFill>
                      <a:prstClr val="white"/>
                    </a:solidFill>
                  </a:rPr>
                  <a:t>,…,</a:t>
                </a:r>
                <a14:m>
                  <m:oMath xmlns:m="http://schemas.openxmlformats.org/officeDocument/2006/math">
                    <m:sSub>
                      <m:sSubPr>
                        <m:ctrlPr>
                          <a:rPr lang="en-US" altLang="zh-CN" sz="2600" i="1" dirty="0">
                            <a:solidFill>
                              <a:prstClr val="white"/>
                            </a:solidFill>
                            <a:latin typeface="Cambria Math" panose="02040503050406030204" pitchFamily="18" charset="0"/>
                          </a:rPr>
                        </m:ctrlPr>
                      </m:sSubPr>
                      <m:e>
                        <m:r>
                          <a:rPr lang="en-US" altLang="zh-CN" sz="2600" i="1" dirty="0">
                            <a:solidFill>
                              <a:prstClr val="white"/>
                            </a:solidFill>
                            <a:latin typeface="Cambria Math" panose="02040503050406030204" pitchFamily="18" charset="0"/>
                          </a:rPr>
                          <m:t>𝑤</m:t>
                        </m:r>
                      </m:e>
                      <m:sub>
                        <m:r>
                          <a:rPr lang="en-US" altLang="zh-CN" sz="2600" i="1" dirty="0">
                            <a:solidFill>
                              <a:prstClr val="white"/>
                            </a:solidFill>
                            <a:latin typeface="Cambria Math" panose="02040503050406030204" pitchFamily="18" charset="0"/>
                          </a:rPr>
                          <m:t>𝑛</m:t>
                        </m:r>
                      </m:sub>
                    </m:sSub>
                  </m:oMath>
                </a14:m>
                <a:r>
                  <a:rPr lang="zh-CN" altLang="en-US" sz="2600" dirty="0"/>
                  <a:t>这些权系数，从而最</a:t>
                </a:r>
                <a14:m>
                  <m:oMath xmlns:m="http://schemas.openxmlformats.org/officeDocument/2006/math">
                    <m:r>
                      <a:rPr lang="zh-CN" altLang="en-US" sz="2600" b="0" i="1" dirty="0">
                        <a:latin typeface="Cambria Math" panose="02040503050406030204" pitchFamily="18" charset="0"/>
                      </a:rPr>
                      <m:t>确定</m:t>
                    </m:r>
                    <m:r>
                      <a:rPr lang="en-US" altLang="zh-CN" sz="2600" b="0" i="1" smtClean="0">
                        <a:latin typeface="Cambria Math" panose="02040503050406030204" pitchFamily="18" charset="0"/>
                      </a:rPr>
                      <m:t>𝑓</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𝑥</m:t>
                        </m:r>
                      </m:e>
                    </m:d>
                  </m:oMath>
                </a14:m>
                <a:r>
                  <a:rPr lang="zh-CN" altLang="en-US" sz="2600" dirty="0"/>
                  <a:t>的完整表达式</a:t>
                </a:r>
                <a:endParaRPr lang="en-US" altLang="zh-CN" sz="2600" dirty="0"/>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474237"/>
                <a:ext cx="10131425" cy="4316964"/>
              </a:xfrm>
              <a:blipFill>
                <a:blip r:embed="rId2"/>
                <a:stretch>
                  <a:fillRect l="-963" t="-16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439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高维的逼近函数</a:t>
            </a:r>
            <a:endParaRPr lang="zh-CN" altLang="en-US" dirty="0"/>
          </a:p>
        </p:txBody>
      </p:sp>
      <p:pic>
        <p:nvPicPr>
          <p:cNvPr id="32770" name="Picture 2" descr="D:\img\9.jpg"/>
          <p:cNvPicPr>
            <a:picLocks noGrp="1" noChangeAspect="1" noChangeArrowheads="1"/>
          </p:cNvPicPr>
          <p:nvPr>
            <p:ph idx="1"/>
          </p:nvPr>
        </p:nvPicPr>
        <p:blipFill>
          <a:blip r:embed="rId2"/>
          <a:srcRect/>
          <a:stretch>
            <a:fillRect/>
          </a:stretch>
        </p:blipFill>
        <p:spPr bwMode="auto">
          <a:xfrm>
            <a:off x="2260600" y="1955800"/>
            <a:ext cx="6324600" cy="34925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一元函数和多元函数的神经网络结构</a:t>
            </a:r>
          </a:p>
        </p:txBody>
      </p:sp>
      <p:pic>
        <p:nvPicPr>
          <p:cNvPr id="33794" name="Picture 2" descr="D:\img\10.jpg"/>
          <p:cNvPicPr>
            <a:picLocks noGrp="1" noChangeAspect="1" noChangeArrowheads="1"/>
          </p:cNvPicPr>
          <p:nvPr>
            <p:ph idx="1"/>
          </p:nvPr>
        </p:nvPicPr>
        <p:blipFill>
          <a:blip r:embed="rId2"/>
          <a:srcRect/>
          <a:stretch>
            <a:fillRect/>
          </a:stretch>
        </p:blipFill>
        <p:spPr bwMode="auto">
          <a:xfrm>
            <a:off x="685801" y="2020468"/>
            <a:ext cx="4428066" cy="3144197"/>
          </a:xfrm>
          <a:prstGeom prst="rect">
            <a:avLst/>
          </a:prstGeom>
          <a:noFill/>
        </p:spPr>
      </p:pic>
      <p:pic>
        <p:nvPicPr>
          <p:cNvPr id="33795" name="Picture 3" descr="D:\img\11.jpg"/>
          <p:cNvPicPr>
            <a:picLocks noChangeAspect="1" noChangeArrowheads="1"/>
          </p:cNvPicPr>
          <p:nvPr/>
        </p:nvPicPr>
        <p:blipFill>
          <a:blip r:embed="rId3"/>
          <a:srcRect/>
          <a:stretch>
            <a:fillRect/>
          </a:stretch>
        </p:blipFill>
        <p:spPr bwMode="auto">
          <a:xfrm>
            <a:off x="5768447" y="2020467"/>
            <a:ext cx="4751451" cy="3144199"/>
          </a:xfrm>
          <a:prstGeom prst="rect">
            <a:avLst/>
          </a:prstGeom>
          <a:noFill/>
        </p:spPr>
      </p:pic>
      <p:sp>
        <p:nvSpPr>
          <p:cNvPr id="3" name="文本框 2">
            <a:extLst>
              <a:ext uri="{FF2B5EF4-FFF2-40B4-BE49-F238E27FC236}">
                <a16:creationId xmlns:a16="http://schemas.microsoft.com/office/drawing/2014/main" id="{F84DC0BB-C9A4-0B5A-9687-80D248990B89}"/>
              </a:ext>
            </a:extLst>
          </p:cNvPr>
          <p:cNvSpPr txBox="1"/>
          <p:nvPr/>
        </p:nvSpPr>
        <p:spPr>
          <a:xfrm>
            <a:off x="983340" y="5401733"/>
            <a:ext cx="3832988" cy="492443"/>
          </a:xfrm>
          <a:prstGeom prst="rect">
            <a:avLst/>
          </a:prstGeom>
          <a:noFill/>
        </p:spPr>
        <p:txBody>
          <a:bodyPr wrap="square" rtlCol="0">
            <a:spAutoFit/>
          </a:bodyPr>
          <a:lstStyle/>
          <a:p>
            <a:r>
              <a:rPr kumimoji="1" lang="zh-CN" altLang="en-US" sz="2600" dirty="0"/>
              <a:t>一元函数的神经网络结构</a:t>
            </a:r>
          </a:p>
        </p:txBody>
      </p:sp>
      <p:sp>
        <p:nvSpPr>
          <p:cNvPr id="4" name="文本框 3">
            <a:extLst>
              <a:ext uri="{FF2B5EF4-FFF2-40B4-BE49-F238E27FC236}">
                <a16:creationId xmlns:a16="http://schemas.microsoft.com/office/drawing/2014/main" id="{57F7F3F1-4FA9-0AE1-379C-EC6780222F0C}"/>
              </a:ext>
            </a:extLst>
          </p:cNvPr>
          <p:cNvSpPr txBox="1"/>
          <p:nvPr/>
        </p:nvSpPr>
        <p:spPr>
          <a:xfrm>
            <a:off x="6459305" y="5401733"/>
            <a:ext cx="3832988" cy="492443"/>
          </a:xfrm>
          <a:prstGeom prst="rect">
            <a:avLst/>
          </a:prstGeom>
          <a:noFill/>
        </p:spPr>
        <p:txBody>
          <a:bodyPr wrap="square" rtlCol="0">
            <a:spAutoFit/>
          </a:bodyPr>
          <a:lstStyle/>
          <a:p>
            <a:r>
              <a:rPr kumimoji="1" lang="zh-CN" altLang="en-US" sz="2600" dirty="0"/>
              <a:t>多元函数的神经网络结构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从人工神经网络的观点来看拟合函数</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714501"/>
                <a:ext cx="10131425" cy="4076700"/>
              </a:xfrm>
            </p:spPr>
            <p:txBody>
              <a:bodyPr anchor="t">
                <a:noAutofit/>
              </a:bodyPr>
              <a:lstStyle/>
              <a:p>
                <a:r>
                  <a:rPr lang="zh-CN" altLang="en-US" sz="2400" dirty="0"/>
                  <a:t>对于一元的逼近函数</a:t>
                </a:r>
                <a:r>
                  <a:rPr lang="en-US" altLang="zh-CN" sz="2400" dirty="0"/>
                  <a:t>,</a:t>
                </a:r>
                <a:r>
                  <a:rPr lang="zh-CN" altLang="en-US" sz="2400" dirty="0"/>
                  <a:t>可以看成为如图的三层神经网络，其中只有一个隐层。隐层上有</a:t>
                </a:r>
                <a:r>
                  <a:rPr lang="en-US" altLang="zh-CN" sz="2400" dirty="0"/>
                  <a:t>n</a:t>
                </a:r>
                <a:r>
                  <a:rPr lang="zh-CN" altLang="en-US" sz="2400" dirty="0"/>
                  <a:t>个节点，激活函数分别为基函数</a:t>
                </a:r>
                <a14:m>
                  <m:oMath xmlns:m="http://schemas.openxmlformats.org/officeDocument/2006/math">
                    <m:sSub>
                      <m:sSubPr>
                        <m:ctrlP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𝜑</m:t>
                        </m:r>
                      </m:e>
                      <m:sub>
                        <m: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cs typeface="+mn-cs"/>
                          </a:rPr>
                          <m:t>1</m:t>
                        </m:r>
                      </m:sub>
                    </m:sSub>
                    <m:d>
                      <m:dPr>
                        <m:ctrlP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dPr>
                      <m:e>
                        <m: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𝑥</m:t>
                        </m:r>
                      </m:e>
                    </m:d>
                    <m: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cs typeface="+mn-cs"/>
                      </a:rPr>
                      <m:t>,</m:t>
                    </m:r>
                  </m:oMath>
                </a14:m>
                <a:r>
                  <a:rPr kumimoji="0" lang="en-US" altLang="zh-CN" sz="26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t>
                </a:r>
                <a14:m>
                  <m:oMath xmlns:m="http://schemas.openxmlformats.org/officeDocument/2006/math">
                    <m:sSub>
                      <m:sSubPr>
                        <m:ctrlP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𝜑</m:t>
                        </m:r>
                      </m:e>
                      <m:sub>
                        <m: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2</m:t>
                        </m:r>
                      </m:sub>
                    </m:sSub>
                    <m:d>
                      <m:dPr>
                        <m:ctrlP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t>𝑥</m:t>
                        </m:r>
                      </m:e>
                    </m:d>
                    <m: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t>,</m:t>
                    </m:r>
                  </m:oMath>
                </a14:m>
                <a:r>
                  <a:rPr kumimoji="0" lang="en-US" altLang="zh-CN" sz="26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 </a:t>
                </a:r>
                <a14:m>
                  <m:oMath xmlns:m="http://schemas.openxmlformats.org/officeDocument/2006/math">
                    <m:sSub>
                      <m:sSubPr>
                        <m:ctrlP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ctrlPr>
                      </m:sSubPr>
                      <m:e>
                        <m: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𝜑</m:t>
                        </m:r>
                      </m:e>
                      <m:sub>
                        <m:r>
                          <a:rPr kumimoji="0" lang="en-US" altLang="zh-CN" sz="26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𝑛</m:t>
                        </m:r>
                      </m:sub>
                    </m:sSub>
                    <m:d>
                      <m:dPr>
                        <m:ctrlP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ctrlPr>
                      </m:dPr>
                      <m:e>
                        <m: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t>𝑥</m:t>
                        </m:r>
                      </m:e>
                    </m:d>
                    <m:r>
                      <a:rPr kumimoji="0" lang="en-US" altLang="zh-CN" sz="2600" b="0" i="1" u="none" strike="noStrike" kern="1200" cap="none" spc="0" normalizeH="0" baseline="0" noProof="0">
                        <a:ln>
                          <a:noFill/>
                        </a:ln>
                        <a:solidFill>
                          <a:prstClr val="white"/>
                        </a:solidFill>
                        <a:effectLst/>
                        <a:uLnTx/>
                        <a:uFillTx/>
                        <a:latin typeface="Cambria Math" panose="02040503050406030204" pitchFamily="18" charset="0"/>
                        <a:cs typeface="+mn-cs"/>
                      </a:rPr>
                      <m:t>, </m:t>
                    </m:r>
                  </m:oMath>
                </a14:m>
                <a:r>
                  <a:rPr lang="zh-CN" altLang="en-US" sz="2400" dirty="0"/>
                  <a:t>（从这里我们将基函数称为“激活函数”）。隐层到输出层的权为基函数的组合系数</a:t>
                </a:r>
                <a14:m>
                  <m:oMath xmlns:m="http://schemas.openxmlformats.org/officeDocument/2006/math">
                    <m:sSub>
                      <m:sSubPr>
                        <m:ctrlPr>
                          <a:rPr lang="en-US" altLang="zh-CN" sz="2600" i="1">
                            <a:solidFill>
                              <a:prstClr val="white"/>
                            </a:solidFill>
                            <a:latin typeface="Cambria Math" panose="02040503050406030204" pitchFamily="18" charset="0"/>
                          </a:rPr>
                        </m:ctrlPr>
                      </m:sSubPr>
                      <m:e>
                        <m:r>
                          <a:rPr lang="en-US" altLang="zh-CN" sz="2600" i="1">
                            <a:solidFill>
                              <a:prstClr val="white"/>
                            </a:solidFill>
                            <a:latin typeface="Cambria Math" panose="02040503050406030204" pitchFamily="18" charset="0"/>
                          </a:rPr>
                          <m:t>𝑤</m:t>
                        </m:r>
                      </m:e>
                      <m:sub>
                        <m:r>
                          <a:rPr lang="en-US" altLang="zh-CN" sz="2600" i="1">
                            <a:solidFill>
                              <a:prstClr val="white"/>
                            </a:solidFill>
                            <a:latin typeface="Cambria Math" panose="02040503050406030204" pitchFamily="18" charset="0"/>
                          </a:rPr>
                          <m:t>1</m:t>
                        </m:r>
                      </m:sub>
                    </m:sSub>
                  </m:oMath>
                </a14:m>
                <a:r>
                  <a:rPr lang="en-US" altLang="zh-CN" sz="2600" dirty="0">
                    <a:solidFill>
                      <a:prstClr val="white"/>
                    </a:solidFill>
                  </a:rPr>
                  <a:t>,…</a:t>
                </a:r>
                <a14:m>
                  <m:oMath xmlns:m="http://schemas.openxmlformats.org/officeDocument/2006/math">
                    <m:sSub>
                      <m:sSubPr>
                        <m:ctrlPr>
                          <a:rPr lang="en-US" altLang="zh-CN" sz="2600" i="1" dirty="0">
                            <a:solidFill>
                              <a:prstClr val="white"/>
                            </a:solidFill>
                            <a:latin typeface="Cambria Math" panose="02040503050406030204" pitchFamily="18" charset="0"/>
                          </a:rPr>
                        </m:ctrlPr>
                      </m:sSubPr>
                      <m:e>
                        <m:r>
                          <a:rPr lang="en-US" altLang="zh-CN" sz="2600" i="1" dirty="0">
                            <a:solidFill>
                              <a:prstClr val="white"/>
                            </a:solidFill>
                            <a:latin typeface="Cambria Math" panose="02040503050406030204" pitchFamily="18" charset="0"/>
                          </a:rPr>
                          <m:t>𝑤</m:t>
                        </m:r>
                      </m:e>
                      <m:sub>
                        <m:r>
                          <a:rPr lang="en-US" altLang="zh-CN" sz="2600" i="1" dirty="0">
                            <a:solidFill>
                              <a:prstClr val="white"/>
                            </a:solidFill>
                            <a:latin typeface="Cambria Math" panose="02040503050406030204" pitchFamily="18" charset="0"/>
                          </a:rPr>
                          <m:t>𝑛</m:t>
                        </m:r>
                      </m:sub>
                    </m:sSub>
                    <m:r>
                      <a:rPr lang="en-US" altLang="zh-CN" sz="2600" i="1" dirty="0">
                        <a:solidFill>
                          <a:prstClr val="white"/>
                        </a:solidFill>
                        <a:latin typeface="Cambria Math" panose="02040503050406030204" pitchFamily="18" charset="0"/>
                      </a:rPr>
                      <m:t> </m:t>
                    </m:r>
                  </m:oMath>
                </a14:m>
                <a:r>
                  <a:rPr lang="zh-CN" altLang="en-US" sz="2400" dirty="0"/>
                  <a:t>。</a:t>
                </a:r>
              </a:p>
              <a:p>
                <a:r>
                  <a:rPr lang="zh-CN" altLang="en-US" sz="2400" dirty="0"/>
                  <a:t>现在我们开始用机器学习的语言来描述数据拟合的过程。整个神经网络就是由中间节点的激活函数及权系数所决定的一个函数。我们称样本点</a:t>
                </a:r>
                <a:r>
                  <a:rPr kumimoji="0" lang="en-US" altLang="zh-CN"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t>
                </a:r>
                <a14:m>
                  <m:oMath xmlns:m="http://schemas.openxmlformats.org/officeDocument/2006/math">
                    <m:sSub>
                      <m:sSubPr>
                        <m:ctrlPr>
                          <a:rPr kumimoji="0" lang="en-US" altLang="zh-CN" sz="2400" b="0" i="1" u="none" strike="noStrike" kern="1200" cap="none" spc="0" normalizeH="0" baseline="0" noProof="0" smtClean="0">
                            <a:ln>
                              <a:noFill/>
                            </a:ln>
                            <a:solidFill>
                              <a:prstClr val="white"/>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𝑥</m:t>
                        </m:r>
                      </m:e>
                      <m:sub>
                        <m:r>
                          <a:rPr kumimoji="0" lang="en-US" altLang="zh-CN" sz="2400" b="0" i="1" u="none" strike="noStrike" kern="1200" cap="none" spc="0" normalizeH="0" baseline="0" noProof="0" smtClean="0">
                            <a:ln>
                              <a:noFill/>
                            </a:ln>
                            <a:solidFill>
                              <a:prstClr val="white"/>
                            </a:solidFill>
                            <a:effectLst/>
                            <a:uLnTx/>
                            <a:uFillTx/>
                            <a:latin typeface="Cambria Math" panose="02040503050406030204" pitchFamily="18" charset="0"/>
                            <a:cs typeface="+mn-cs"/>
                          </a:rPr>
                          <m:t>𝑖</m:t>
                        </m:r>
                      </m:sub>
                    </m:sSub>
                  </m:oMath>
                </a14:m>
                <a:r>
                  <a:rPr kumimoji="0" lang="en-US" altLang="zh-CN"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t>
                </a:r>
                <a14:m>
                  <m:oMath xmlns:m="http://schemas.openxmlformats.org/officeDocument/2006/math">
                    <m:sSub>
                      <m:sSubPr>
                        <m:ctrlPr>
                          <a:rPr kumimoji="0" lang="en-US" altLang="zh-CN" sz="2400" b="0" i="1" u="none" strike="noStrike" kern="1200" cap="none" spc="0" normalizeH="0" baseline="0" noProof="0" dirty="0" smtClean="0">
                            <a:ln>
                              <a:noFill/>
                            </a:ln>
                            <a:solidFill>
                              <a:prstClr val="white"/>
                            </a:solidFill>
                            <a:effectLst/>
                            <a:uLnTx/>
                            <a:uFillTx/>
                            <a:latin typeface="Cambria Math" panose="02040503050406030204" pitchFamily="18" charset="0"/>
                            <a:ea typeface="宋体" panose="02010600030101010101" pitchFamily="2" charset="-122"/>
                            <a:cs typeface="+mn-cs"/>
                          </a:rPr>
                        </m:ctrlPr>
                      </m:sSubPr>
                      <m:e>
                        <m:r>
                          <a:rPr kumimoji="0" lang="en-US" altLang="zh-CN" sz="2400" b="0" i="1" u="none" strike="noStrike" kern="1200" cap="none" spc="0" normalizeH="0" baseline="0" noProof="0" dirty="0" smtClean="0">
                            <a:ln>
                              <a:noFill/>
                            </a:ln>
                            <a:solidFill>
                              <a:prstClr val="white"/>
                            </a:solidFill>
                            <a:effectLst/>
                            <a:uLnTx/>
                            <a:uFillTx/>
                            <a:latin typeface="Cambria Math" panose="02040503050406030204" pitchFamily="18" charset="0"/>
                            <a:ea typeface="宋体" panose="02010600030101010101" pitchFamily="2" charset="-122"/>
                            <a:cs typeface="+mn-cs"/>
                          </a:rPr>
                          <m:t>𝑦</m:t>
                        </m:r>
                      </m:e>
                      <m:sub>
                        <m:r>
                          <a:rPr kumimoji="0" lang="en-US" altLang="zh-CN" sz="2400" b="0" i="1" u="none" strike="noStrike" kern="1200" cap="none" spc="0" normalizeH="0" baseline="0" noProof="0" dirty="0" smtClean="0">
                            <a:ln>
                              <a:noFill/>
                            </a:ln>
                            <a:solidFill>
                              <a:prstClr val="white"/>
                            </a:solidFill>
                            <a:effectLst/>
                            <a:uLnTx/>
                            <a:uFillTx/>
                            <a:latin typeface="Cambria Math" panose="02040503050406030204" pitchFamily="18" charset="0"/>
                            <a:ea typeface="宋体" panose="02010600030101010101" pitchFamily="2" charset="-122"/>
                            <a:cs typeface="+mn-cs"/>
                          </a:rPr>
                          <m:t>𝑖</m:t>
                        </m:r>
                      </m:sub>
                    </m:sSub>
                  </m:oMath>
                </a14:m>
                <a:r>
                  <a:rPr kumimoji="0" lang="en-US" altLang="zh-CN"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0" dirty="0" err="1">
                    <a:ln>
                      <a:noFill/>
                    </a:ln>
                    <a:solidFill>
                      <a:prstClr val="white"/>
                    </a:solidFill>
                    <a:effectLst/>
                    <a:uLnTx/>
                    <a:uFillTx/>
                    <a:latin typeface="宋体" panose="02010600030101010101" pitchFamily="2" charset="-122"/>
                    <a:ea typeface="宋体" panose="02010600030101010101" pitchFamily="2" charset="-122"/>
                    <a:cs typeface="+mn-cs"/>
                  </a:rPr>
                  <a:t>i</a:t>
                </a:r>
                <a:r>
                  <a:rPr kumimoji="0" lang="en-US" altLang="zh-CN" sz="2400" b="0"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=1,2,…,m</a:t>
                </a:r>
                <a:r>
                  <a:rPr lang="zh-CN" altLang="en-US" sz="2400" dirty="0"/>
                  <a:t>为训练数据，称函数在训练数据上的误差度量为损失函数。通过训练数据来极小化损失函数得到权系数的过程称为“训练”或“学习”，神经网络的训练过程本质上就是前面所讲的最小二乘法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714501"/>
                <a:ext cx="10131425" cy="4076700"/>
              </a:xfrm>
              <a:blipFill>
                <a:blip r:embed="rId2"/>
                <a:stretch>
                  <a:fillRect l="-843" t="-1794" r="-903"/>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改进后的神经网络结构</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714501"/>
                <a:ext cx="10131425" cy="4076700"/>
              </a:xfrm>
            </p:spPr>
            <p:txBody>
              <a:bodyPr anchor="t">
                <a:noAutofit/>
              </a:bodyPr>
              <a:lstStyle/>
              <a:p>
                <a14:m>
                  <m:oMath xmlns:m="http://schemas.openxmlformats.org/officeDocument/2006/math">
                    <m:sSub>
                      <m:sSubPr>
                        <m:ctrlPr>
                          <a:rPr lang="zh-CN" altLang="en-US" sz="2400" i="1" dirty="0" smtClean="0">
                            <a:solidFill>
                              <a:srgbClr val="836967"/>
                            </a:solidFill>
                            <a:latin typeface="Cambria Math" panose="02040503050406030204" pitchFamily="18" charset="0"/>
                          </a:rPr>
                        </m:ctrlPr>
                      </m:sSubPr>
                      <m:e>
                        <m:r>
                          <a:rPr lang="zh-CN" altLang="en-US" sz="2400" i="1" dirty="0">
                            <a:latin typeface="Cambria Math" panose="02040503050406030204" pitchFamily="18" charset="0"/>
                          </a:rPr>
                          <m:t>𝐺</m:t>
                        </m:r>
                      </m:e>
                      <m:sub>
                        <m:r>
                          <a:rPr lang="zh-CN" altLang="en-US" sz="2400" i="1" dirty="0">
                            <a:latin typeface="Cambria Math" panose="02040503050406030204" pitchFamily="18" charset="0"/>
                          </a:rPr>
                          <m:t>𝑖</m:t>
                        </m:r>
                      </m:sub>
                    </m:sSub>
                    <m:d>
                      <m:dPr>
                        <m:ctrlPr>
                          <a:rPr lang="zh-CN" altLang="en-US" sz="2400" i="1" dirty="0" smtClean="0">
                            <a:solidFill>
                              <a:schemeClr val="tx1"/>
                            </a:solidFill>
                            <a:latin typeface="Cambria Math" panose="02040503050406030204" pitchFamily="18" charset="0"/>
                          </a:rPr>
                        </m:ctrlPr>
                      </m:dPr>
                      <m:e>
                        <m:sSub>
                          <m:sSubPr>
                            <m:ctrlPr>
                              <a:rPr lang="zh-CN" altLang="en-US" sz="2400" i="1" dirty="0">
                                <a:solidFill>
                                  <a:schemeClr val="tx1"/>
                                </a:solidFill>
                                <a:latin typeface="Cambria Math" panose="02040503050406030204" pitchFamily="18" charset="0"/>
                              </a:rPr>
                            </m:ctrlPr>
                          </m:sSubPr>
                          <m:e>
                            <m:r>
                              <a:rPr lang="en-US" altLang="zh-CN" sz="2400" b="0" i="1" dirty="0" smtClean="0">
                                <a:solidFill>
                                  <a:schemeClr val="tx1"/>
                                </a:solidFill>
                                <a:latin typeface="Cambria Math" panose="02040503050406030204" pitchFamily="18" charset="0"/>
                              </a:rPr>
                              <m:t>𝑥</m:t>
                            </m:r>
                          </m:e>
                          <m:sub>
                            <m:r>
                              <a:rPr lang="zh-CN" altLang="en-US" sz="2400" i="0" dirty="0">
                                <a:solidFill>
                                  <a:schemeClr val="tx1"/>
                                </a:solidFill>
                                <a:latin typeface="Cambria Math" panose="02040503050406030204" pitchFamily="18" charset="0"/>
                              </a:rPr>
                              <m:t>1</m:t>
                            </m:r>
                          </m:sub>
                        </m:sSub>
                        <m:r>
                          <a:rPr lang="zh-CN" altLang="en-US" sz="2400" i="0" dirty="0">
                            <a:solidFill>
                              <a:schemeClr val="tx1"/>
                            </a:solidFill>
                            <a:latin typeface="Cambria Math" panose="02040503050406030204" pitchFamily="18" charset="0"/>
                          </a:rPr>
                          <m:t>,⋯,</m:t>
                        </m:r>
                        <m:sSub>
                          <m:sSubPr>
                            <m:ctrlPr>
                              <a:rPr lang="zh-CN" altLang="en-US" sz="2400" i="1" dirty="0">
                                <a:solidFill>
                                  <a:schemeClr val="tx1"/>
                                </a:solidFill>
                                <a:latin typeface="Cambria Math" panose="02040503050406030204" pitchFamily="18" charset="0"/>
                              </a:rPr>
                            </m:ctrlPr>
                          </m:sSubPr>
                          <m:e>
                            <m:r>
                              <a:rPr lang="zh-CN" altLang="en-US" sz="2400" i="1" dirty="0">
                                <a:solidFill>
                                  <a:schemeClr val="tx1"/>
                                </a:solidFill>
                                <a:latin typeface="Cambria Math" panose="02040503050406030204" pitchFamily="18" charset="0"/>
                              </a:rPr>
                              <m:t>𝑥</m:t>
                            </m:r>
                          </m:e>
                          <m:sub>
                            <m:r>
                              <a:rPr lang="zh-CN" altLang="en-US" sz="2400" i="1" dirty="0">
                                <a:solidFill>
                                  <a:schemeClr val="tx1"/>
                                </a:solidFill>
                                <a:latin typeface="Cambria Math" panose="02040503050406030204" pitchFamily="18" charset="0"/>
                              </a:rPr>
                              <m:t>𝑛</m:t>
                            </m:r>
                          </m:sub>
                        </m:sSub>
                      </m:e>
                    </m:d>
                    <m:r>
                      <a:rPr lang="en-US" altLang="zh-CN" sz="2400" b="0" i="1" dirty="0" smtClean="0">
                        <a:latin typeface="Cambria Math" panose="02040503050406030204" pitchFamily="18" charset="0"/>
                      </a:rPr>
                      <m:t>= </m:t>
                    </m:r>
                    <m:sSubSup>
                      <m:sSubSupPr>
                        <m:ctrlPr>
                          <a:rPr lang="zh-CN" altLang="en-US" sz="2400" i="1" dirty="0" smtClean="0">
                            <a:solidFill>
                              <a:srgbClr val="836967"/>
                            </a:solidFill>
                            <a:latin typeface="Cambria Math" panose="02040503050406030204" pitchFamily="18" charset="0"/>
                          </a:rPr>
                        </m:ctrlPr>
                      </m:sSubSupPr>
                      <m:e>
                        <m:r>
                          <a:rPr lang="en-US" altLang="zh-CN" sz="2400" b="0" i="1" dirty="0" smtClean="0">
                            <a:solidFill>
                              <a:schemeClr val="tx1"/>
                            </a:solidFill>
                            <a:latin typeface="Cambria Math" panose="02040503050406030204" pitchFamily="18" charset="0"/>
                          </a:rPr>
                          <m:t>𝑤</m:t>
                        </m:r>
                      </m:e>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sub>
                      <m:sup>
                        <m:r>
                          <a:rPr lang="zh-CN" altLang="en-US" sz="2400" i="0" dirty="0">
                            <a:latin typeface="Cambria Math" panose="02040503050406030204" pitchFamily="18" charset="0"/>
                          </a:rPr>
                          <m:t>0</m:t>
                        </m:r>
                      </m:sup>
                    </m:sSubSup>
                    <m:r>
                      <a:rPr lang="en-US" altLang="zh-CN" sz="2400" dirty="0">
                        <a:latin typeface="Cambria Math" panose="02040503050406030204" pitchFamily="18" charset="0"/>
                        <a:ea typeface="Cambria Math" panose="02040503050406030204" pitchFamily="18" charset="0"/>
                      </a:rPr>
                      <m:t>×</m:t>
                    </m:r>
                    <m:sSub>
                      <m:sSubPr>
                        <m:ctrlPr>
                          <a:rPr lang="zh-CN" altLang="en-US" sz="2400" i="1" dirty="0">
                            <a:solidFill>
                              <a:srgbClr val="836967"/>
                            </a:solidFill>
                            <a:latin typeface="Cambria Math" panose="02040503050406030204" pitchFamily="18" charset="0"/>
                          </a:rPr>
                        </m:ctrlPr>
                      </m:sSubPr>
                      <m:e>
                        <m:r>
                          <a:rPr lang="zh-CN" altLang="en-US" sz="2400" i="1" dirty="0">
                            <a:latin typeface="Cambria Math" panose="02040503050406030204" pitchFamily="18" charset="0"/>
                          </a:rPr>
                          <m:t>𝑥</m:t>
                        </m:r>
                      </m:e>
                      <m:sub>
                        <m:r>
                          <a:rPr lang="zh-CN" altLang="en-US" sz="2400" i="0" dirty="0">
                            <a:latin typeface="Cambria Math" panose="02040503050406030204" pitchFamily="18" charset="0"/>
                          </a:rPr>
                          <m:t>1</m:t>
                        </m:r>
                      </m:sub>
                    </m:sSub>
                    <m:r>
                      <a:rPr lang="zh-CN" altLang="en-US" sz="2400" i="0" dirty="0">
                        <a:latin typeface="Cambria Math" panose="02040503050406030204" pitchFamily="18" charset="0"/>
                      </a:rPr>
                      <m:t>+…+</m:t>
                    </m:r>
                    <m:sSubSup>
                      <m:sSubSupPr>
                        <m:ctrlPr>
                          <a:rPr lang="zh-CN" altLang="en-US" sz="2400" i="1" dirty="0">
                            <a:solidFill>
                              <a:srgbClr val="836967"/>
                            </a:solidFill>
                            <a:latin typeface="Cambria Math" panose="02040503050406030204" pitchFamily="18" charset="0"/>
                          </a:rPr>
                        </m:ctrlPr>
                      </m:sSubSupPr>
                      <m:e>
                        <m:r>
                          <a:rPr lang="en-US" altLang="zh-CN" sz="2400" b="0" i="1" dirty="0" smtClean="0">
                            <a:solidFill>
                              <a:schemeClr val="tx1"/>
                            </a:solidFill>
                            <a:latin typeface="Cambria Math" panose="02040503050406030204" pitchFamily="18" charset="0"/>
                          </a:rPr>
                          <m:t>𝑤</m:t>
                        </m:r>
                      </m:e>
                      <m:sub>
                        <m:r>
                          <a:rPr lang="zh-CN" altLang="en-US" sz="2400" i="0" dirty="0">
                            <a:latin typeface="Cambria Math" panose="02040503050406030204" pitchFamily="18" charset="0"/>
                          </a:rPr>
                          <m:t>ⅈ</m:t>
                        </m:r>
                        <m:r>
                          <a:rPr lang="zh-CN" altLang="en-US" sz="2400" i="1" dirty="0">
                            <a:latin typeface="Cambria Math" panose="02040503050406030204" pitchFamily="18" charset="0"/>
                          </a:rPr>
                          <m:t>𝑘</m:t>
                        </m:r>
                      </m:sub>
                      <m:sup>
                        <m:r>
                          <a:rPr lang="zh-CN" altLang="en-US" sz="2400" i="0" dirty="0">
                            <a:latin typeface="Cambria Math" panose="02040503050406030204" pitchFamily="18" charset="0"/>
                          </a:rPr>
                          <m:t>0</m:t>
                        </m:r>
                      </m:sup>
                    </m:sSubSup>
                    <m:r>
                      <a:rPr lang="zh-CN" altLang="en-US" sz="2400" dirty="0">
                        <a:latin typeface="Cambria Math" panose="02040503050406030204" pitchFamily="18" charset="0"/>
                      </a:rPr>
                      <m:t>×</m:t>
                    </m:r>
                    <m:sSub>
                      <m:sSubPr>
                        <m:ctrlPr>
                          <a:rPr lang="zh-CN" altLang="en-US" sz="2400" i="1" dirty="0">
                            <a:solidFill>
                              <a:srgbClr val="836967"/>
                            </a:solidFill>
                            <a:latin typeface="Cambria Math" panose="02040503050406030204" pitchFamily="18" charset="0"/>
                          </a:rPr>
                        </m:ctrlPr>
                      </m:sSubPr>
                      <m:e>
                        <m:r>
                          <a:rPr lang="zh-CN" altLang="en-US" sz="2400" i="1" dirty="0">
                            <a:latin typeface="Cambria Math" panose="02040503050406030204" pitchFamily="18" charset="0"/>
                          </a:rPr>
                          <m:t>𝑥</m:t>
                        </m:r>
                      </m:e>
                      <m:sub>
                        <m:r>
                          <a:rPr lang="zh-CN" altLang="en-US" sz="2400" i="1" dirty="0">
                            <a:latin typeface="Cambria Math" panose="02040503050406030204" pitchFamily="18" charset="0"/>
                          </a:rPr>
                          <m:t>𝑘</m:t>
                        </m:r>
                      </m:sub>
                    </m:sSub>
                    <m:r>
                      <a:rPr lang="zh-CN" altLang="en-US" sz="2400" i="0" dirty="0">
                        <a:latin typeface="Cambria Math" panose="02040503050406030204" pitchFamily="18" charset="0"/>
                      </a:rPr>
                      <m:t>+</m:t>
                    </m:r>
                    <m:sSubSup>
                      <m:sSubSupPr>
                        <m:ctrlPr>
                          <a:rPr lang="zh-CN" altLang="en-US" sz="2400" i="1" dirty="0">
                            <a:solidFill>
                              <a:srgbClr val="836967"/>
                            </a:solidFill>
                            <a:latin typeface="Cambria Math" panose="02040503050406030204" pitchFamily="18" charset="0"/>
                          </a:rPr>
                        </m:ctrlPr>
                      </m:sSubSupPr>
                      <m:e>
                        <m:r>
                          <a:rPr lang="zh-CN" altLang="en-US" sz="2400" i="1" dirty="0">
                            <a:latin typeface="Cambria Math" panose="02040503050406030204" pitchFamily="18" charset="0"/>
                          </a:rPr>
                          <m:t>𝑏</m:t>
                        </m:r>
                      </m:e>
                      <m:sub>
                        <m:r>
                          <a:rPr lang="zh-CN" altLang="en-US" sz="2400" i="1" dirty="0">
                            <a:latin typeface="Cambria Math" panose="02040503050406030204" pitchFamily="18" charset="0"/>
                          </a:rPr>
                          <m:t>𝑖</m:t>
                        </m:r>
                      </m:sub>
                      <m:sup>
                        <m:r>
                          <a:rPr lang="zh-CN" altLang="en-US" sz="2400" i="0" dirty="0">
                            <a:latin typeface="Cambria Math" panose="02040503050406030204" pitchFamily="18" charset="0"/>
                          </a:rPr>
                          <m:t>0</m:t>
                        </m:r>
                      </m:sup>
                    </m:sSubSup>
                  </m:oMath>
                </a14:m>
                <a:endParaRPr lang="en-US" altLang="zh-CN" sz="2400" i="1" dirty="0">
                  <a:latin typeface="Cambria Math" panose="02040503050406030204" pitchFamily="18" charset="0"/>
                </a:endParaRPr>
              </a:p>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𝑖</m:t>
                        </m:r>
                      </m:sub>
                    </m:sSub>
                    <m:r>
                      <a:rPr lang="en-US" altLang="zh-CN" sz="2400" i="1" smtClean="0">
                        <a:latin typeface="Cambria Math" panose="02040503050406030204" pitchFamily="18" charset="0"/>
                      </a:rPr>
                      <m:t>=</m:t>
                    </m:r>
                    <m:r>
                      <a:rPr lang="zh-CN" altLang="en-US" sz="2400" i="1" smtClean="0">
                        <a:latin typeface="Cambria Math" panose="02040503050406030204" pitchFamily="18" charset="0"/>
                      </a:rPr>
                      <m:t>𝜑</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𝐺</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sub>
                        </m:sSub>
                      </m:e>
                    </m:d>
                    <m:r>
                      <a:rPr lang="en-US" altLang="zh-CN" sz="2400" b="0" i="1" smtClean="0">
                        <a:latin typeface="Cambria Math" panose="02040503050406030204" pitchFamily="18" charset="0"/>
                      </a:rPr>
                      <m:t>)</m:t>
                    </m:r>
                  </m:oMath>
                </a14:m>
                <a:endParaRPr lang="en-US" altLang="zh-CN"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714501"/>
                <a:ext cx="10131425" cy="4076700"/>
              </a:xfrm>
              <a:blipFill>
                <a:blip r:embed="rId2"/>
                <a:stretch>
                  <a:fillRect l="-84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8D8DAA85-BDF4-071F-2732-485B97494E02}"/>
              </a:ext>
            </a:extLst>
          </p:cNvPr>
          <p:cNvPicPr>
            <a:picLocks noChangeAspect="1"/>
          </p:cNvPicPr>
          <p:nvPr/>
        </p:nvPicPr>
        <p:blipFill>
          <a:blip r:embed="rId3"/>
          <a:stretch>
            <a:fillRect/>
          </a:stretch>
        </p:blipFill>
        <p:spPr>
          <a:xfrm>
            <a:off x="2528430" y="2779516"/>
            <a:ext cx="6163590" cy="3011685"/>
          </a:xfrm>
          <a:prstGeom prst="rect">
            <a:avLst/>
          </a:prstGeom>
        </p:spPr>
      </p:pic>
    </p:spTree>
    <p:extLst>
      <p:ext uri="{BB962C8B-B14F-4D97-AF65-F5344CB8AC3E}">
        <p14:creationId xmlns:p14="http://schemas.microsoft.com/office/powerpoint/2010/main" val="2331405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10E84-73B7-2458-C982-C9D3A06219F2}"/>
              </a:ext>
            </a:extLst>
          </p:cNvPr>
          <p:cNvSpPr>
            <a:spLocks noGrp="1"/>
          </p:cNvSpPr>
          <p:nvPr>
            <p:ph type="title"/>
          </p:nvPr>
        </p:nvSpPr>
        <p:spPr/>
        <p:txBody>
          <a:bodyPr/>
          <a:lstStyle/>
          <a:p>
            <a:r>
              <a:rPr lang="zh-CN" altLang="en-US" dirty="0"/>
              <a:t>影视文学中的人工智能</a:t>
            </a:r>
          </a:p>
        </p:txBody>
      </p:sp>
      <p:sp>
        <p:nvSpPr>
          <p:cNvPr id="4" name="内容占位符 3"/>
          <p:cNvSpPr>
            <a:spLocks noGrp="1"/>
          </p:cNvSpPr>
          <p:nvPr>
            <p:ph idx="1"/>
          </p:nvPr>
        </p:nvSpPr>
        <p:spPr/>
        <p:txBody>
          <a:bodyPr anchor="t">
            <a:normAutofit/>
          </a:bodyPr>
          <a:lstStyle/>
          <a:p>
            <a:r>
              <a:rPr lang="zh-CN" altLang="en-US" sz="2400" dirty="0"/>
              <a:t>拥有人类在形态</a:t>
            </a:r>
            <a:endParaRPr lang="en-US" altLang="zh-CN" sz="2400" dirty="0"/>
          </a:p>
          <a:p>
            <a:r>
              <a:rPr lang="zh-CN" altLang="en-US" sz="2400" dirty="0"/>
              <a:t>能像人类一样思考有自我意识</a:t>
            </a:r>
            <a:endParaRPr lang="en-US" altLang="zh-CN" sz="2400" dirty="0"/>
          </a:p>
          <a:p>
            <a:r>
              <a:rPr lang="zh-CN" altLang="en-US" sz="2400" dirty="0"/>
              <a:t>拥有人类的情感</a:t>
            </a:r>
          </a:p>
        </p:txBody>
      </p:sp>
      <p:pic>
        <p:nvPicPr>
          <p:cNvPr id="1026" name="Picture 2" descr="D:\img\1.png"/>
          <p:cNvPicPr>
            <a:picLocks noChangeAspect="1" noChangeArrowheads="1"/>
          </p:cNvPicPr>
          <p:nvPr/>
        </p:nvPicPr>
        <p:blipFill>
          <a:blip r:embed="rId2"/>
          <a:srcRect/>
          <a:stretch>
            <a:fillRect/>
          </a:stretch>
        </p:blipFill>
        <p:spPr bwMode="auto">
          <a:xfrm>
            <a:off x="6266026" y="1647665"/>
            <a:ext cx="1593850" cy="2228850"/>
          </a:xfrm>
          <a:prstGeom prst="rect">
            <a:avLst/>
          </a:prstGeom>
          <a:noFill/>
        </p:spPr>
      </p:pic>
      <p:pic>
        <p:nvPicPr>
          <p:cNvPr id="1027" name="Picture 3" descr="D:\img\2.png"/>
          <p:cNvPicPr>
            <a:picLocks noChangeAspect="1" noChangeArrowheads="1"/>
          </p:cNvPicPr>
          <p:nvPr/>
        </p:nvPicPr>
        <p:blipFill>
          <a:blip r:embed="rId3"/>
          <a:srcRect/>
          <a:stretch>
            <a:fillRect/>
          </a:stretch>
        </p:blipFill>
        <p:spPr bwMode="auto">
          <a:xfrm>
            <a:off x="8778065" y="1702673"/>
            <a:ext cx="1797050" cy="1987550"/>
          </a:xfrm>
          <a:prstGeom prst="rect">
            <a:avLst/>
          </a:prstGeom>
          <a:noFill/>
        </p:spPr>
      </p:pic>
      <p:pic>
        <p:nvPicPr>
          <p:cNvPr id="1028" name="Picture 4" descr="D:\img\3.png"/>
          <p:cNvPicPr>
            <a:picLocks noChangeAspect="1" noChangeArrowheads="1"/>
          </p:cNvPicPr>
          <p:nvPr/>
        </p:nvPicPr>
        <p:blipFill>
          <a:blip r:embed="rId4"/>
          <a:srcRect/>
          <a:stretch>
            <a:fillRect/>
          </a:stretch>
        </p:blipFill>
        <p:spPr bwMode="auto">
          <a:xfrm>
            <a:off x="4628471" y="4118495"/>
            <a:ext cx="1530350" cy="1784350"/>
          </a:xfrm>
          <a:prstGeom prst="rect">
            <a:avLst/>
          </a:prstGeom>
          <a:noFill/>
        </p:spPr>
      </p:pic>
      <p:pic>
        <p:nvPicPr>
          <p:cNvPr id="1029" name="Picture 5" descr="D:\img\4.png"/>
          <p:cNvPicPr>
            <a:picLocks noChangeAspect="1" noChangeArrowheads="1"/>
          </p:cNvPicPr>
          <p:nvPr/>
        </p:nvPicPr>
        <p:blipFill>
          <a:blip r:embed="rId5"/>
          <a:srcRect/>
          <a:stretch>
            <a:fillRect/>
          </a:stretch>
        </p:blipFill>
        <p:spPr bwMode="auto">
          <a:xfrm>
            <a:off x="6937827" y="4070351"/>
            <a:ext cx="3797300" cy="1860550"/>
          </a:xfrm>
          <a:prstGeom prst="rect">
            <a:avLst/>
          </a:prstGeom>
          <a:noFill/>
        </p:spPr>
      </p:pic>
    </p:spTree>
    <p:extLst>
      <p:ext uri="{BB962C8B-B14F-4D97-AF65-F5344CB8AC3E}">
        <p14:creationId xmlns:p14="http://schemas.microsoft.com/office/powerpoint/2010/main" val="2145098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61025-0694-D07A-CC34-4A5200913E8C}"/>
              </a:ext>
            </a:extLst>
          </p:cNvPr>
          <p:cNvSpPr>
            <a:spLocks noGrp="1"/>
          </p:cNvSpPr>
          <p:nvPr>
            <p:ph type="title"/>
          </p:nvPr>
        </p:nvSpPr>
        <p:spPr/>
        <p:txBody>
          <a:bodyPr/>
          <a:lstStyle/>
          <a:p>
            <a:r>
              <a:rPr lang="zh-CN" altLang="en-US" dirty="0"/>
              <a:t>常用在激活函数</a:t>
            </a:r>
          </a:p>
        </p:txBody>
      </p:sp>
      <p:pic>
        <p:nvPicPr>
          <p:cNvPr id="5" name="内容占位符 4">
            <a:extLst>
              <a:ext uri="{FF2B5EF4-FFF2-40B4-BE49-F238E27FC236}">
                <a16:creationId xmlns:a16="http://schemas.microsoft.com/office/drawing/2014/main" id="{45F55C8B-723D-7843-0BB1-6DA638A86EA7}"/>
              </a:ext>
            </a:extLst>
          </p:cNvPr>
          <p:cNvPicPr>
            <a:picLocks noGrp="1" noChangeAspect="1"/>
          </p:cNvPicPr>
          <p:nvPr>
            <p:ph idx="1"/>
          </p:nvPr>
        </p:nvPicPr>
        <p:blipFill>
          <a:blip r:embed="rId2"/>
          <a:stretch>
            <a:fillRect/>
          </a:stretch>
        </p:blipFill>
        <p:spPr>
          <a:xfrm>
            <a:off x="1914525" y="2065867"/>
            <a:ext cx="7781925" cy="3629025"/>
          </a:xfrm>
        </p:spPr>
      </p:pic>
    </p:spTree>
    <p:extLst>
      <p:ext uri="{BB962C8B-B14F-4D97-AF65-F5344CB8AC3E}">
        <p14:creationId xmlns:p14="http://schemas.microsoft.com/office/powerpoint/2010/main" val="937759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从数字识别举例</a:t>
            </a:r>
          </a:p>
        </p:txBody>
      </p:sp>
      <p:sp>
        <p:nvSpPr>
          <p:cNvPr id="3" name="内容占位符 2"/>
          <p:cNvSpPr>
            <a:spLocks noGrp="1"/>
          </p:cNvSpPr>
          <p:nvPr>
            <p:ph idx="1"/>
          </p:nvPr>
        </p:nvSpPr>
        <p:spPr>
          <a:xfrm>
            <a:off x="685802" y="1726163"/>
            <a:ext cx="5721349" cy="4522237"/>
          </a:xfrm>
        </p:spPr>
        <p:txBody>
          <a:bodyPr anchor="t">
            <a:normAutofit/>
          </a:bodyPr>
          <a:lstStyle/>
          <a:p>
            <a:r>
              <a:rPr lang="zh-CN" altLang="en-US" sz="2700" dirty="0"/>
              <a:t>假设右图是个数字</a:t>
            </a:r>
            <a:r>
              <a:rPr lang="en-US" altLang="zh-CN" sz="2700" dirty="0"/>
              <a:t>3</a:t>
            </a:r>
            <a:r>
              <a:rPr lang="zh-CN" altLang="en-US" sz="2700" dirty="0"/>
              <a:t>的图像，其中</a:t>
            </a:r>
            <a:r>
              <a:rPr lang="en-US" altLang="zh-CN" sz="2700" dirty="0"/>
              <a:t>1</a:t>
            </a:r>
            <a:r>
              <a:rPr lang="zh-CN" altLang="en-US" sz="2700" dirty="0"/>
              <a:t>代表有笔画的部分，</a:t>
            </a:r>
            <a:r>
              <a:rPr lang="en-US" altLang="zh-CN" sz="2700" dirty="0"/>
              <a:t>0</a:t>
            </a:r>
            <a:r>
              <a:rPr lang="zh-CN" altLang="en-US" sz="2700" dirty="0"/>
              <a:t>代表没有笔画的部分。假设想对</a:t>
            </a:r>
            <a:r>
              <a:rPr lang="en-US" altLang="zh-CN" sz="2700" dirty="0"/>
              <a:t>0</a:t>
            </a:r>
            <a:r>
              <a:rPr lang="zh-CN" altLang="en-US" sz="2700" dirty="0"/>
              <a:t>到</a:t>
            </a:r>
            <a:r>
              <a:rPr lang="en-US" altLang="zh-CN" sz="2700" dirty="0"/>
              <a:t>9</a:t>
            </a:r>
            <a:r>
              <a:rPr lang="zh-CN" altLang="en-US" sz="2700" dirty="0"/>
              <a:t>这十个数字图像进行识别，也就是说，如果任给一个数字图像，我们想让计算机识别出这个图像是数字几，我们应该如何做呢</a:t>
            </a:r>
            <a:endParaRPr lang="zh-CN" altLang="en-US" dirty="0"/>
          </a:p>
        </p:txBody>
      </p:sp>
      <p:pic>
        <p:nvPicPr>
          <p:cNvPr id="9" name="图片 8">
            <a:extLst>
              <a:ext uri="{FF2B5EF4-FFF2-40B4-BE49-F238E27FC236}">
                <a16:creationId xmlns:a16="http://schemas.microsoft.com/office/drawing/2014/main" id="{EA7E5057-044F-CAC7-6E5C-808C2FC2D00A}"/>
              </a:ext>
            </a:extLst>
          </p:cNvPr>
          <p:cNvPicPr>
            <a:picLocks noChangeAspect="1"/>
          </p:cNvPicPr>
          <p:nvPr/>
        </p:nvPicPr>
        <p:blipFill>
          <a:blip r:embed="rId2"/>
          <a:stretch>
            <a:fillRect/>
          </a:stretch>
        </p:blipFill>
        <p:spPr>
          <a:xfrm>
            <a:off x="6407151" y="1337733"/>
            <a:ext cx="4743450" cy="4657725"/>
          </a:xfrm>
          <a:prstGeom prst="rect">
            <a:avLst/>
          </a:prstGeom>
        </p:spPr>
      </p:pic>
    </p:spTree>
    <p:extLst>
      <p:ext uri="{BB962C8B-B14F-4D97-AF65-F5344CB8AC3E}">
        <p14:creationId xmlns:p14="http://schemas.microsoft.com/office/powerpoint/2010/main" val="31342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构造识别模式</a:t>
            </a:r>
          </a:p>
        </p:txBody>
      </p:sp>
      <p:sp>
        <p:nvSpPr>
          <p:cNvPr id="3" name="内容占位符 2"/>
          <p:cNvSpPr>
            <a:spLocks noGrp="1"/>
          </p:cNvSpPr>
          <p:nvPr>
            <p:ph idx="1"/>
          </p:nvPr>
        </p:nvSpPr>
        <p:spPr>
          <a:xfrm>
            <a:off x="685801" y="1726163"/>
            <a:ext cx="5200649" cy="4522237"/>
          </a:xfrm>
        </p:spPr>
        <p:txBody>
          <a:bodyPr anchor="t">
            <a:normAutofit lnSpcReduction="10000"/>
          </a:bodyPr>
          <a:lstStyle/>
          <a:p>
            <a:r>
              <a:rPr lang="zh-CN" altLang="en-US" sz="2700" dirty="0"/>
              <a:t>一种简单的办法就是对每个数字构造一个模式，比如对数字</a:t>
            </a:r>
            <a:r>
              <a:rPr lang="en-US" altLang="zh-CN" sz="2700" dirty="0"/>
              <a:t>3</a:t>
            </a:r>
            <a:r>
              <a:rPr lang="zh-CN" altLang="en-US" sz="2700" dirty="0"/>
              <a:t>，我们这样构造模式：有笔画的部分用</a:t>
            </a:r>
            <a:r>
              <a:rPr lang="en-US" altLang="zh-CN" sz="2700" dirty="0"/>
              <a:t>1</a:t>
            </a:r>
            <a:r>
              <a:rPr lang="zh-CN" altLang="en-US" sz="2700" dirty="0"/>
              <a:t>表示，而没有笔画的部分，用</a:t>
            </a:r>
            <a:r>
              <a:rPr lang="en-US" altLang="zh-CN" sz="2700" dirty="0"/>
              <a:t>-1</a:t>
            </a:r>
            <a:r>
              <a:rPr lang="zh-CN" altLang="en-US" sz="2700" dirty="0"/>
              <a:t>表示，右图所示。当有一个待识别图像时，我们用待识别图像与该模式进行匹配，匹配的方法就是用图像和模式的对应位置数字相乘，然后再对相乘结果进行累加，累加的结果称为匹配值</a:t>
            </a:r>
            <a:endParaRPr lang="zh-CN" altLang="en-US" dirty="0"/>
          </a:p>
        </p:txBody>
      </p:sp>
      <p:pic>
        <p:nvPicPr>
          <p:cNvPr id="5" name="图片 4">
            <a:extLst>
              <a:ext uri="{FF2B5EF4-FFF2-40B4-BE49-F238E27FC236}">
                <a16:creationId xmlns:a16="http://schemas.microsoft.com/office/drawing/2014/main" id="{603CCB9F-DD7A-1C89-C395-B41B06FACDBF}"/>
              </a:ext>
            </a:extLst>
          </p:cNvPr>
          <p:cNvPicPr>
            <a:picLocks noChangeAspect="1"/>
          </p:cNvPicPr>
          <p:nvPr/>
        </p:nvPicPr>
        <p:blipFill>
          <a:blip r:embed="rId2"/>
          <a:stretch>
            <a:fillRect/>
          </a:stretch>
        </p:blipFill>
        <p:spPr>
          <a:xfrm>
            <a:off x="6096000" y="1390649"/>
            <a:ext cx="4972049" cy="4752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模式及图像数据的表达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726163"/>
                <a:ext cx="10591799" cy="4522237"/>
              </a:xfrm>
            </p:spPr>
            <p:txBody>
              <a:bodyPr anchor="t">
                <a:normAutofit/>
              </a:bodyPr>
              <a:lstStyle/>
              <a:p>
                <a:r>
                  <a:rPr lang="zh-CN" altLang="en-US" sz="2800" dirty="0"/>
                  <a:t>为了方便表示，我们将待识别的图像数据一行一行展开用</a:t>
                </a:r>
                <a:endParaRPr lang="en-US" altLang="zh-CN" sz="2800" dirty="0"/>
              </a:p>
              <a:p>
                <a:pPr marL="0" indent="0">
                  <a:buNone/>
                </a:pPr>
                <a:r>
                  <a:rPr lang="en-US" altLang="zh-CN" sz="2800" b="0"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a14:m>
                <a:r>
                  <a:rPr lang="zh-CN" altLang="en-US" sz="2800" dirty="0"/>
                  <a:t>表示图像的每一个点。</a:t>
                </a:r>
                <a:endParaRPr lang="en-US" altLang="zh-CN" sz="2800" dirty="0"/>
              </a:p>
              <a:p>
                <a:r>
                  <a:rPr lang="zh-CN" altLang="en-US" sz="2800" dirty="0"/>
                  <a:t>模式也同样处理，用</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=1,2,…,</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oMath>
                </a14:m>
                <a:r>
                  <a:rPr lang="zh-CN" altLang="en-US" sz="2800" dirty="0"/>
                  <a:t>表示。</a:t>
                </a:r>
                <a:endParaRPr lang="en-US" altLang="zh-CN" sz="2800" dirty="0"/>
              </a:p>
              <a:p>
                <a:r>
                  <a:rPr lang="zh-CN" altLang="en-US" sz="2800" dirty="0"/>
                  <a:t>这里假定模式和待识别图像的大小是一样的，由</a:t>
                </a:r>
                <a:r>
                  <a:rPr lang="en-US" altLang="zh-CN" sz="2800" dirty="0"/>
                  <a:t>n</a:t>
                </a:r>
                <a:r>
                  <a:rPr lang="zh-CN" altLang="en-US" sz="2800" dirty="0"/>
                  <a:t>个点组成。则以上所说的匹配可以表示为：</a:t>
                </a:r>
                <a:endParaRPr lang="en-US" altLang="zh-CN" sz="2800" dirty="0"/>
              </a:p>
              <a:p>
                <a:pPr marL="0" indent="0">
                  <a:buNone/>
                </a:pPr>
                <a:r>
                  <a:rPr lang="en-US" altLang="zh-CN" sz="2800" b="0" dirty="0"/>
                  <a:t>                 </a:t>
                </a:r>
                <a14:m>
                  <m:oMath xmlns:m="http://schemas.openxmlformats.org/officeDocument/2006/math">
                    <m:r>
                      <a:rPr lang="en-US" altLang="zh-CN" sz="2800" b="0" i="1" smtClean="0">
                        <a:latin typeface="Cambria Math" panose="02040503050406030204" pitchFamily="18" charset="0"/>
                      </a:rPr>
                      <m:t>𝑛𝑒𝑡</m:t>
                    </m:r>
                    <m:r>
                      <a:rPr lang="en-US" altLang="zh-CN" sz="2800" b="0" i="1"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𝑛</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𝑛</m:t>
                        </m:r>
                      </m:sub>
                    </m:sSub>
                  </m:oMath>
                </a14:m>
                <a:endParaRPr lang="zh-CN" altLang="en-US" sz="2800" dirty="0"/>
              </a:p>
              <a:p>
                <a:endParaRPr lang="zh-CN" altLang="en-US" sz="27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726163"/>
                <a:ext cx="10591799" cy="4522237"/>
              </a:xfrm>
              <a:blipFill>
                <a:blip r:embed="rId2"/>
                <a:stretch>
                  <a:fillRect l="-1036" t="-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0069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识别模式解释</a:t>
            </a:r>
          </a:p>
        </p:txBody>
      </p:sp>
      <p:sp>
        <p:nvSpPr>
          <p:cNvPr id="3" name="内容占位符 2"/>
          <p:cNvSpPr>
            <a:spLocks noGrp="1"/>
          </p:cNvSpPr>
          <p:nvPr>
            <p:ph idx="1"/>
          </p:nvPr>
        </p:nvSpPr>
        <p:spPr>
          <a:xfrm>
            <a:off x="685801" y="1726163"/>
            <a:ext cx="10591799" cy="4522237"/>
          </a:xfrm>
        </p:spPr>
        <p:txBody>
          <a:bodyPr anchor="t">
            <a:normAutofit/>
          </a:bodyPr>
          <a:lstStyle/>
          <a:p>
            <a:r>
              <a:rPr lang="zh-CN" altLang="en-US" sz="2700" dirty="0"/>
              <a:t>如果模式与待识别图像中的笔画是一样的，就会得到一个比较大的匹配结果，如果有不一致的地方，比如模式中某个位置没有笔画，这部分在模式中为</a:t>
            </a:r>
            <a:r>
              <a:rPr lang="en-US" altLang="zh-CN" sz="2700" dirty="0"/>
              <a:t>-1</a:t>
            </a:r>
            <a:r>
              <a:rPr lang="zh-CN" altLang="en-US" sz="2700" dirty="0"/>
              <a:t>，而待识别图像中相应位置有笔画，这部分在待识别图像中为</a:t>
            </a:r>
            <a:r>
              <a:rPr lang="en-US" altLang="zh-CN" sz="2700" dirty="0"/>
              <a:t>1</a:t>
            </a:r>
            <a:r>
              <a:rPr lang="zh-CN" altLang="en-US" sz="2700" dirty="0"/>
              <a:t>，这样对应位置相乘就是</a:t>
            </a:r>
            <a:r>
              <a:rPr lang="en-US" altLang="zh-CN" sz="2700" dirty="0"/>
              <a:t>-1</a:t>
            </a:r>
            <a:r>
              <a:rPr lang="zh-CN" altLang="en-US" sz="2700" dirty="0"/>
              <a:t>，相当于对结果做了惩罚，会使得匹配结果变小。所以匹配结果越大说明待识别图像与模式越一致，否则差别就比较大</a:t>
            </a:r>
            <a:endParaRPr lang="zh-CN" altLang="en-US" dirty="0"/>
          </a:p>
        </p:txBody>
      </p:sp>
    </p:spTree>
    <p:extLst>
      <p:ext uri="{BB962C8B-B14F-4D97-AF65-F5344CB8AC3E}">
        <p14:creationId xmlns:p14="http://schemas.microsoft.com/office/powerpoint/2010/main" val="3324336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识别模式解释</a:t>
            </a:r>
          </a:p>
        </p:txBody>
      </p:sp>
      <p:sp>
        <p:nvSpPr>
          <p:cNvPr id="3" name="内容占位符 2"/>
          <p:cNvSpPr>
            <a:spLocks noGrp="1"/>
          </p:cNvSpPr>
          <p:nvPr>
            <p:ph idx="1"/>
          </p:nvPr>
        </p:nvSpPr>
        <p:spPr>
          <a:xfrm>
            <a:off x="685802" y="1726163"/>
            <a:ext cx="6181724" cy="4522237"/>
          </a:xfrm>
        </p:spPr>
        <p:txBody>
          <a:bodyPr anchor="t">
            <a:normAutofit lnSpcReduction="10000"/>
          </a:bodyPr>
          <a:lstStyle/>
          <a:p>
            <a:r>
              <a:rPr lang="zh-CN" altLang="en-US" sz="2700" dirty="0"/>
              <a:t>如图是</a:t>
            </a:r>
            <a:r>
              <a:rPr lang="en-US" altLang="zh-CN" sz="2700" dirty="0"/>
              <a:t>8</a:t>
            </a:r>
            <a:r>
              <a:rPr lang="zh-CN" altLang="en-US" sz="2700" dirty="0"/>
              <a:t>的图像。这两个数字的区别只是在最左边是否有笔画，当用</a:t>
            </a:r>
            <a:r>
              <a:rPr lang="en-US" altLang="zh-CN" sz="2700" dirty="0"/>
              <a:t>8</a:t>
            </a:r>
            <a:r>
              <a:rPr lang="zh-CN" altLang="en-US" sz="2700" dirty="0"/>
              <a:t>与</a:t>
            </a:r>
            <a:r>
              <a:rPr lang="en-US" altLang="zh-CN" sz="2700" dirty="0"/>
              <a:t>3</a:t>
            </a:r>
            <a:r>
              <a:rPr lang="zh-CN" altLang="en-US" sz="2700" dirty="0"/>
              <a:t>的模式匹配时，</a:t>
            </a:r>
            <a:r>
              <a:rPr lang="en-US" altLang="zh-CN" sz="2700" dirty="0"/>
              <a:t>8</a:t>
            </a:r>
            <a:r>
              <a:rPr lang="zh-CN" altLang="en-US" sz="2700" dirty="0"/>
              <a:t>的左边部分与</a:t>
            </a:r>
            <a:r>
              <a:rPr lang="en-US" altLang="zh-CN" sz="2700" dirty="0"/>
              <a:t>3</a:t>
            </a:r>
            <a:r>
              <a:rPr lang="zh-CN" altLang="en-US" sz="2700" dirty="0"/>
              <a:t>的模式的左边部分相乘时，会得到负值，这样匹配结果受到了惩罚，降低了匹配值。相反如果当</a:t>
            </a:r>
            <a:r>
              <a:rPr lang="en-US" altLang="zh-CN" sz="2700" dirty="0"/>
              <a:t>3</a:t>
            </a:r>
            <a:r>
              <a:rPr lang="zh-CN" altLang="en-US" sz="2700" dirty="0"/>
              <a:t>与</a:t>
            </a:r>
            <a:r>
              <a:rPr lang="en-US" altLang="zh-CN" sz="2700" dirty="0"/>
              <a:t>8</a:t>
            </a:r>
            <a:r>
              <a:rPr lang="zh-CN" altLang="en-US" sz="2700" dirty="0"/>
              <a:t>的模式匹配时，由于</a:t>
            </a:r>
            <a:r>
              <a:rPr lang="en-US" altLang="zh-CN" sz="2700" dirty="0"/>
              <a:t>3</a:t>
            </a:r>
            <a:r>
              <a:rPr lang="zh-CN" altLang="en-US" sz="2700" dirty="0"/>
              <a:t>的左边没有笔画值为</a:t>
            </a:r>
            <a:r>
              <a:rPr lang="en-US" altLang="zh-CN" sz="2700" dirty="0"/>
              <a:t>0</a:t>
            </a:r>
            <a:r>
              <a:rPr lang="zh-CN" altLang="en-US" sz="2700" dirty="0"/>
              <a:t>，与</a:t>
            </a:r>
            <a:r>
              <a:rPr lang="en-US" altLang="zh-CN" sz="2700" dirty="0"/>
              <a:t>8</a:t>
            </a:r>
            <a:r>
              <a:rPr lang="zh-CN" altLang="en-US" sz="2700" dirty="0"/>
              <a:t>的左边对应位置相乘得到的结果是</a:t>
            </a:r>
            <a:r>
              <a:rPr lang="en-US" altLang="zh-CN" sz="2700" dirty="0"/>
              <a:t>0</a:t>
            </a:r>
            <a:r>
              <a:rPr lang="zh-CN" altLang="en-US" sz="2700" dirty="0"/>
              <a:t>，也同样受到了惩罚，降低了匹配值。只有当待识别图像与模式笔画一致时，才会得到最大的匹配值</a:t>
            </a:r>
            <a:endParaRPr lang="zh-CN" altLang="en-US" dirty="0"/>
          </a:p>
        </p:txBody>
      </p:sp>
      <p:pic>
        <p:nvPicPr>
          <p:cNvPr id="5" name="图片 4">
            <a:extLst>
              <a:ext uri="{FF2B5EF4-FFF2-40B4-BE49-F238E27FC236}">
                <a16:creationId xmlns:a16="http://schemas.microsoft.com/office/drawing/2014/main" id="{F8866FB6-AB5E-EA54-EC2A-5E81FEB1991C}"/>
              </a:ext>
            </a:extLst>
          </p:cNvPr>
          <p:cNvPicPr>
            <a:picLocks noChangeAspect="1"/>
          </p:cNvPicPr>
          <p:nvPr/>
        </p:nvPicPr>
        <p:blipFill>
          <a:blip r:embed="rId2"/>
          <a:stretch>
            <a:fillRect/>
          </a:stretch>
        </p:blipFill>
        <p:spPr>
          <a:xfrm>
            <a:off x="7105650" y="1304925"/>
            <a:ext cx="4400549" cy="4388887"/>
          </a:xfrm>
          <a:prstGeom prst="rect">
            <a:avLst/>
          </a:prstGeom>
        </p:spPr>
      </p:pic>
    </p:spTree>
    <p:extLst>
      <p:ext uri="{BB962C8B-B14F-4D97-AF65-F5344CB8AC3E}">
        <p14:creationId xmlns:p14="http://schemas.microsoft.com/office/powerpoint/2010/main" val="1539144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sigmoid</a:t>
            </a:r>
            <a:r>
              <a:rPr lang="zh-CN" altLang="en-US" dirty="0"/>
              <a:t>函数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726163"/>
                <a:ext cx="6751134" cy="4522237"/>
              </a:xfrm>
            </p:spPr>
            <p:txBody>
              <a:bodyPr anchor="t">
                <a:normAutofit/>
              </a:bodyPr>
              <a:lstStyle/>
              <a:p>
                <a:r>
                  <a:rPr lang="zh-CN" altLang="en-US" sz="2700" dirty="0"/>
                  <a:t>我们可以对匹配值用一个称作</a:t>
                </a:r>
                <a:r>
                  <a:rPr lang="en-US" altLang="zh-CN" sz="2700" dirty="0"/>
                  <a:t>sigmoid</a:t>
                </a:r>
                <a:r>
                  <a:rPr lang="zh-CN" altLang="en-US" sz="2700" dirty="0"/>
                  <a:t>的函数进行变换，将匹配值变换到</a:t>
                </a:r>
                <a:r>
                  <a:rPr lang="en-US" altLang="zh-CN" sz="2700" dirty="0"/>
                  <a:t>0</a:t>
                </a:r>
                <a:r>
                  <a:rPr lang="zh-CN" altLang="en-US" sz="2700" dirty="0"/>
                  <a:t>和</a:t>
                </a:r>
                <a:r>
                  <a:rPr lang="en-US" altLang="zh-CN" sz="2700" dirty="0"/>
                  <a:t>1</a:t>
                </a:r>
                <a:r>
                  <a:rPr lang="zh-CN" altLang="en-US" sz="2700" dirty="0"/>
                  <a:t>之间。</a:t>
                </a:r>
                <a:r>
                  <a:rPr lang="en-US" altLang="zh-CN" sz="2700" dirty="0"/>
                  <a:t>sigmoid</a:t>
                </a:r>
                <a:r>
                  <a:rPr lang="zh-CN" altLang="en-US" sz="2700" dirty="0"/>
                  <a:t>函数如下式所示，通常用</a:t>
                </a:r>
                <a:r>
                  <a:rPr lang="en-US" altLang="zh-CN" sz="2700" dirty="0"/>
                  <a:t>σ</a:t>
                </a:r>
                <a:r>
                  <a:rPr lang="zh-CN" altLang="en-US" sz="2700" dirty="0"/>
                  <a:t>表示。</a:t>
                </a:r>
                <a:endParaRPr lang="en-US" altLang="zh-CN" sz="2700" dirty="0"/>
              </a:p>
              <a:p>
                <a:pPr marL="0" indent="0">
                  <a:buNone/>
                </a:pPr>
                <a:r>
                  <a:rPr lang="zh-CN" altLang="en-US" sz="2700" dirty="0"/>
                  <a:t>                           </a:t>
                </a:r>
                <a14:m>
                  <m:oMath xmlns:m="http://schemas.openxmlformats.org/officeDocument/2006/math">
                    <m:r>
                      <a:rPr lang="zh-CN" altLang="en-US" sz="2700" i="1" smtClean="0">
                        <a:latin typeface="Cambria Math" panose="02040503050406030204" pitchFamily="18" charset="0"/>
                      </a:rPr>
                      <m:t>𝜎</m:t>
                    </m:r>
                    <m:r>
                      <a:rPr lang="en-US" altLang="zh-CN" sz="2700" i="1" smtClean="0">
                        <a:latin typeface="Cambria Math" panose="02040503050406030204" pitchFamily="18" charset="0"/>
                      </a:rPr>
                      <m:t>=</m:t>
                    </m:r>
                    <m:f>
                      <m:fPr>
                        <m:ctrlPr>
                          <a:rPr lang="en-US" altLang="zh-CN" sz="2700" i="1" smtClean="0">
                            <a:latin typeface="Cambria Math" panose="02040503050406030204" pitchFamily="18" charset="0"/>
                          </a:rPr>
                        </m:ctrlPr>
                      </m:fPr>
                      <m:num>
                        <m:r>
                          <a:rPr lang="en-US" altLang="zh-CN" sz="2700" b="0" i="1" smtClean="0">
                            <a:latin typeface="Cambria Math" panose="02040503050406030204" pitchFamily="18" charset="0"/>
                          </a:rPr>
                          <m:t>1</m:t>
                        </m:r>
                      </m:num>
                      <m:den>
                        <m:r>
                          <a:rPr lang="en-US" altLang="zh-CN" sz="2700" b="0" i="1" smtClean="0">
                            <a:latin typeface="Cambria Math" panose="02040503050406030204" pitchFamily="18" charset="0"/>
                          </a:rPr>
                          <m:t>1+</m:t>
                        </m:r>
                        <m:sSup>
                          <m:sSupPr>
                            <m:ctrlPr>
                              <a:rPr lang="en-US" altLang="zh-CN" sz="2700" b="0" i="1" smtClean="0">
                                <a:latin typeface="Cambria Math" panose="02040503050406030204" pitchFamily="18" charset="0"/>
                              </a:rPr>
                            </m:ctrlPr>
                          </m:sSupPr>
                          <m:e>
                            <m:r>
                              <a:rPr lang="en-US" altLang="zh-CN" sz="2700" b="0" i="1" smtClean="0">
                                <a:latin typeface="Cambria Math" panose="02040503050406030204" pitchFamily="18" charset="0"/>
                              </a:rPr>
                              <m:t>𝑒</m:t>
                            </m:r>
                          </m:e>
                          <m:sup>
                            <m:r>
                              <a:rPr lang="en-US" altLang="zh-CN" sz="2700" b="0" i="1" smtClean="0">
                                <a:latin typeface="Cambria Math" panose="02040503050406030204" pitchFamily="18" charset="0"/>
                              </a:rPr>
                              <m:t>−</m:t>
                            </m:r>
                            <m:r>
                              <a:rPr lang="en-US" altLang="zh-CN" sz="2700" b="0" i="1" smtClean="0">
                                <a:latin typeface="Cambria Math" panose="02040503050406030204" pitchFamily="18" charset="0"/>
                              </a:rPr>
                              <m:t>𝑥</m:t>
                            </m:r>
                          </m:sup>
                        </m:sSup>
                      </m:den>
                    </m:f>
                  </m:oMath>
                </a14:m>
                <a:endParaRPr lang="zh-CN" altLang="en-US" sz="2700" dirty="0"/>
              </a:p>
              <a:p>
                <a:r>
                  <a:rPr lang="zh-CN" altLang="en-US" sz="2700" dirty="0"/>
                  <a:t>其图形如右所示，从图中可以看出，当</a:t>
                </a:r>
                <a:r>
                  <a:rPr lang="en-US" altLang="zh-CN" sz="2700" dirty="0"/>
                  <a:t>x</a:t>
                </a:r>
                <a:r>
                  <a:rPr lang="zh-CN" altLang="en-US" sz="2700" dirty="0"/>
                  <a:t>比较大时，</a:t>
                </a:r>
                <a:r>
                  <a:rPr lang="en-US" altLang="zh-CN" sz="2700" dirty="0"/>
                  <a:t>sigmoid</a:t>
                </a:r>
                <a:r>
                  <a:rPr lang="zh-CN" altLang="en-US" sz="2700" dirty="0"/>
                  <a:t>输出接近于</a:t>
                </a:r>
                <a:r>
                  <a:rPr lang="en-US" altLang="zh-CN" sz="2700" dirty="0"/>
                  <a:t>1</a:t>
                </a:r>
                <a:r>
                  <a:rPr lang="zh-CN" altLang="en-US" sz="2700" dirty="0"/>
                  <a:t>，而</a:t>
                </a:r>
                <a:r>
                  <a:rPr lang="en-US" altLang="zh-CN" sz="2700" dirty="0"/>
                  <a:t>x</a:t>
                </a:r>
                <a:r>
                  <a:rPr lang="zh-CN" altLang="en-US" sz="2700" dirty="0"/>
                  <a:t>比较小时或负数时，</a:t>
                </a:r>
                <a:r>
                  <a:rPr lang="en-US" altLang="zh-CN" sz="2700" dirty="0"/>
                  <a:t>sigmoid</a:t>
                </a:r>
                <a:r>
                  <a:rPr lang="zh-CN" altLang="en-US" sz="2700" dirty="0"/>
                  <a:t>输出接近于</a:t>
                </a:r>
                <a:r>
                  <a:rPr lang="en-US" altLang="zh-CN" sz="2700" dirty="0"/>
                  <a:t>0</a:t>
                </a:r>
                <a:r>
                  <a:rPr lang="zh-CN" altLang="en-US" sz="2700" dirty="0"/>
                  <a:t>。经过</a:t>
                </a:r>
                <a:r>
                  <a:rPr lang="en-US" altLang="zh-CN" sz="2700" dirty="0"/>
                  <a:t>sigmoid</a:t>
                </a:r>
                <a:r>
                  <a:rPr lang="zh-CN" altLang="en-US" sz="2700" dirty="0"/>
                  <a:t>函数变换后的结果可以认作是待识别图像属于该数字的概率</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726163"/>
                <a:ext cx="6751134" cy="4522237"/>
              </a:xfrm>
              <a:blipFill>
                <a:blip r:embed="rId2"/>
                <a:stretch>
                  <a:fillRect l="-1536" t="-1752" r="-54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98FD39A-B847-C1EE-6CF4-FCEB3D20DD85}"/>
              </a:ext>
            </a:extLst>
          </p:cNvPr>
          <p:cNvPicPr>
            <a:picLocks noChangeAspect="1"/>
          </p:cNvPicPr>
          <p:nvPr/>
        </p:nvPicPr>
        <p:blipFill>
          <a:blip r:embed="rId3"/>
          <a:stretch>
            <a:fillRect/>
          </a:stretch>
        </p:blipFill>
        <p:spPr>
          <a:xfrm>
            <a:off x="7436935" y="1647825"/>
            <a:ext cx="4326439" cy="4109667"/>
          </a:xfrm>
          <a:prstGeom prst="rect">
            <a:avLst/>
          </a:prstGeom>
        </p:spPr>
      </p:pic>
    </p:spTree>
    <p:extLst>
      <p:ext uri="{BB962C8B-B14F-4D97-AF65-F5344CB8AC3E}">
        <p14:creationId xmlns:p14="http://schemas.microsoft.com/office/powerpoint/2010/main" val="47140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深度学习成功的原因</a:t>
            </a:r>
          </a:p>
        </p:txBody>
      </p:sp>
      <p:sp>
        <p:nvSpPr>
          <p:cNvPr id="3" name="内容占位符 2"/>
          <p:cNvSpPr>
            <a:spLocks noGrp="1"/>
          </p:cNvSpPr>
          <p:nvPr>
            <p:ph idx="1"/>
          </p:nvPr>
        </p:nvSpPr>
        <p:spPr>
          <a:xfrm>
            <a:off x="685801" y="1726163"/>
            <a:ext cx="10591799" cy="4522237"/>
          </a:xfrm>
        </p:spPr>
        <p:txBody>
          <a:bodyPr anchor="t">
            <a:normAutofit/>
          </a:bodyPr>
          <a:lstStyle/>
          <a:p>
            <a:r>
              <a:rPr lang="zh-CN" altLang="en-US" sz="2800" dirty="0"/>
              <a:t>前面的</a:t>
            </a:r>
            <a:r>
              <a:rPr lang="en-US" altLang="zh-CN" sz="2800" dirty="0"/>
              <a:t>3</a:t>
            </a:r>
            <a:r>
              <a:rPr lang="zh-CN" altLang="en-US" sz="2800" dirty="0"/>
              <a:t>和</a:t>
            </a:r>
            <a:r>
              <a:rPr lang="en-US" altLang="zh-CN" sz="2800" dirty="0"/>
              <a:t>8</a:t>
            </a:r>
            <a:r>
              <a:rPr lang="zh-CN" altLang="en-US" sz="2800" dirty="0"/>
              <a:t>的与模式</a:t>
            </a:r>
            <a:r>
              <a:rPr lang="en-US" altLang="zh-CN" sz="2800" dirty="0"/>
              <a:t>3</a:t>
            </a:r>
            <a:r>
              <a:rPr lang="zh-CN" altLang="en-US" sz="2800" dirty="0"/>
              <a:t>的匹配结果分别为</a:t>
            </a:r>
            <a:r>
              <a:rPr lang="en-US" altLang="zh-CN" sz="2800" dirty="0"/>
              <a:t>143</a:t>
            </a:r>
            <a:r>
              <a:rPr lang="zh-CN" altLang="en-US" sz="2800" dirty="0"/>
              <a:t>、</a:t>
            </a:r>
            <a:r>
              <a:rPr lang="en-US" altLang="zh-CN" sz="2800" dirty="0"/>
              <a:t>115</a:t>
            </a:r>
            <a:r>
              <a:rPr lang="zh-CN" altLang="en-US" sz="2800" dirty="0"/>
              <a:t>，把两个结果带入到</a:t>
            </a:r>
            <a:r>
              <a:rPr lang="en-US" altLang="zh-CN" sz="2800" dirty="0"/>
              <a:t>sigmoid</a:t>
            </a:r>
            <a:r>
              <a:rPr lang="zh-CN" altLang="en-US" sz="2800" dirty="0"/>
              <a:t>函数中，得到都接近于</a:t>
            </a:r>
            <a:r>
              <a:rPr lang="en-US" altLang="zh-CN" sz="2800" dirty="0"/>
              <a:t>1</a:t>
            </a:r>
            <a:r>
              <a:rPr lang="zh-CN" altLang="en-US" sz="2800" dirty="0"/>
              <a:t>，区别不大</a:t>
            </a:r>
            <a:endParaRPr lang="en-US" altLang="zh-CN" sz="2800" dirty="0"/>
          </a:p>
          <a:p>
            <a:r>
              <a:rPr lang="zh-CN" altLang="en-US" sz="2800" dirty="0"/>
              <a:t>加上一个适当的偏置</a:t>
            </a:r>
            <a:r>
              <a:rPr lang="en-US" altLang="zh-CN" sz="2800" dirty="0"/>
              <a:t>b</a:t>
            </a:r>
            <a:r>
              <a:rPr lang="zh-CN" altLang="en-US" sz="2800" dirty="0"/>
              <a:t>，使得加上偏置后，两个结果分别在</a:t>
            </a:r>
            <a:r>
              <a:rPr lang="en-US" altLang="zh-CN" sz="2800" dirty="0"/>
              <a:t>sigmoid</a:t>
            </a:r>
            <a:r>
              <a:rPr lang="zh-CN" altLang="en-US" sz="2800" dirty="0"/>
              <a:t>函数中心线的两边，来解决这个问题：</a:t>
            </a:r>
          </a:p>
          <a:p>
            <a:r>
              <a:rPr lang="zh-CN" altLang="en-US" sz="2800" dirty="0"/>
              <a:t>比如这里我们让</a:t>
            </a:r>
            <a:r>
              <a:rPr lang="en-US" altLang="zh-CN" sz="2800" dirty="0"/>
              <a:t>b=-129</a:t>
            </a:r>
            <a:r>
              <a:rPr lang="zh-CN" altLang="en-US" sz="2800" dirty="0"/>
              <a:t>，代入结果分别计算</a:t>
            </a:r>
            <a:endParaRPr lang="en-US" altLang="zh-CN" sz="2800" dirty="0"/>
          </a:p>
          <a:p>
            <a:r>
              <a:rPr lang="zh-CN" altLang="en-US" sz="2800" dirty="0"/>
              <a:t>数字</a:t>
            </a:r>
            <a:r>
              <a:rPr lang="en-US" altLang="zh-CN" sz="2800" dirty="0"/>
              <a:t>3</a:t>
            </a:r>
            <a:r>
              <a:rPr lang="zh-CN" altLang="en-US" sz="2800" dirty="0"/>
              <a:t>的结果：</a:t>
            </a:r>
            <a:r>
              <a:rPr lang="en-US" altLang="zh-CN" sz="2800" dirty="0"/>
              <a:t>sigmoid(143-129) = 0.999999</a:t>
            </a:r>
          </a:p>
          <a:p>
            <a:r>
              <a:rPr lang="zh-CN" altLang="en-US" sz="2800" dirty="0"/>
              <a:t>数字</a:t>
            </a:r>
            <a:r>
              <a:rPr lang="en-US" altLang="zh-CN" sz="2800" dirty="0"/>
              <a:t>8</a:t>
            </a:r>
            <a:r>
              <a:rPr lang="zh-CN" altLang="en-US" sz="2800" dirty="0"/>
              <a:t>的结果：</a:t>
            </a:r>
            <a:r>
              <a:rPr lang="en-US" altLang="zh-CN" sz="2800" dirty="0"/>
              <a:t>sigmoid(115-129) = 0.000001</a:t>
            </a:r>
            <a:endParaRPr lang="zh-CN" altLang="en-US" sz="2800" dirty="0"/>
          </a:p>
        </p:txBody>
      </p:sp>
    </p:spTree>
    <p:extLst>
      <p:ext uri="{BB962C8B-B14F-4D97-AF65-F5344CB8AC3E}">
        <p14:creationId xmlns:p14="http://schemas.microsoft.com/office/powerpoint/2010/main" val="3332133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从模式识别到神经网络</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2" y="1726163"/>
                <a:ext cx="6515098" cy="4522237"/>
              </a:xfrm>
            </p:spPr>
            <p:txBody>
              <a:bodyPr anchor="t">
                <a:normAutofit/>
              </a:bodyPr>
              <a:lstStyle/>
              <a:p>
                <a:r>
                  <a:rPr lang="zh-CN" altLang="en-US" sz="2400" dirty="0"/>
                  <a:t>右图其实就是一个简单的神经网络。这是一个可以识别</a:t>
                </a:r>
                <a:r>
                  <a:rPr lang="en-US" altLang="zh-CN" sz="2400" dirty="0"/>
                  <a:t>3</a:t>
                </a:r>
                <a:r>
                  <a:rPr lang="zh-CN" altLang="en-US" sz="2400" dirty="0"/>
                  <a:t>和</a:t>
                </a:r>
                <a:r>
                  <a:rPr lang="en-US" altLang="zh-CN" sz="2400" dirty="0"/>
                  <a:t>8</a:t>
                </a:r>
                <a:r>
                  <a:rPr lang="zh-CN" altLang="en-US" sz="2400" dirty="0"/>
                  <a:t>的神经网络，和前面介绍的一样，</a:t>
                </a:r>
                <a14:m>
                  <m:oMath xmlns:m="http://schemas.openxmlformats.org/officeDocument/2006/math">
                    <m:r>
                      <a:rPr lang="en-US" altLang="zh-CN" sz="2400" b="0" i="1"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𝑛</m:t>
                        </m:r>
                      </m:sub>
                    </m:sSub>
                  </m:oMath>
                </a14:m>
                <a:r>
                  <a:rPr lang="zh-CN" altLang="en-US" sz="2400" dirty="0"/>
                  <a:t>表示待识别图像，</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b="0" i="1" smtClean="0">
                            <a:latin typeface="Cambria Math" panose="02040503050406030204" pitchFamily="18" charset="0"/>
                          </a:rPr>
                          <m:t>3,1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3,</m:t>
                        </m:r>
                        <m:r>
                          <a:rPr lang="en-US" altLang="zh-CN" sz="2400" b="0" i="1" smtClean="0">
                            <a:latin typeface="Cambria Math" panose="02040503050406030204" pitchFamily="18" charset="0"/>
                          </a:rPr>
                          <m:t>𝑛</m:t>
                        </m:r>
                      </m:sub>
                    </m:sSub>
                    <m:r>
                      <a:rPr lang="zh-CN" altLang="en-US" sz="2400" i="1" smtClean="0">
                        <a:latin typeface="Cambria Math" panose="02040503050406030204" pitchFamily="18" charset="0"/>
                      </a:rPr>
                      <m:t>和</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8</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b="0" i="1" smtClean="0">
                            <a:latin typeface="Cambria Math" panose="02040503050406030204" pitchFamily="18" charset="0"/>
                          </a:rPr>
                          <m:t>8</m:t>
                        </m:r>
                        <m:r>
                          <a:rPr lang="en-US" altLang="zh-CN" sz="2400" i="1">
                            <a:latin typeface="Cambria Math" panose="02040503050406030204" pitchFamily="18" charset="0"/>
                          </a:rPr>
                          <m:t>,</m:t>
                        </m:r>
                        <m:r>
                          <a:rPr lang="en-US" altLang="zh-CN" sz="2400" i="1">
                            <a:latin typeface="Cambria Math" panose="02040503050406030204" pitchFamily="18" charset="0"/>
                          </a:rPr>
                          <m:t>𝑛</m:t>
                        </m:r>
                      </m:sub>
                    </m:sSub>
                  </m:oMath>
                </a14:m>
                <a:r>
                  <a:rPr lang="zh-CN" altLang="en-US" sz="2400" dirty="0"/>
                  <a:t>分别表示</a:t>
                </a:r>
                <a:r>
                  <a:rPr lang="en-US" altLang="zh-CN" sz="2400" dirty="0"/>
                  <a:t>3</a:t>
                </a:r>
                <a:r>
                  <a:rPr lang="zh-CN" altLang="en-US" sz="2400" dirty="0"/>
                  <a:t>的模式和</a:t>
                </a:r>
                <a:r>
                  <a:rPr lang="en-US" altLang="zh-CN" sz="2400" dirty="0"/>
                  <a:t>8</a:t>
                </a:r>
                <a:r>
                  <a:rPr lang="zh-CN" altLang="en-US" sz="2400" dirty="0"/>
                  <a:t>的模式，在图中可以看成是每条边的权重。如果用</a:t>
                </a:r>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smtClean="0">
                            <a:latin typeface="Cambria Math" panose="02040503050406030204" pitchFamily="18" charset="0"/>
                          </a:rPr>
                          <m:t>y</m:t>
                        </m:r>
                      </m:e>
                      <m:sub>
                        <m:r>
                          <a:rPr lang="en-US" altLang="zh-CN" sz="2400" b="0" i="1" smtClean="0">
                            <a:latin typeface="Cambria Math" panose="02040503050406030204" pitchFamily="18" charset="0"/>
                          </a:rPr>
                          <m:t>3</m:t>
                        </m:r>
                      </m:sub>
                    </m:sSub>
                  </m:oMath>
                </a14:m>
                <a:r>
                  <a:rPr lang="zh-CN" altLang="en-US" sz="2400" dirty="0"/>
                  <a:t>和</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8</m:t>
                        </m:r>
                      </m:sub>
                    </m:sSub>
                  </m:oMath>
                </a14:m>
                <a:r>
                  <a:rPr lang="zh-CN" altLang="en-US" sz="2400" dirty="0"/>
                  <a:t>分别表示识别为</a:t>
                </a:r>
                <a:r>
                  <a:rPr lang="en-US" altLang="zh-CN" sz="2400" dirty="0"/>
                  <a:t>3</a:t>
                </a:r>
                <a:r>
                  <a:rPr lang="zh-CN" altLang="en-US" sz="2400" dirty="0"/>
                  <a:t>或者</a:t>
                </a:r>
                <a:r>
                  <a:rPr lang="en-US" altLang="zh-CN" sz="2400" dirty="0"/>
                  <a:t>8</a:t>
                </a:r>
                <a:r>
                  <a:rPr lang="zh-CN" altLang="en-US" sz="2400" dirty="0"/>
                  <a:t>的概率的话，则这个示意图实际表示的和前面介绍的数字识别方法是完全一样的，只不过是换成了用网络的形式表达</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2" y="1726163"/>
                <a:ext cx="6515098" cy="4522237"/>
              </a:xfrm>
              <a:blipFill>
                <a:blip r:embed="rId2"/>
                <a:stretch>
                  <a:fillRect l="-1311" t="-1078" r="-56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9FC44F5-F304-208A-B356-234194D9005E}"/>
              </a:ext>
            </a:extLst>
          </p:cNvPr>
          <p:cNvPicPr>
            <a:picLocks noChangeAspect="1"/>
          </p:cNvPicPr>
          <p:nvPr/>
        </p:nvPicPr>
        <p:blipFill>
          <a:blip r:embed="rId3"/>
          <a:stretch>
            <a:fillRect/>
          </a:stretch>
        </p:blipFill>
        <p:spPr>
          <a:xfrm>
            <a:off x="7115175" y="1343025"/>
            <a:ext cx="4391023" cy="4062513"/>
          </a:xfrm>
          <a:prstGeom prst="rect">
            <a:avLst/>
          </a:prstGeom>
        </p:spPr>
      </p:pic>
    </p:spTree>
    <p:extLst>
      <p:ext uri="{BB962C8B-B14F-4D97-AF65-F5344CB8AC3E}">
        <p14:creationId xmlns:p14="http://schemas.microsoft.com/office/powerpoint/2010/main" val="224743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从模式识别到神经网络</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726163"/>
                <a:ext cx="10591799" cy="4522237"/>
              </a:xfrm>
            </p:spPr>
            <p:txBody>
              <a:bodyPr anchor="t">
                <a:noAutofit/>
              </a:bodyPr>
              <a:lstStyle/>
              <a:p>
                <a:r>
                  <a:rPr lang="zh-CN" altLang="en-US" sz="2600" dirty="0"/>
                  <a:t>图中下边表示输入层，每个圆圈对应输入图像在位置</a:t>
                </a:r>
                <a:r>
                  <a:rPr lang="en-US" altLang="zh-CN" sz="2600" dirty="0" err="1"/>
                  <a:t>i</a:t>
                </a:r>
                <a:r>
                  <a:rPr lang="zh-CN" altLang="en-US" sz="2600" dirty="0"/>
                  <a:t>的值</a:t>
                </a:r>
                <a14:m>
                  <m:oMath xmlns:m="http://schemas.openxmlformats.org/officeDocument/2006/math">
                    <m:sSub>
                      <m:sSubPr>
                        <m:ctrlPr>
                          <a:rPr lang="en-US" altLang="zh-CN" sz="260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𝑥</m:t>
                        </m:r>
                      </m:e>
                      <m:sub>
                        <m:r>
                          <m:rPr>
                            <m:sty m:val="p"/>
                          </m:rPr>
                          <a:rPr lang="en-US" altLang="zh-CN" sz="2600" i="1">
                            <a:latin typeface="Cambria Math" panose="02040503050406030204" pitchFamily="18" charset="0"/>
                            <a:ea typeface="Cambria Math" panose="02040503050406030204" pitchFamily="18" charset="0"/>
                          </a:rPr>
                          <m:t>i</m:t>
                        </m:r>
                      </m:sub>
                    </m:sSub>
                    <m:r>
                      <a:rPr lang="en-US" altLang="zh-CN" sz="2600" b="0" i="1" smtClean="0">
                        <a:latin typeface="Cambria Math" panose="02040503050406030204" pitchFamily="18" charset="0"/>
                        <a:ea typeface="Cambria Math" panose="02040503050406030204" pitchFamily="18" charset="0"/>
                      </a:rPr>
                      <m:t> </m:t>
                    </m:r>
                  </m:oMath>
                </a14:m>
                <a:r>
                  <a:rPr lang="zh-CN" altLang="en-US" sz="2600" dirty="0"/>
                  <a:t>，上边一层表示输出层，每一个圆圈代表了一个神经元，</a:t>
                </a:r>
                <a:r>
                  <a:rPr lang="en-US" altLang="zh-CN" sz="2600" dirty="0"/>
                  <a:t> sigmoid</a:t>
                </a:r>
                <a:r>
                  <a:rPr lang="zh-CN" altLang="en-US" sz="2600" dirty="0"/>
                  <a:t>可以看成激活函数，所有的神经元都采取同样的运算：输入的加权和，加上偏置，再经过</a:t>
                </a:r>
                <a:r>
                  <a:rPr lang="en-US" altLang="zh-CN" sz="2600" dirty="0"/>
                  <a:t>sigmoid</a:t>
                </a:r>
                <a:r>
                  <a:rPr lang="zh-CN" altLang="en-US" sz="2600" dirty="0"/>
                  <a:t>函数得到输出值。这样的一个神经网络，实际表示的是如下计算过程</a:t>
                </a:r>
                <a:endParaRPr lang="en-US" altLang="zh-CN" sz="26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3</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𝑠𝑖𝑔𝑚𝑜𝑖𝑑</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3,1</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3,</m:t>
                          </m:r>
                          <m:r>
                            <a:rPr lang="en-US" altLang="zh-CN" sz="2800" b="0" i="1" smtClean="0">
                              <a:latin typeface="Cambria Math" panose="02040503050406030204" pitchFamily="18" charset="0"/>
                            </a:rPr>
                            <m:t>2</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3,</m:t>
                          </m:r>
                          <m:r>
                            <a:rPr lang="en-US" altLang="zh-CN" sz="2800" b="0" i="1" smtClean="0">
                              <a:latin typeface="Cambria Math" panose="02040503050406030204" pitchFamily="18" charset="0"/>
                            </a:rPr>
                            <m:t>𝑛</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𝑛</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dirty="0" smtClean="0">
                              <a:latin typeface="Cambria Math" panose="02040503050406030204" pitchFamily="18" charset="0"/>
                            </a:rPr>
                          </m:ctrlPr>
                        </m:sSubPr>
                        <m:e>
                          <m:r>
                            <a:rPr lang="en-US" altLang="zh-CN" sz="2800" b="0" i="1" dirty="0" smtClean="0">
                              <a:latin typeface="Cambria Math" panose="02040503050406030204" pitchFamily="18" charset="0"/>
                            </a:rPr>
                            <m:t>𝑏</m:t>
                          </m:r>
                        </m:e>
                        <m:sub>
                          <m:r>
                            <a:rPr lang="en-US" altLang="zh-CN" sz="2800" b="0" i="1" dirty="0" smtClean="0">
                              <a:latin typeface="Cambria Math" panose="02040503050406030204" pitchFamily="18" charset="0"/>
                            </a:rPr>
                            <m:t>3</m:t>
                          </m:r>
                        </m:sub>
                      </m:sSub>
                      <m:r>
                        <a:rPr lang="en-US" altLang="zh-CN" sz="2800" b="0" i="1" smtClean="0">
                          <a:latin typeface="Cambria Math" panose="02040503050406030204" pitchFamily="18" charset="0"/>
                          <a:ea typeface="Cambria Math" panose="02040503050406030204" pitchFamily="18" charset="0"/>
                        </a:rPr>
                        <m:t>)</m:t>
                      </m:r>
                    </m:oMath>
                  </m:oMathPara>
                </a14:m>
                <a:endParaRPr lang="en-US" altLang="zh-CN" sz="2800" dirty="0"/>
              </a:p>
              <a:p>
                <a:pPr marL="0" indent="0">
                  <a:buNone/>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𝑦</m:t>
                          </m:r>
                        </m:e>
                        <m:sub>
                          <m:r>
                            <a:rPr lang="en-US" altLang="zh-CN" sz="2800" b="0" i="1" smtClean="0">
                              <a:latin typeface="Cambria Math" panose="02040503050406030204" pitchFamily="18" charset="0"/>
                            </a:rPr>
                            <m:t>8</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𝑠𝑖𝑔𝑚𝑜𝑖𝑑</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8,1</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1</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8</m:t>
                          </m:r>
                          <m:r>
                            <a:rPr lang="en-US" altLang="zh-CN" sz="2800" i="1">
                              <a:latin typeface="Cambria Math" panose="02040503050406030204" pitchFamily="18" charset="0"/>
                            </a:rPr>
                            <m:t>,</m:t>
                          </m:r>
                          <m:r>
                            <a:rPr lang="en-US" altLang="zh-CN" sz="2800" b="0" i="1" smtClean="0">
                              <a:latin typeface="Cambria Math" panose="02040503050406030204" pitchFamily="18" charset="0"/>
                            </a:rPr>
                            <m:t>2</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2</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b="0" i="1" smtClean="0">
                              <a:latin typeface="Cambria Math" panose="02040503050406030204" pitchFamily="18" charset="0"/>
                            </a:rPr>
                            <m:t>8</m:t>
                          </m:r>
                          <m:r>
                            <a:rPr lang="en-US" altLang="zh-CN" sz="2800" i="1">
                              <a:latin typeface="Cambria Math" panose="02040503050406030204" pitchFamily="18" charset="0"/>
                            </a:rPr>
                            <m:t>,</m:t>
                          </m:r>
                          <m:r>
                            <a:rPr lang="en-US" altLang="zh-CN" sz="2800" b="0" i="1" smtClean="0">
                              <a:latin typeface="Cambria Math" panose="02040503050406030204" pitchFamily="18" charset="0"/>
                            </a:rPr>
                            <m:t>𝑛</m:t>
                          </m:r>
                        </m:sub>
                      </m:sSub>
                      <m:r>
                        <a:rPr lang="en-US" altLang="zh-CN" sz="2800" i="1">
                          <a:latin typeface="Cambria Math" panose="02040503050406030204" pitchFamily="18" charset="0"/>
                          <a:ea typeface="Cambria Math" panose="02040503050406030204" pitchFamily="18" charset="0"/>
                        </a:rPr>
                        <m:t>×</m:t>
                      </m:r>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𝑥</m:t>
                          </m:r>
                        </m:e>
                        <m:sub>
                          <m:r>
                            <a:rPr lang="en-US" altLang="zh-CN" sz="2800" b="0" i="1" smtClean="0">
                              <a:latin typeface="Cambria Math" panose="02040503050406030204" pitchFamily="18" charset="0"/>
                              <a:ea typeface="Cambria Math" panose="02040503050406030204" pitchFamily="18" charset="0"/>
                            </a:rPr>
                            <m:t>𝑛</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𝑏</m:t>
                          </m:r>
                        </m:e>
                        <m:sub>
                          <m:r>
                            <a:rPr lang="en-US" altLang="zh-CN" sz="2800" b="0" i="1" dirty="0" smtClean="0">
                              <a:latin typeface="Cambria Math" panose="02040503050406030204" pitchFamily="18" charset="0"/>
                            </a:rPr>
                            <m:t>8</m:t>
                          </m:r>
                        </m:sub>
                      </m:sSub>
                      <m:r>
                        <a:rPr lang="en-US" altLang="zh-CN" sz="2800" b="0" i="1" smtClean="0">
                          <a:latin typeface="Cambria Math" panose="02040503050406030204" pitchFamily="18" charset="0"/>
                          <a:ea typeface="Cambria Math" panose="02040503050406030204" pitchFamily="18" charset="0"/>
                        </a:rPr>
                        <m:t>)</m:t>
                      </m:r>
                    </m:oMath>
                  </m:oMathPara>
                </a14:m>
                <a:endParaRPr lang="en-US" altLang="zh-CN" sz="2800" dirty="0"/>
              </a:p>
              <a:p>
                <a:r>
                  <a:rPr lang="zh-CN" altLang="en-US" sz="2600" dirty="0"/>
                  <a:t>相当于每个神经元对应的权重都代表了一种模式，比如在这个图中，一个神经元代表的是数字</a:t>
                </a:r>
                <a:r>
                  <a:rPr lang="en-US" altLang="zh-CN" sz="2600" dirty="0"/>
                  <a:t>3</a:t>
                </a:r>
                <a:r>
                  <a:rPr lang="zh-CN" altLang="en-US" sz="2600" dirty="0"/>
                  <a:t>的模式，另一个神经元代表的是数字</a:t>
                </a:r>
                <a:r>
                  <a:rPr lang="en-US" altLang="zh-CN" sz="2600" dirty="0"/>
                  <a:t>8</a:t>
                </a:r>
                <a:r>
                  <a:rPr lang="zh-CN" altLang="en-US" sz="2600" dirty="0"/>
                  <a:t>的模式</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726163"/>
                <a:ext cx="10591799" cy="4522237"/>
              </a:xfrm>
              <a:blipFill>
                <a:blip r:embed="rId2"/>
                <a:stretch>
                  <a:fillRect l="-921" t="-1617" b="-3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100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现实生活中的人工智能</a:t>
            </a:r>
          </a:p>
        </p:txBody>
      </p:sp>
      <p:sp>
        <p:nvSpPr>
          <p:cNvPr id="3" name="内容占位符 2"/>
          <p:cNvSpPr>
            <a:spLocks noGrp="1"/>
          </p:cNvSpPr>
          <p:nvPr>
            <p:ph idx="1"/>
          </p:nvPr>
        </p:nvSpPr>
        <p:spPr/>
        <p:txBody>
          <a:bodyPr anchor="t"/>
          <a:lstStyle/>
          <a:p>
            <a:r>
              <a:rPr lang="zh-CN" altLang="en-US" sz="2400" dirty="0"/>
              <a:t>能下象棋围棋打牌等</a:t>
            </a:r>
            <a:endParaRPr lang="en-US" altLang="zh-CN" sz="2400" dirty="0"/>
          </a:p>
          <a:p>
            <a:r>
              <a:rPr lang="zh-CN" altLang="en-US" sz="2400" dirty="0"/>
              <a:t>指导游戏中的</a:t>
            </a:r>
            <a:r>
              <a:rPr lang="en-US" altLang="zh-CN" sz="2400" dirty="0"/>
              <a:t>NPC</a:t>
            </a:r>
            <a:r>
              <a:rPr lang="zh-CN" altLang="en-US" sz="2400" dirty="0"/>
              <a:t>和</a:t>
            </a:r>
            <a:r>
              <a:rPr lang="en-US" altLang="zh-CN" sz="2400" dirty="0"/>
              <a:t>BOSS</a:t>
            </a:r>
            <a:r>
              <a:rPr lang="zh-CN" altLang="en-US" sz="2400" dirty="0"/>
              <a:t>行动</a:t>
            </a:r>
            <a:endParaRPr lang="en-US" altLang="zh-CN" sz="2400" dirty="0"/>
          </a:p>
          <a:p>
            <a:r>
              <a:rPr lang="zh-CN" altLang="en-US" sz="2400" dirty="0"/>
              <a:t>能语音识别和图象识别及翻译</a:t>
            </a:r>
            <a:endParaRPr lang="en-US" altLang="zh-CN" sz="2400" dirty="0"/>
          </a:p>
          <a:p>
            <a:r>
              <a:rPr lang="zh-CN" altLang="en-US" sz="2400" dirty="0"/>
              <a:t>广告推荐</a:t>
            </a:r>
            <a:endParaRPr lang="en-US" altLang="zh-CN" sz="2400" dirty="0"/>
          </a:p>
          <a:p>
            <a:endParaRPr lang="zh-CN" altLang="en-US" sz="2400" dirty="0"/>
          </a:p>
        </p:txBody>
      </p:sp>
      <p:pic>
        <p:nvPicPr>
          <p:cNvPr id="2050" name="Picture 2" descr="D:\img\5.jpg"/>
          <p:cNvPicPr>
            <a:picLocks noChangeAspect="1" noChangeArrowheads="1"/>
          </p:cNvPicPr>
          <p:nvPr/>
        </p:nvPicPr>
        <p:blipFill>
          <a:blip r:embed="rId2"/>
          <a:srcRect/>
          <a:stretch>
            <a:fillRect/>
          </a:stretch>
        </p:blipFill>
        <p:spPr bwMode="auto">
          <a:xfrm>
            <a:off x="5545817" y="1539550"/>
            <a:ext cx="3047677" cy="1940768"/>
          </a:xfrm>
          <a:prstGeom prst="rect">
            <a:avLst/>
          </a:prstGeom>
          <a:noFill/>
        </p:spPr>
      </p:pic>
      <p:pic>
        <p:nvPicPr>
          <p:cNvPr id="2054" name="Picture 6" descr="D:\img\6.jpg"/>
          <p:cNvPicPr>
            <a:picLocks noChangeAspect="1" noChangeArrowheads="1"/>
          </p:cNvPicPr>
          <p:nvPr/>
        </p:nvPicPr>
        <p:blipFill>
          <a:blip r:embed="rId3"/>
          <a:srcRect/>
          <a:stretch>
            <a:fillRect/>
          </a:stretch>
        </p:blipFill>
        <p:spPr bwMode="auto">
          <a:xfrm>
            <a:off x="5533054" y="3713585"/>
            <a:ext cx="6354147" cy="2911150"/>
          </a:xfrm>
          <a:prstGeom prst="rect">
            <a:avLst/>
          </a:prstGeom>
          <a:noFill/>
        </p:spPr>
      </p:pic>
      <p:pic>
        <p:nvPicPr>
          <p:cNvPr id="2055" name="Picture 7" descr="D:\img\7.jpg"/>
          <p:cNvPicPr>
            <a:picLocks noChangeAspect="1" noChangeArrowheads="1"/>
          </p:cNvPicPr>
          <p:nvPr/>
        </p:nvPicPr>
        <p:blipFill>
          <a:blip r:embed="rId4"/>
          <a:srcRect/>
          <a:stretch>
            <a:fillRect/>
          </a:stretch>
        </p:blipFill>
        <p:spPr bwMode="auto">
          <a:xfrm>
            <a:off x="8976048" y="1483566"/>
            <a:ext cx="2948473" cy="200608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数字识别例子的启示</a:t>
            </a:r>
          </a:p>
        </p:txBody>
      </p:sp>
      <p:sp>
        <p:nvSpPr>
          <p:cNvPr id="3" name="内容占位符 2"/>
          <p:cNvSpPr>
            <a:spLocks noGrp="1"/>
          </p:cNvSpPr>
          <p:nvPr>
            <p:ph idx="1"/>
          </p:nvPr>
        </p:nvSpPr>
        <p:spPr>
          <a:xfrm>
            <a:off x="685801" y="1726163"/>
            <a:ext cx="10591799" cy="4522237"/>
          </a:xfrm>
        </p:spPr>
        <p:txBody>
          <a:bodyPr anchor="t">
            <a:normAutofit/>
          </a:bodyPr>
          <a:lstStyle/>
          <a:p>
            <a:r>
              <a:rPr lang="zh-CN" altLang="en-US" sz="2700" dirty="0"/>
              <a:t>从上面例子只是简单的构造简单的模式，实际过程中构造模式是非常难的事情，事实上我们也很难手工构造这些模式。但是通过构建神经网络，这些模式，也就是神经网络的权重是可以通过样本训练得到的，也就是根据标注好的样本，神经网络会自动学习这些权值，也就是模式，从而实现数字识别</a:t>
            </a:r>
            <a:endParaRPr lang="zh-CN" altLang="en-US" dirty="0"/>
          </a:p>
        </p:txBody>
      </p:sp>
    </p:spTree>
    <p:extLst>
      <p:ext uri="{BB962C8B-B14F-4D97-AF65-F5344CB8AC3E}">
        <p14:creationId xmlns:p14="http://schemas.microsoft.com/office/powerpoint/2010/main" val="4038592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深度学习成功的原因</a:t>
            </a:r>
          </a:p>
        </p:txBody>
      </p:sp>
      <p:sp>
        <p:nvSpPr>
          <p:cNvPr id="3" name="内容占位符 2"/>
          <p:cNvSpPr>
            <a:spLocks noGrp="1"/>
          </p:cNvSpPr>
          <p:nvPr>
            <p:ph idx="1"/>
          </p:nvPr>
        </p:nvSpPr>
        <p:spPr>
          <a:xfrm>
            <a:off x="685801" y="1726163"/>
            <a:ext cx="10591799" cy="4522237"/>
          </a:xfrm>
        </p:spPr>
        <p:txBody>
          <a:bodyPr anchor="t">
            <a:normAutofit fontScale="77500" lnSpcReduction="20000"/>
          </a:bodyPr>
          <a:lstStyle/>
          <a:p>
            <a:r>
              <a:rPr lang="zh-CN" altLang="en-US" sz="2700" dirty="0"/>
              <a:t>基于深度神经网络学习在最近几年取得很大的成功，被大量应用与计算机视觉、语音识别、自然语音处理、医学图像处理等领域中。从数学本质上来看，神经网络就是一个映射函数而已，在上世纪</a:t>
            </a:r>
            <a:r>
              <a:rPr lang="en-US" altLang="zh-CN" sz="2700" dirty="0"/>
              <a:t>50</a:t>
            </a:r>
            <a:r>
              <a:rPr lang="zh-CN" altLang="en-US" sz="2700" dirty="0"/>
              <a:t>年代就有了感知机，但为什么以前没有火呢？ 主要有以下的两方面的原因。</a:t>
            </a:r>
          </a:p>
          <a:p>
            <a:r>
              <a:rPr lang="zh-CN" altLang="en-US" sz="2700" dirty="0"/>
              <a:t>第一，之前没有那么大规模的数据量；</a:t>
            </a:r>
          </a:p>
          <a:p>
            <a:r>
              <a:rPr lang="zh-CN" altLang="en-US" sz="2700" dirty="0"/>
              <a:t>第二，以前的工程技术（先进优化算法及支持大规模并行计算的</a:t>
            </a:r>
            <a:r>
              <a:rPr lang="en-US" altLang="zh-CN" sz="2700" dirty="0"/>
              <a:t>GPU</a:t>
            </a:r>
            <a:r>
              <a:rPr lang="zh-CN" altLang="en-US" sz="2700" dirty="0"/>
              <a:t>硬件）无法求解的很深的神经网络。</a:t>
            </a:r>
          </a:p>
          <a:p>
            <a:r>
              <a:rPr lang="zh-CN" altLang="en-US" sz="2700" dirty="0"/>
              <a:t>因此，在上个世纪</a:t>
            </a:r>
            <a:r>
              <a:rPr lang="en-US" altLang="zh-CN" sz="2700" dirty="0"/>
              <a:t>90</a:t>
            </a:r>
            <a:r>
              <a:rPr lang="zh-CN" altLang="en-US" sz="2700" dirty="0"/>
              <a:t>年代，各种浅层模型大行其道，比如只有一层隐层的支撑向量机）以及没有隐层的逻辑回归方法等。</a:t>
            </a:r>
          </a:p>
          <a:p>
            <a:r>
              <a:rPr lang="zh-CN" altLang="en-US" sz="2700" dirty="0"/>
              <a:t>直到最近几年，随着各种传感器的大量使用以及移动互联网的广泛应用，能够获取和产生海量（</a:t>
            </a:r>
            <a:r>
              <a:rPr lang="en-US" altLang="zh-CN" sz="2700" dirty="0"/>
              <a:t>PB</a:t>
            </a:r>
            <a:r>
              <a:rPr lang="zh-CN" altLang="en-US" sz="2700" dirty="0"/>
              <a:t>级甚至</a:t>
            </a:r>
            <a:r>
              <a:rPr lang="en-US" altLang="zh-CN" sz="2700" dirty="0"/>
              <a:t>ZB</a:t>
            </a:r>
            <a:r>
              <a:rPr lang="zh-CN" altLang="en-US" sz="2700" dirty="0"/>
              <a:t>级）的数据（比如文本、图像、语音等）。特别是</a:t>
            </a:r>
            <a:r>
              <a:rPr lang="en-US" altLang="zh-CN" sz="2700" dirty="0" err="1"/>
              <a:t>ImageNet</a:t>
            </a:r>
            <a:r>
              <a:rPr lang="zh-CN" altLang="en-US" sz="2700" dirty="0"/>
              <a:t>图像数据库的诞生以及基于该数据库的各种竞赛，直接将计算机视觉领域中的深度学习的研究与应用推向了“落地”，催生了大量的计算机视觉的人工智能公司。</a:t>
            </a:r>
          </a:p>
          <a:p>
            <a:endParaRPr lang="zh-CN" altLang="en-US" dirty="0"/>
          </a:p>
        </p:txBody>
      </p:sp>
    </p:spTree>
    <p:extLst>
      <p:ext uri="{BB962C8B-B14F-4D97-AF65-F5344CB8AC3E}">
        <p14:creationId xmlns:p14="http://schemas.microsoft.com/office/powerpoint/2010/main" val="3058011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类比神经科学的解释</a:t>
            </a:r>
          </a:p>
        </p:txBody>
      </p:sp>
      <p:pic>
        <p:nvPicPr>
          <p:cNvPr id="5" name="Picture 2" descr="D:\img\12.jpg"/>
          <p:cNvPicPr>
            <a:picLocks noChangeAspect="1" noChangeArrowheads="1"/>
          </p:cNvPicPr>
          <p:nvPr/>
        </p:nvPicPr>
        <p:blipFill>
          <a:blip r:embed="rId2"/>
          <a:srcRect/>
          <a:stretch>
            <a:fillRect/>
          </a:stretch>
        </p:blipFill>
        <p:spPr bwMode="auto">
          <a:xfrm>
            <a:off x="1524000" y="2065867"/>
            <a:ext cx="7907867" cy="2489200"/>
          </a:xfrm>
          <a:prstGeom prst="rect">
            <a:avLst/>
          </a:prstGeom>
          <a:noFill/>
        </p:spPr>
      </p:pic>
      <p:sp>
        <p:nvSpPr>
          <p:cNvPr id="7" name="文本框 6">
            <a:extLst>
              <a:ext uri="{FF2B5EF4-FFF2-40B4-BE49-F238E27FC236}">
                <a16:creationId xmlns:a16="http://schemas.microsoft.com/office/drawing/2014/main" id="{7A951842-E9E7-6FBD-7AAC-932E9C10DC58}"/>
              </a:ext>
            </a:extLst>
          </p:cNvPr>
          <p:cNvSpPr txBox="1"/>
          <p:nvPr/>
        </p:nvSpPr>
        <p:spPr>
          <a:xfrm>
            <a:off x="2285999" y="4724400"/>
            <a:ext cx="2607734" cy="492443"/>
          </a:xfrm>
          <a:prstGeom prst="rect">
            <a:avLst/>
          </a:prstGeom>
          <a:noFill/>
        </p:spPr>
        <p:txBody>
          <a:bodyPr wrap="square" rtlCol="0">
            <a:spAutoFit/>
          </a:bodyPr>
          <a:lstStyle/>
          <a:p>
            <a:r>
              <a:rPr kumimoji="1" lang="zh-CN" altLang="en-US" sz="2600" dirty="0"/>
              <a:t>人脑神经元结构</a:t>
            </a:r>
          </a:p>
        </p:txBody>
      </p:sp>
      <p:sp>
        <p:nvSpPr>
          <p:cNvPr id="8" name="文本框 7">
            <a:extLst>
              <a:ext uri="{FF2B5EF4-FFF2-40B4-BE49-F238E27FC236}">
                <a16:creationId xmlns:a16="http://schemas.microsoft.com/office/drawing/2014/main" id="{25E02C7D-2DB2-436E-24F1-B1EBC383D926}"/>
              </a:ext>
            </a:extLst>
          </p:cNvPr>
          <p:cNvSpPr txBox="1"/>
          <p:nvPr/>
        </p:nvSpPr>
        <p:spPr>
          <a:xfrm>
            <a:off x="5452533" y="4724400"/>
            <a:ext cx="4182534" cy="492443"/>
          </a:xfrm>
          <a:prstGeom prst="rect">
            <a:avLst/>
          </a:prstGeom>
          <a:noFill/>
        </p:spPr>
        <p:txBody>
          <a:bodyPr wrap="square" rtlCol="0">
            <a:spAutoFit/>
          </a:bodyPr>
          <a:lstStyle/>
          <a:p>
            <a:r>
              <a:rPr kumimoji="1" lang="zh-CN" altLang="en-US" sz="2600" dirty="0"/>
              <a:t>计算机的人工神经元结构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深度学习开发工具</a:t>
            </a:r>
          </a:p>
        </p:txBody>
      </p:sp>
      <p:sp>
        <p:nvSpPr>
          <p:cNvPr id="3" name="内容占位符 2"/>
          <p:cNvSpPr>
            <a:spLocks noGrp="1"/>
          </p:cNvSpPr>
          <p:nvPr>
            <p:ph idx="1"/>
          </p:nvPr>
        </p:nvSpPr>
        <p:spPr>
          <a:xfrm>
            <a:off x="685801" y="1735495"/>
            <a:ext cx="10131425" cy="4055706"/>
          </a:xfrm>
        </p:spPr>
        <p:txBody>
          <a:bodyPr anchor="t">
            <a:normAutofit lnSpcReduction="10000"/>
          </a:bodyPr>
          <a:lstStyle/>
          <a:p>
            <a:r>
              <a:rPr lang="en-US" altLang="zh-CN" sz="2400" dirty="0"/>
              <a:t>(1)</a:t>
            </a:r>
            <a:r>
              <a:rPr lang="zh-CN" altLang="en-US" sz="2400" dirty="0"/>
              <a:t>   </a:t>
            </a:r>
            <a:r>
              <a:rPr lang="en-US" altLang="zh-CN" sz="2400" dirty="0" err="1"/>
              <a:t>TensorFlow</a:t>
            </a:r>
            <a:r>
              <a:rPr lang="en-US" altLang="zh-CN" sz="2400" dirty="0"/>
              <a:t>, </a:t>
            </a:r>
            <a:r>
              <a:rPr lang="zh-CN" altLang="en-US" sz="2400" dirty="0"/>
              <a:t>由</a:t>
            </a:r>
            <a:r>
              <a:rPr lang="en-US" altLang="zh-CN" sz="2400" dirty="0"/>
              <a:t>Google</a:t>
            </a:r>
            <a:r>
              <a:rPr lang="zh-CN" altLang="en-US" sz="2400" dirty="0"/>
              <a:t>公司发布。支持多</a:t>
            </a:r>
            <a:r>
              <a:rPr lang="en-US" altLang="zh-CN" sz="2400" dirty="0"/>
              <a:t>CPU</a:t>
            </a:r>
            <a:r>
              <a:rPr lang="zh-CN" altLang="en-US" sz="2400" dirty="0"/>
              <a:t>及多</a:t>
            </a:r>
            <a:r>
              <a:rPr lang="en-US" altLang="zh-CN" sz="2400" dirty="0"/>
              <a:t>GPU</a:t>
            </a:r>
            <a:r>
              <a:rPr lang="zh-CN" altLang="en-US" sz="2400" dirty="0"/>
              <a:t>并行化运行，并支持</a:t>
            </a:r>
            <a:r>
              <a:rPr lang="en-US" altLang="zh-CN" sz="2400" dirty="0"/>
              <a:t>CNN</a:t>
            </a:r>
            <a:r>
              <a:rPr lang="zh-CN" altLang="en-US" sz="2400" dirty="0"/>
              <a:t>，</a:t>
            </a:r>
            <a:r>
              <a:rPr lang="en-US" altLang="zh-CN" sz="2400" dirty="0"/>
              <a:t>RNN</a:t>
            </a:r>
            <a:r>
              <a:rPr lang="zh-CN" altLang="en-US" sz="2400" dirty="0"/>
              <a:t>等主要的深度学习模型。</a:t>
            </a:r>
            <a:r>
              <a:rPr lang="en-US" altLang="zh-CN" sz="2400" dirty="0" err="1"/>
              <a:t>Github</a:t>
            </a:r>
            <a:r>
              <a:rPr lang="zh-CN" altLang="en-US" sz="2400" dirty="0"/>
              <a:t>社区人气最火的深度学习开源项目。</a:t>
            </a:r>
          </a:p>
          <a:p>
            <a:r>
              <a:rPr lang="en-US" altLang="zh-CN" sz="2400" dirty="0"/>
              <a:t>(2)</a:t>
            </a:r>
            <a:r>
              <a:rPr lang="zh-CN" altLang="en-US" sz="2400" dirty="0"/>
              <a:t>   </a:t>
            </a:r>
            <a:r>
              <a:rPr lang="en-US" altLang="zh-CN" sz="2400" dirty="0" err="1"/>
              <a:t>Caffe</a:t>
            </a:r>
            <a:r>
              <a:rPr lang="zh-CN" altLang="en-US" sz="2400" dirty="0"/>
              <a:t>，由加拿大</a:t>
            </a:r>
            <a:r>
              <a:rPr lang="en-US" altLang="zh-CN" sz="2400" dirty="0"/>
              <a:t>Berkeley BVLC</a:t>
            </a:r>
            <a:r>
              <a:rPr lang="zh-CN" altLang="en-US" sz="2400" dirty="0"/>
              <a:t>实验室发布。使用最广泛的深度学习工具之一，提供</a:t>
            </a:r>
            <a:r>
              <a:rPr lang="en-US" altLang="zh-CN" sz="2400" dirty="0"/>
              <a:t>C++</a:t>
            </a:r>
            <a:r>
              <a:rPr lang="zh-CN" altLang="en-US" sz="2400" dirty="0"/>
              <a:t>，</a:t>
            </a:r>
            <a:r>
              <a:rPr lang="en-US" altLang="zh-CN" sz="2400" dirty="0"/>
              <a:t>Python</a:t>
            </a:r>
            <a:r>
              <a:rPr lang="zh-CN" altLang="en-US" sz="2400" dirty="0"/>
              <a:t>，</a:t>
            </a:r>
            <a:r>
              <a:rPr lang="en-US" altLang="zh-CN" sz="2400" dirty="0" err="1"/>
              <a:t>Matlab</a:t>
            </a:r>
            <a:r>
              <a:rPr lang="zh-CN" altLang="en-US" sz="2400" dirty="0"/>
              <a:t>等语言接口。</a:t>
            </a:r>
          </a:p>
          <a:p>
            <a:r>
              <a:rPr lang="en-US" altLang="zh-CN" sz="2400" dirty="0"/>
              <a:t>(3)</a:t>
            </a:r>
            <a:r>
              <a:rPr lang="zh-CN" altLang="en-US" sz="2400" dirty="0"/>
              <a:t>   </a:t>
            </a:r>
            <a:r>
              <a:rPr lang="en-US" altLang="zh-CN" sz="2400" dirty="0"/>
              <a:t>Torch</a:t>
            </a:r>
            <a:r>
              <a:rPr lang="zh-CN" altLang="en-US" sz="2400" dirty="0"/>
              <a:t>，基于 </a:t>
            </a:r>
            <a:r>
              <a:rPr lang="en-US" altLang="zh-CN" sz="2400" dirty="0" err="1"/>
              <a:t>Lua</a:t>
            </a:r>
            <a:r>
              <a:rPr lang="en-US" altLang="zh-CN" sz="2400" dirty="0"/>
              <a:t> </a:t>
            </a:r>
            <a:r>
              <a:rPr lang="zh-CN" altLang="en-US" sz="2400" dirty="0"/>
              <a:t>脚本语言的工具，</a:t>
            </a:r>
            <a:endParaRPr lang="en-US" altLang="zh-CN" sz="2400" dirty="0"/>
          </a:p>
          <a:p>
            <a:pPr marL="0" indent="0">
              <a:buNone/>
            </a:pPr>
            <a:r>
              <a:rPr lang="en-US" altLang="zh-CN" sz="2400" dirty="0"/>
              <a:t>     </a:t>
            </a:r>
            <a:r>
              <a:rPr lang="zh-CN" altLang="en-US" sz="2400" dirty="0"/>
              <a:t>支持 </a:t>
            </a:r>
            <a:r>
              <a:rPr lang="en-US" altLang="zh-CN" sz="2400" dirty="0" err="1"/>
              <a:t>iOS</a:t>
            </a:r>
            <a:r>
              <a:rPr lang="zh-CN" altLang="en-US" sz="2400" dirty="0"/>
              <a:t>、 </a:t>
            </a:r>
            <a:r>
              <a:rPr lang="en-US" altLang="zh-CN" sz="2400" dirty="0"/>
              <a:t>Android </a:t>
            </a:r>
            <a:r>
              <a:rPr lang="zh-CN" altLang="en-US" sz="2400" dirty="0"/>
              <a:t>等嵌入式平台。</a:t>
            </a:r>
          </a:p>
          <a:p>
            <a:r>
              <a:rPr lang="en-US" altLang="zh-CN" sz="2400" dirty="0"/>
              <a:t>(4)</a:t>
            </a:r>
            <a:r>
              <a:rPr lang="zh-CN" altLang="en-US" sz="2400" dirty="0"/>
              <a:t>   </a:t>
            </a:r>
            <a:r>
              <a:rPr lang="en-US" altLang="zh-CN" sz="2400" dirty="0" err="1"/>
              <a:t>Theano</a:t>
            </a:r>
            <a:r>
              <a:rPr lang="zh-CN" altLang="en-US" sz="2400" dirty="0"/>
              <a:t>，基于</a:t>
            </a:r>
            <a:r>
              <a:rPr lang="en-US" altLang="zh-CN" sz="2400" dirty="0"/>
              <a:t>Python</a:t>
            </a:r>
            <a:r>
              <a:rPr lang="zh-CN" altLang="en-US" sz="2400" dirty="0"/>
              <a:t>语言开发的深度学习</a:t>
            </a:r>
            <a:endParaRPr lang="en-US" altLang="zh-CN" sz="2400" dirty="0"/>
          </a:p>
          <a:p>
            <a:pPr marL="0" indent="0">
              <a:buNone/>
            </a:pPr>
            <a:r>
              <a:rPr lang="zh-CN" altLang="en-US" sz="2400" dirty="0"/>
              <a:t>     开源仿真平台。</a:t>
            </a:r>
          </a:p>
          <a:p>
            <a:endParaRPr lang="zh-CN" altLang="en-US" dirty="0"/>
          </a:p>
        </p:txBody>
      </p:sp>
      <p:pic>
        <p:nvPicPr>
          <p:cNvPr id="35842" name="Picture 2" descr="D:\img\13.jpg"/>
          <p:cNvPicPr>
            <a:picLocks noChangeAspect="1" noChangeArrowheads="1"/>
          </p:cNvPicPr>
          <p:nvPr/>
        </p:nvPicPr>
        <p:blipFill>
          <a:blip r:embed="rId2"/>
          <a:srcRect/>
          <a:stretch>
            <a:fillRect/>
          </a:stretch>
        </p:blipFill>
        <p:spPr bwMode="auto">
          <a:xfrm>
            <a:off x="7427879" y="3501496"/>
            <a:ext cx="4210050" cy="25812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深度学习真的有智能吗</a:t>
            </a:r>
          </a:p>
        </p:txBody>
      </p:sp>
      <p:sp>
        <p:nvSpPr>
          <p:cNvPr id="3" name="内容占位符 2"/>
          <p:cNvSpPr>
            <a:spLocks noGrp="1"/>
          </p:cNvSpPr>
          <p:nvPr>
            <p:ph idx="1"/>
          </p:nvPr>
        </p:nvSpPr>
        <p:spPr/>
        <p:txBody>
          <a:bodyPr anchor="t"/>
          <a:lstStyle/>
          <a:p>
            <a:r>
              <a:rPr lang="zh-CN" altLang="en-US" sz="2400" dirty="0"/>
              <a:t>从上面的剖析来看，深度学习实质上就是对样本数据集的拟合而已！显而易见，它仅仅是一个由数据驱动的产生的拟合器或分类器，根本不是一个“认知系统”！我们并没有看出来它有任何“智能”（即对数据所呈现的规律、知识的理解）的存在！对人工神经网络的研究可能仍然是几十年前的进展，只不过现在网络的规模变大了（数据大了，优化强了）而已！比如自动翻译等机器人，只要有足够的两种语言的对应词条或句子（比如有些公司的词库数据库非常庞大，达到亿级），就能“翻译”（拟合）得还不错，达到一定的实用水准。但从本质上来讲，这些翻译算法并没有真正理解语言本身！</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179DEB-1A67-A8DA-4644-C84464A3FD7B}"/>
              </a:ext>
            </a:extLst>
          </p:cNvPr>
          <p:cNvSpPr>
            <a:spLocks noGrp="1"/>
          </p:cNvSpPr>
          <p:nvPr>
            <p:ph idx="1"/>
          </p:nvPr>
        </p:nvSpPr>
        <p:spPr/>
        <p:txBody>
          <a:bodyPr>
            <a:normAutofit/>
          </a:bodyPr>
          <a:lstStyle/>
          <a:p>
            <a:pPr marL="0" indent="0" algn="ctr">
              <a:buNone/>
            </a:pPr>
            <a:r>
              <a:rPr lang="zh-CN" altLang="en-US" sz="7200" dirty="0"/>
              <a:t>谢谢</a:t>
            </a:r>
            <a:r>
              <a:rPr lang="zh-CN" altLang="en-US" sz="5400" dirty="0"/>
              <a:t>！</a:t>
            </a:r>
          </a:p>
        </p:txBody>
      </p:sp>
    </p:spTree>
    <p:extLst>
      <p:ext uri="{BB962C8B-B14F-4D97-AF65-F5344CB8AC3E}">
        <p14:creationId xmlns:p14="http://schemas.microsoft.com/office/powerpoint/2010/main" val="98592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人工智能研究的范畴</a:t>
            </a:r>
          </a:p>
        </p:txBody>
      </p:sp>
      <p:sp>
        <p:nvSpPr>
          <p:cNvPr id="3" name="内容占位符 2"/>
          <p:cNvSpPr>
            <a:spLocks noGrp="1"/>
          </p:cNvSpPr>
          <p:nvPr>
            <p:ph idx="1"/>
          </p:nvPr>
        </p:nvSpPr>
        <p:spPr/>
        <p:txBody>
          <a:bodyPr anchor="t">
            <a:normAutofit fontScale="92500" lnSpcReduction="10000"/>
          </a:bodyPr>
          <a:lstStyle/>
          <a:p>
            <a:r>
              <a:rPr lang="zh-CN" altLang="en-US" sz="2400" dirty="0"/>
              <a:t>专家系统</a:t>
            </a:r>
            <a:endParaRPr lang="en-US" altLang="zh-CN" sz="2400" dirty="0"/>
          </a:p>
          <a:p>
            <a:r>
              <a:rPr lang="zh-CN" altLang="en-US" sz="2400" dirty="0"/>
              <a:t>机器学习</a:t>
            </a:r>
            <a:endParaRPr lang="en-US" altLang="zh-CN" sz="2400" dirty="0"/>
          </a:p>
          <a:p>
            <a:r>
              <a:rPr lang="zh-CN" altLang="en-US" sz="2400" dirty="0"/>
              <a:t>计算机视觉</a:t>
            </a:r>
            <a:endParaRPr lang="en-US" altLang="zh-CN" sz="2400" dirty="0"/>
          </a:p>
          <a:p>
            <a:r>
              <a:rPr lang="zh-CN" altLang="en-US" sz="2400" dirty="0"/>
              <a:t>自然语言处理</a:t>
            </a:r>
            <a:endParaRPr lang="en-US" altLang="zh-CN" sz="2400" dirty="0"/>
          </a:p>
          <a:p>
            <a:r>
              <a:rPr lang="zh-CN" altLang="en-US" sz="2400" dirty="0"/>
              <a:t>智能机器人</a:t>
            </a:r>
            <a:endParaRPr lang="en-US" altLang="zh-CN" sz="2400" dirty="0"/>
          </a:p>
          <a:p>
            <a:r>
              <a:rPr lang="zh-CN" altLang="en-US" sz="2400" dirty="0"/>
              <a:t>自动程序设计</a:t>
            </a:r>
            <a:endParaRPr lang="en-US" altLang="zh-CN" sz="2400" dirty="0"/>
          </a:p>
          <a:p>
            <a:r>
              <a:rPr lang="zh-CN" altLang="en-US" sz="2400" dirty="0"/>
              <a:t>自动推理和搜索</a:t>
            </a:r>
            <a:endParaRPr lang="en-US" altLang="zh-CN" sz="2400" dirty="0"/>
          </a:p>
          <a:p>
            <a:r>
              <a:rPr lang="zh-CN" altLang="en-US" sz="2400" dirty="0"/>
              <a:t>推荐系统</a:t>
            </a:r>
            <a:endParaRPr lang="en-US" altLang="zh-CN" sz="2400" dirty="0"/>
          </a:p>
          <a:p>
            <a:endParaRPr lang="en-US" altLang="zh-CN"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a:t>
            </a:r>
          </a:p>
        </p:txBody>
      </p:sp>
      <p:sp>
        <p:nvSpPr>
          <p:cNvPr id="3" name="内容占位符 2"/>
          <p:cNvSpPr>
            <a:spLocks noGrp="1"/>
          </p:cNvSpPr>
          <p:nvPr>
            <p:ph idx="1"/>
          </p:nvPr>
        </p:nvSpPr>
        <p:spPr>
          <a:xfrm>
            <a:off x="685801" y="1763487"/>
            <a:ext cx="10131425" cy="4027714"/>
          </a:xfrm>
        </p:spPr>
        <p:txBody>
          <a:bodyPr anchor="t">
            <a:noAutofit/>
          </a:bodyPr>
          <a:lstStyle/>
          <a:p>
            <a:r>
              <a:rPr lang="zh-CN" altLang="en-US" sz="2400" dirty="0"/>
              <a:t>机器学习（</a:t>
            </a:r>
            <a:r>
              <a:rPr lang="en-US" altLang="zh-CN" sz="2400" dirty="0"/>
              <a:t>Machine Learning, ML</a:t>
            </a:r>
            <a:r>
              <a:rPr lang="zh-CN" altLang="en-US" sz="2400" dirty="0"/>
              <a:t>）是一种实现人工智能的方法。</a:t>
            </a:r>
            <a:endParaRPr lang="en-US" altLang="zh-CN" sz="2400" dirty="0"/>
          </a:p>
          <a:p>
            <a:r>
              <a:rPr lang="zh-CN" altLang="en-US" sz="2400" dirty="0"/>
              <a:t>其基本做法是使用算法来解析数据、从中学习，然后对真实世界中的事件做出决策和预测</a:t>
            </a:r>
            <a:endParaRPr lang="en-US" altLang="zh-CN" sz="2400" dirty="0"/>
          </a:p>
          <a:p>
            <a:r>
              <a:rPr lang="zh-CN" altLang="en-US" sz="2400" dirty="0"/>
              <a:t>机器学习是用大量的数据来“训练”，通过各种算法从数据中学习如何完成任务。</a:t>
            </a:r>
            <a:endParaRPr lang="en-US" altLang="zh-CN" sz="2400" dirty="0"/>
          </a:p>
          <a:p>
            <a:r>
              <a:rPr lang="zh-CN" altLang="en-US" sz="2400" dirty="0"/>
              <a:t>传统的机器学习算法包括决策树、聚类、贝叶斯分类、支持向量机、</a:t>
            </a:r>
            <a:r>
              <a:rPr lang="en-US" altLang="zh-CN" sz="2400" dirty="0"/>
              <a:t>EM</a:t>
            </a:r>
            <a:r>
              <a:rPr lang="zh-CN" altLang="en-US" sz="2400" dirty="0"/>
              <a:t>、</a:t>
            </a:r>
            <a:r>
              <a:rPr lang="en-US" altLang="zh-CN" sz="2400" dirty="0" err="1"/>
              <a:t>Adaboost</a:t>
            </a:r>
            <a:r>
              <a:rPr lang="zh-CN" altLang="en-US" sz="2400" dirty="0"/>
              <a:t>等等。</a:t>
            </a:r>
            <a:endParaRPr lang="en-US" altLang="zh-CN" sz="2400" dirty="0"/>
          </a:p>
          <a:p>
            <a:r>
              <a:rPr lang="zh-CN" altLang="en-US" sz="2400" dirty="0"/>
              <a:t>从学习方法上来分，机器学习算法可以分为监督学习、无监督学习、半监督学习、集成学习、深度学习和强化学习等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深度学习</a:t>
            </a:r>
          </a:p>
        </p:txBody>
      </p:sp>
      <p:sp>
        <p:nvSpPr>
          <p:cNvPr id="3" name="内容占位符 2"/>
          <p:cNvSpPr>
            <a:spLocks noGrp="1"/>
          </p:cNvSpPr>
          <p:nvPr>
            <p:ph idx="1"/>
          </p:nvPr>
        </p:nvSpPr>
        <p:spPr/>
        <p:txBody>
          <a:bodyPr anchor="t"/>
          <a:lstStyle/>
          <a:p>
            <a:r>
              <a:rPr lang="zh-CN" altLang="en-US" sz="2400" dirty="0"/>
              <a:t>深度学习（</a:t>
            </a:r>
            <a:r>
              <a:rPr lang="en-US" altLang="zh-CN" sz="2400" dirty="0"/>
              <a:t>Deep Learning, DL</a:t>
            </a:r>
            <a:r>
              <a:rPr lang="zh-CN" altLang="en-US" sz="2400" dirty="0"/>
              <a:t>）是一种实现机器学习的技术，是解决特征表达的一种学习过程。</a:t>
            </a:r>
            <a:endParaRPr lang="en-US" altLang="zh-CN" sz="2400" dirty="0"/>
          </a:p>
          <a:p>
            <a:r>
              <a:rPr lang="zh-CN" altLang="en-US" sz="2400" dirty="0"/>
              <a:t>神经网络通常被称为人工神经网络（</a:t>
            </a:r>
            <a:r>
              <a:rPr lang="en-US" altLang="zh-CN" sz="2400" dirty="0"/>
              <a:t>ANN</a:t>
            </a:r>
            <a:r>
              <a:rPr lang="zh-CN" altLang="en-US" sz="2400" dirty="0"/>
              <a:t>），是深度学习的基础。受人脑的启发，它们的结构模仿生物神经元</a:t>
            </a:r>
            <a:endParaRPr lang="en-US" altLang="zh-CN" sz="2400" dirty="0"/>
          </a:p>
          <a:p>
            <a:r>
              <a:rPr lang="zh-CN" altLang="en-US" sz="2400" dirty="0"/>
              <a:t>现在常指利用深度神经网络的深度学习。</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883297"/>
          </a:xfrm>
        </p:spPr>
        <p:txBody>
          <a:bodyPr/>
          <a:lstStyle/>
          <a:p>
            <a:r>
              <a:rPr lang="zh-CN" altLang="en-US" dirty="0"/>
              <a:t>人工智能、机器学习、深度学习的关系</a:t>
            </a:r>
          </a:p>
        </p:txBody>
      </p:sp>
      <p:sp>
        <p:nvSpPr>
          <p:cNvPr id="3" name="内容占位符 2"/>
          <p:cNvSpPr>
            <a:spLocks noGrp="1"/>
          </p:cNvSpPr>
          <p:nvPr>
            <p:ph idx="1"/>
          </p:nvPr>
        </p:nvSpPr>
        <p:spPr/>
        <p:txBody>
          <a:bodyPr anchor="t">
            <a:normAutofit/>
          </a:bodyPr>
          <a:lstStyle/>
          <a:p>
            <a:pPr>
              <a:buNone/>
            </a:pPr>
            <a:br>
              <a:rPr lang="zh-CN" altLang="en-US" dirty="0"/>
            </a:br>
            <a:endParaRPr lang="zh-CN" altLang="en-US" dirty="0"/>
          </a:p>
          <a:p>
            <a:endParaRPr lang="zh-CN" altLang="en-US" dirty="0"/>
          </a:p>
        </p:txBody>
      </p:sp>
      <p:pic>
        <p:nvPicPr>
          <p:cNvPr id="3074" name="Picture 2" descr="D:\img\8.jpg"/>
          <p:cNvPicPr>
            <a:picLocks noChangeAspect="1" noChangeArrowheads="1"/>
          </p:cNvPicPr>
          <p:nvPr/>
        </p:nvPicPr>
        <p:blipFill>
          <a:blip r:embed="rId2"/>
          <a:srcRect/>
          <a:stretch>
            <a:fillRect/>
          </a:stretch>
        </p:blipFill>
        <p:spPr bwMode="auto">
          <a:xfrm>
            <a:off x="875198" y="1604866"/>
            <a:ext cx="10508149" cy="460932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从数学的函数说起</a:t>
            </a:r>
          </a:p>
        </p:txBody>
      </p:sp>
      <p:sp>
        <p:nvSpPr>
          <p:cNvPr id="3" name="内容占位符 2"/>
          <p:cNvSpPr>
            <a:spLocks noGrp="1"/>
          </p:cNvSpPr>
          <p:nvPr>
            <p:ph idx="1"/>
          </p:nvPr>
        </p:nvSpPr>
        <p:spPr/>
        <p:txBody>
          <a:bodyPr anchor="t">
            <a:normAutofit/>
          </a:bodyPr>
          <a:lstStyle/>
          <a:p>
            <a:r>
              <a:rPr lang="zh-CN" altLang="en-US" sz="2400" dirty="0"/>
              <a:t>在科学技术的领域中，我们所研究的事件一般有规律，即自变量</a:t>
            </a:r>
            <a:r>
              <a:rPr lang="en-US" altLang="zh-CN" sz="2400" dirty="0"/>
              <a:t>x</a:t>
            </a:r>
            <a:r>
              <a:rPr lang="zh-CN" altLang="en-US" sz="2400" dirty="0"/>
              <a:t>与应变量</a:t>
            </a:r>
            <a:r>
              <a:rPr lang="en-US" altLang="zh-CN" sz="2400" dirty="0"/>
              <a:t>y</a:t>
            </a:r>
            <a:r>
              <a:rPr lang="zh-CN" altLang="en-US" sz="2400" dirty="0"/>
              <a:t>存在的对应关系称为映射，也可称为函数，这样能根据函数做出预测并用于实际应用</a:t>
            </a:r>
            <a:endParaRPr lang="en-US" altLang="zh-CN" sz="2400" dirty="0"/>
          </a:p>
          <a:p>
            <a:r>
              <a:rPr lang="zh-CN" altLang="en-US" sz="2400" dirty="0"/>
              <a:t>有些函数关系可以由理论分析推导出来，比如牛顿第二定律</a:t>
            </a:r>
            <a:r>
              <a:rPr lang="en-US" altLang="zh-CN" sz="2400" dirty="0"/>
              <a:t>f = ma,</a:t>
            </a:r>
            <a:r>
              <a:rPr lang="zh-CN" altLang="en-US" sz="2400" dirty="0"/>
              <a:t>但是，很多工程问题难以直接推导出变量间的函数表达式，或者即使能得出表达式，公式也很复杂，这是可以通过诸如采样实验等方法获得若干离散数据，然后根据这些数据，希望能得到这些变量之间的函数关系，这个过程称为数据拟合</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插值问题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85801" y="1771651"/>
                <a:ext cx="10131425" cy="4019550"/>
              </a:xfrm>
            </p:spPr>
            <p:txBody>
              <a:bodyPr anchor="t"/>
              <a:lstStyle/>
              <a:p>
                <a:r>
                  <a:rPr lang="zh-CN" altLang="en-US" sz="2400" dirty="0">
                    <a:effectLst/>
                    <a:latin typeface="宋体" panose="02010600030101010101" pitchFamily="2" charset="-122"/>
                    <a:ea typeface="宋体" panose="02010600030101010101" pitchFamily="2" charset="-122"/>
                  </a:rPr>
                  <a:t>我们先考虑最简单的情形，比如一个一元函数</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rPr>
                  <a:t>假设通过实验获得了</a:t>
                </a:r>
                <a:r>
                  <a:rPr lang="en-US" altLang="zh-CN" sz="2400" dirty="0">
                    <a:latin typeface="宋体" panose="02010600030101010101" pitchFamily="2" charset="-122"/>
                  </a:rPr>
                  <a:t>m</a:t>
                </a:r>
                <a:r>
                  <a:rPr lang="zh-CN" altLang="en-US" sz="2400" dirty="0">
                    <a:latin typeface="宋体" panose="02010600030101010101" pitchFamily="2" charset="-122"/>
                  </a:rPr>
                  <a:t>个样本点</a:t>
                </a:r>
                <a:r>
                  <a:rPr lang="en-US" altLang="zh-CN" sz="2400" dirty="0">
                    <a:latin typeface="宋体" panose="02010600030101010101" pitchFamily="2" charset="-122"/>
                  </a:rPr>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en-US" altLang="zh-CN" sz="2400"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𝑦</m:t>
                        </m:r>
                      </m:e>
                      <m:sub>
                        <m:r>
                          <a:rPr lang="en-US" altLang="zh-CN" sz="2400" b="0" i="1" dirty="0" smtClean="0">
                            <a:latin typeface="Cambria Math" panose="02040503050406030204" pitchFamily="18" charset="0"/>
                            <a:ea typeface="宋体" panose="02010600030101010101" pitchFamily="2" charset="-122"/>
                          </a:rPr>
                          <m:t>𝑖</m:t>
                        </m:r>
                      </m:sub>
                    </m:sSub>
                  </m:oMath>
                </a14:m>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=1,2,…,m.</a:t>
                </a:r>
                <a:r>
                  <a:rPr lang="zh-CN" altLang="en-US" sz="2400" dirty="0"/>
                  <a:t>我们希望求得反映这些样本点规律的关系</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a14:m>
                <a:r>
                  <a:rPr lang="zh-CN" altLang="en-US" sz="2400" dirty="0"/>
                  <a:t> 函数严格通过每个样本点，即</a:t>
                </a:r>
                <a:endParaRPr lang="en-US" altLang="zh-CN" sz="2400" dirty="0"/>
              </a:p>
              <a:p>
                <a:pPr marL="0" indent="0">
                  <a:buNone/>
                </a:pPr>
                <a:r>
                  <a:rPr lang="zh-CN" altLang="en-US" sz="2800" dirty="0"/>
                  <a:t>                                            </a:t>
                </a:r>
                <a14:m>
                  <m:oMath xmlns:m="http://schemas.openxmlformats.org/officeDocument/2006/math">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 </m:t>
                        </m:r>
                        <m:r>
                          <a:rPr lang="en-US" altLang="zh-CN" sz="2800" i="1" dirty="0">
                            <a:latin typeface="Cambria Math" panose="02040503050406030204" pitchFamily="18" charset="0"/>
                          </a:rPr>
                          <m:t>𝑦</m:t>
                        </m:r>
                      </m:e>
                      <m:sub>
                        <m:r>
                          <a:rPr lang="en-US" altLang="zh-CN" sz="2800" i="1" dirty="0">
                            <a:latin typeface="Cambria Math" panose="02040503050406030204" pitchFamily="18" charset="0"/>
                          </a:rPr>
                          <m:t>𝑖</m:t>
                        </m:r>
                      </m:sub>
                    </m:sSub>
                    <m:r>
                      <a:rPr lang="en-US" altLang="zh-CN" sz="2800" i="1" dirty="0" smtClean="0">
                        <a:latin typeface="Cambria Math" panose="02040503050406030204" pitchFamily="18" charset="0"/>
                        <a:ea typeface="宋体" panose="02010600030101010101" pitchFamily="2" charset="-122"/>
                      </a:rPr>
                      <m:t>=</m:t>
                    </m:r>
                    <m:r>
                      <a:rPr lang="en-US" altLang="zh-CN" sz="2800" b="0" i="1" dirty="0" smtClean="0">
                        <a:latin typeface="Cambria Math" panose="02040503050406030204" pitchFamily="18" charset="0"/>
                        <a:ea typeface="宋体" panose="02010600030101010101" pitchFamily="2" charset="-122"/>
                      </a:rPr>
                      <m:t>𝑓</m:t>
                    </m:r>
                    <m:d>
                      <m:dPr>
                        <m:ctrlPr>
                          <a:rPr lang="en-US" altLang="zh-CN" sz="2800" b="0" i="1" dirty="0" smtClean="0">
                            <a:latin typeface="Cambria Math" panose="02040503050406030204" pitchFamily="18" charset="0"/>
                            <a:ea typeface="宋体" panose="02010600030101010101" pitchFamily="2" charset="-122"/>
                          </a:rPr>
                        </m:ctrlPr>
                      </m:d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e>
                    </m:d>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=1,2,…</m:t>
                    </m:r>
                    <m:r>
                      <a:rPr lang="en-US" altLang="zh-CN" sz="2800" b="0" i="1" dirty="0" smtClean="0">
                        <a:latin typeface="Cambria Math" panose="02040503050406030204" pitchFamily="18" charset="0"/>
                      </a:rPr>
                      <m:t>𝑚</m:t>
                    </m:r>
                  </m:oMath>
                </a14:m>
                <a:endParaRPr lang="en-US" altLang="zh-CN" sz="2800" dirty="0">
                  <a:latin typeface="宋体" panose="02010600030101010101" pitchFamily="2" charset="-122"/>
                  <a:ea typeface="宋体" panose="02010600030101010101" pitchFamily="2" charset="-122"/>
                </a:endParaRPr>
              </a:p>
              <a:p>
                <a:pPr marL="0" indent="0">
                  <a:buNone/>
                </a:pPr>
                <a:r>
                  <a:rPr lang="zh-CN" altLang="en-US" sz="2400" dirty="0"/>
                  <a:t>     则求解这个函数的问题称为插值问题</a:t>
                </a:r>
                <a:endParaRPr lang="en-US" altLang="zh-CN" sz="24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85801" y="1771651"/>
                <a:ext cx="10131425" cy="4019550"/>
              </a:xfrm>
              <a:blipFill>
                <a:blip r:embed="rId2"/>
                <a:stretch>
                  <a:fillRect l="-843" t="-1214"/>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77CF91A-E528-70B1-6911-182F3EC35794}"/>
              </a:ext>
            </a:extLst>
          </p:cNvPr>
          <p:cNvPicPr>
            <a:picLocks noChangeAspect="1"/>
          </p:cNvPicPr>
          <p:nvPr/>
        </p:nvPicPr>
        <p:blipFill>
          <a:blip r:embed="rId3"/>
          <a:stretch>
            <a:fillRect/>
          </a:stretch>
        </p:blipFill>
        <p:spPr>
          <a:xfrm>
            <a:off x="3781426" y="4038600"/>
            <a:ext cx="4286250" cy="1657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TM03457452[[fn=天体]]</Template>
  <TotalTime>14250</TotalTime>
  <Words>2763</Words>
  <Application>Microsoft Office PowerPoint</Application>
  <PresentationFormat>宽屏</PresentationFormat>
  <Paragraphs>136</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宋体</vt:lpstr>
      <vt:lpstr>Arial</vt:lpstr>
      <vt:lpstr>Calibri</vt:lpstr>
      <vt:lpstr>Calibri Light</vt:lpstr>
      <vt:lpstr>Cambria Math</vt:lpstr>
      <vt:lpstr>天体</vt:lpstr>
      <vt:lpstr>如何从数学的角度理解人工智能中的深度学习</vt:lpstr>
      <vt:lpstr>影视文学中的人工智能</vt:lpstr>
      <vt:lpstr>现实生活中的人工智能</vt:lpstr>
      <vt:lpstr>人工智能研究的范畴</vt:lpstr>
      <vt:lpstr>机器学习</vt:lpstr>
      <vt:lpstr>深度学习</vt:lpstr>
      <vt:lpstr>人工智能、机器学习、深度学习的关系</vt:lpstr>
      <vt:lpstr>从数学的函数说起</vt:lpstr>
      <vt:lpstr>插值问题</vt:lpstr>
      <vt:lpstr>逼近问题</vt:lpstr>
      <vt:lpstr>函数逼近论</vt:lpstr>
      <vt:lpstr>常用的逼近函数类以及逼近定理</vt:lpstr>
      <vt:lpstr>过拟合与欠拟合</vt:lpstr>
      <vt:lpstr>过拟合与欠拟合</vt:lpstr>
      <vt:lpstr>最小二乘法</vt:lpstr>
      <vt:lpstr>高维的逼近函数</vt:lpstr>
      <vt:lpstr>一元函数和多元函数的神经网络结构</vt:lpstr>
      <vt:lpstr>从人工神经网络的观点来看拟合函数</vt:lpstr>
      <vt:lpstr>改进后的神经网络结构</vt:lpstr>
      <vt:lpstr>常用在激活函数</vt:lpstr>
      <vt:lpstr>从数字识别举例</vt:lpstr>
      <vt:lpstr>构造识别模式</vt:lpstr>
      <vt:lpstr>模式及图像数据的表达</vt:lpstr>
      <vt:lpstr>识别模式解释</vt:lpstr>
      <vt:lpstr>识别模式解释</vt:lpstr>
      <vt:lpstr>sigmoid函数</vt:lpstr>
      <vt:lpstr>深度学习成功的原因</vt:lpstr>
      <vt:lpstr>从模式识别到神经网络</vt:lpstr>
      <vt:lpstr>从模式识别到神经网络</vt:lpstr>
      <vt:lpstr>数字识别例子的启示</vt:lpstr>
      <vt:lpstr>深度学习成功的原因</vt:lpstr>
      <vt:lpstr>类比神经科学的解释</vt:lpstr>
      <vt:lpstr>深度学习开发工具</vt:lpstr>
      <vt:lpstr>深度学习真的有智能吗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HP</cp:lastModifiedBy>
  <cp:revision>566</cp:revision>
  <dcterms:created xsi:type="dcterms:W3CDTF">2023-05-11T17:20:20Z</dcterms:created>
  <dcterms:modified xsi:type="dcterms:W3CDTF">2023-05-23T18:11:31Z</dcterms:modified>
</cp:coreProperties>
</file>