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Encode Sans Semi Condensed" panose="020B0604020202020204" charset="0"/>
      <p:regular r:id="rId32"/>
      <p:bold r:id="rId33"/>
    </p:embeddedFont>
    <p:embeddedFont>
      <p:font typeface="Encode Sans Semi Condensed Light" panose="020B0604020202020204" charset="0"/>
      <p:regular r:id="rId34"/>
      <p:bold r:id="rId35"/>
    </p:embeddedFont>
    <p:embeddedFont>
      <p:font typeface="Encode Sans Semi Condensed SemiBold" panose="020B0604020202020204" charset="0"/>
      <p:regular r:id="rId36"/>
      <p:bold r:id="rId37"/>
    </p:embeddedFont>
    <p:embeddedFont>
      <p:font typeface="Georgia" panose="02040502050405020303"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97C1DB-4A20-490B-9714-584C41C8E846}">
  <a:tblStyle styleId="{FC97C1DB-4A20-490B-9714-584C41C8E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42" d="100"/>
          <a:sy n="142" d="100"/>
        </p:scale>
        <p:origin x="7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ac6d8868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ac6d8868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ac6d8868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ac6d8868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ac6d8868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ac6d8868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c287a7ff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c287a7ff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ac6d88684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7ac6d8868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c1f08b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c1f08b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c1f08b2a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c1f08b2a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c1f08b2a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7c1f08b2a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b57b2665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b57b2665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b57b266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b57b266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b57b2665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b57b2665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b57b2665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b57b2665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a9c9aac5b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a9c9aac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a9c9aac5b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a9c9aac5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a9c9aac5b_0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a9c9aac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ac6d8868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ac6d8868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ac6d88684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ac6d8868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ac6d88684_0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ac6d8868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ac6d88684_0_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ac6d8868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4F5876"/>
            </a:gs>
            <a:gs pos="100000">
              <a:srgbClr val="1D1F25"/>
            </a:gs>
          </a:gsLst>
          <a:path path="circle">
            <a:fillToRect l="50000" t="50000" r="50000" b="50000"/>
          </a:path>
          <a:tileRect/>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rot="10800000">
            <a:off x="6904227" y="249339"/>
            <a:ext cx="2034302" cy="2271600"/>
            <a:chOff x="208025" y="2621275"/>
            <a:chExt cx="2034302" cy="2271600"/>
          </a:xfrm>
        </p:grpSpPr>
        <p:sp>
          <p:nvSpPr>
            <p:cNvPr id="11" name="Google Shape;11;p2"/>
            <p:cNvSpPr/>
            <p:nvPr/>
          </p:nvSpPr>
          <p:spPr>
            <a:xfrm rot="-5400000" flipH="1">
              <a:off x="89375" y="2739925"/>
              <a:ext cx="2271600" cy="2034300"/>
            </a:xfrm>
            <a:prstGeom prst="parallelogram">
              <a:avLst>
                <a:gd name="adj" fmla="val 2277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208025" y="2621275"/>
            <a:ext cx="2034302" cy="2271600"/>
            <a:chOff x="208025" y="2621275"/>
            <a:chExt cx="2034302" cy="2271600"/>
          </a:xfrm>
        </p:grpSpPr>
        <p:sp>
          <p:nvSpPr>
            <p:cNvPr id="14" name="Google Shape;14;p2"/>
            <p:cNvSpPr/>
            <p:nvPr/>
          </p:nvSpPr>
          <p:spPr>
            <a:xfrm rot="-5400000" flipH="1">
              <a:off x="89375" y="2739925"/>
              <a:ext cx="2271600" cy="2034300"/>
            </a:xfrm>
            <a:prstGeom prst="parallelogram">
              <a:avLst>
                <a:gd name="adj" fmla="val 22770"/>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rot="10800000" flipH="1">
            <a:off x="624300" y="1092075"/>
            <a:ext cx="7895400" cy="2959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101000" y="1738825"/>
            <a:ext cx="6942000" cy="1665900"/>
          </a:xfrm>
          <a:prstGeom prst="rect">
            <a:avLst/>
          </a:prstGeom>
        </p:spPr>
        <p:txBody>
          <a:bodyPr spcFirstLastPara="1" wrap="square" lIns="0" tIns="0" rIns="0" bIns="0"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F5876"/>
            </a:gs>
            <a:gs pos="100000">
              <a:srgbClr val="1D1F25"/>
            </a:gs>
          </a:gsLst>
          <a:lin ang="16198662" scaled="0"/>
        </a:gradFill>
        <a:effectLst/>
      </p:bgPr>
    </p:bg>
    <p:spTree>
      <p:nvGrpSpPr>
        <p:cNvPr id="1" name="Shape 18"/>
        <p:cNvGrpSpPr/>
        <p:nvPr/>
      </p:nvGrpSpPr>
      <p:grpSpPr>
        <a:xfrm>
          <a:off x="0" y="0"/>
          <a:ext cx="0" cy="0"/>
          <a:chOff x="0" y="0"/>
          <a:chExt cx="0" cy="0"/>
        </a:xfrm>
      </p:grpSpPr>
      <p:grpSp>
        <p:nvGrpSpPr>
          <p:cNvPr id="19" name="Google Shape;19;p3"/>
          <p:cNvGrpSpPr/>
          <p:nvPr/>
        </p:nvGrpSpPr>
        <p:grpSpPr>
          <a:xfrm rot="-5400000">
            <a:off x="1362062" y="3581043"/>
            <a:ext cx="866125" cy="1369504"/>
            <a:chOff x="-262307" y="2765255"/>
            <a:chExt cx="2504700" cy="1770300"/>
          </a:xfrm>
        </p:grpSpPr>
        <p:sp>
          <p:nvSpPr>
            <p:cNvPr id="20" name="Google Shape;20;p3"/>
            <p:cNvSpPr/>
            <p:nvPr/>
          </p:nvSpPr>
          <p:spPr>
            <a:xfrm rot="-5400000" flipH="1">
              <a:off x="104893" y="2398055"/>
              <a:ext cx="1770300" cy="2504700"/>
            </a:xfrm>
            <a:prstGeom prst="parallelogram">
              <a:avLst>
                <a:gd name="adj" fmla="val 9167"/>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rot="10800000" flipH="1">
            <a:off x="630975" y="0"/>
            <a:ext cx="1472100" cy="43839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ctrTitle"/>
          </p:nvPr>
        </p:nvSpPr>
        <p:spPr>
          <a:xfrm>
            <a:off x="2444650" y="1581025"/>
            <a:ext cx="5733300" cy="674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4" name="Google Shape;24;p3"/>
          <p:cNvSpPr txBox="1">
            <a:spLocks noGrp="1"/>
          </p:cNvSpPr>
          <p:nvPr>
            <p:ph type="subTitle" idx="1"/>
          </p:nvPr>
        </p:nvSpPr>
        <p:spPr>
          <a:xfrm>
            <a:off x="2444650" y="2276025"/>
            <a:ext cx="5733300" cy="374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0"/>
              </a:spcBef>
              <a:spcAft>
                <a:spcPts val="0"/>
              </a:spcAft>
              <a:buSzPts val="3000"/>
              <a:buNone/>
              <a:defRPr sz="3000">
                <a:solidFill>
                  <a:schemeClr val="accent1"/>
                </a:solidFill>
              </a:defRPr>
            </a:lvl2pPr>
            <a:lvl3pPr lvl="2" rtl="0">
              <a:spcBef>
                <a:spcPts val="0"/>
              </a:spcBef>
              <a:spcAft>
                <a:spcPts val="0"/>
              </a:spcAft>
              <a:buSzPts val="3000"/>
              <a:buNone/>
              <a:defRPr sz="3000">
                <a:solidFill>
                  <a:schemeClr val="accent1"/>
                </a:solidFill>
              </a:defRPr>
            </a:lvl3pPr>
            <a:lvl4pPr lvl="3" rtl="0">
              <a:spcBef>
                <a:spcPts val="0"/>
              </a:spcBef>
              <a:spcAft>
                <a:spcPts val="0"/>
              </a:spcAft>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5"/>
        <p:cNvGrpSpPr/>
        <p:nvPr/>
      </p:nvGrpSpPr>
      <p:grpSpPr>
        <a:xfrm>
          <a:off x="0" y="0"/>
          <a:ext cx="0" cy="0"/>
          <a:chOff x="0" y="0"/>
          <a:chExt cx="0" cy="0"/>
        </a:xfrm>
      </p:grpSpPr>
      <p:grpSp>
        <p:nvGrpSpPr>
          <p:cNvPr id="26" name="Google Shape;26;p4"/>
          <p:cNvGrpSpPr/>
          <p:nvPr/>
        </p:nvGrpSpPr>
        <p:grpSpPr>
          <a:xfrm rot="10800000">
            <a:off x="6904227" y="249339"/>
            <a:ext cx="2034302" cy="2271600"/>
            <a:chOff x="208025" y="2621275"/>
            <a:chExt cx="2034302" cy="2271600"/>
          </a:xfrm>
        </p:grpSpPr>
        <p:sp>
          <p:nvSpPr>
            <p:cNvPr id="27" name="Google Shape;27;p4"/>
            <p:cNvSpPr/>
            <p:nvPr/>
          </p:nvSpPr>
          <p:spPr>
            <a:xfrm rot="-5400000" flipH="1">
              <a:off x="89375" y="2739925"/>
              <a:ext cx="2271600" cy="2034300"/>
            </a:xfrm>
            <a:prstGeom prst="parallelogram">
              <a:avLst>
                <a:gd name="adj" fmla="val 2277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4"/>
          <p:cNvGrpSpPr/>
          <p:nvPr/>
        </p:nvGrpSpPr>
        <p:grpSpPr>
          <a:xfrm>
            <a:off x="208025" y="2621275"/>
            <a:ext cx="2034302" cy="2271600"/>
            <a:chOff x="208025" y="2621275"/>
            <a:chExt cx="2034302" cy="2271600"/>
          </a:xfrm>
        </p:grpSpPr>
        <p:sp>
          <p:nvSpPr>
            <p:cNvPr id="30" name="Google Shape;30;p4"/>
            <p:cNvSpPr/>
            <p:nvPr/>
          </p:nvSpPr>
          <p:spPr>
            <a:xfrm rot="-5400000" flipH="1">
              <a:off x="89375" y="2739925"/>
              <a:ext cx="2271600" cy="2034300"/>
            </a:xfrm>
            <a:prstGeom prst="parallelogram">
              <a:avLst>
                <a:gd name="adj" fmla="val 22770"/>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4"/>
          <p:cNvSpPr/>
          <p:nvPr/>
        </p:nvSpPr>
        <p:spPr>
          <a:xfrm rot="10800000" flipH="1">
            <a:off x="624300" y="1092075"/>
            <a:ext cx="7895400" cy="2959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4209475" y="728032"/>
            <a:ext cx="725100" cy="725100"/>
          </a:xfrm>
          <a:prstGeom prst="rect">
            <a:avLst/>
          </a:prstGeom>
          <a:gradFill>
            <a:gsLst>
              <a:gs pos="0">
                <a:srgbClr val="4F5876"/>
              </a:gs>
              <a:gs pos="100000">
                <a:srgbClr val="1D1F25"/>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4"/>
          <p:cNvSpPr txBox="1">
            <a:spLocks noGrp="1"/>
          </p:cNvSpPr>
          <p:nvPr>
            <p:ph type="body" idx="1"/>
          </p:nvPr>
        </p:nvSpPr>
        <p:spPr>
          <a:xfrm>
            <a:off x="1262175" y="1553800"/>
            <a:ext cx="6619800" cy="2035800"/>
          </a:xfrm>
          <a:prstGeom prst="rect">
            <a:avLst/>
          </a:prstGeom>
        </p:spPr>
        <p:txBody>
          <a:bodyPr spcFirstLastPara="1" wrap="square" lIns="0" tIns="0" rIns="0" bIns="0" anchor="ctr" anchorCtr="0">
            <a:noAutofit/>
          </a:bodyPr>
          <a:lstStyle>
            <a:lvl1pPr marL="457200" lvl="0" indent="-419100" algn="ctr" rtl="0">
              <a:lnSpc>
                <a:spcPct val="100000"/>
              </a:lnSpc>
              <a:spcBef>
                <a:spcPts val="600"/>
              </a:spcBef>
              <a:spcAft>
                <a:spcPts val="0"/>
              </a:spcAft>
              <a:buSzPts val="3000"/>
              <a:buChar char="⊳"/>
              <a:defRPr sz="3000"/>
            </a:lvl1pPr>
            <a:lvl2pPr marL="914400" lvl="1" indent="-419100" algn="ctr" rtl="0">
              <a:lnSpc>
                <a:spcPct val="100000"/>
              </a:lnSpc>
              <a:spcBef>
                <a:spcPts val="0"/>
              </a:spcBef>
              <a:spcAft>
                <a:spcPts val="0"/>
              </a:spcAft>
              <a:buSzPts val="3000"/>
              <a:buChar char="▸"/>
              <a:defRPr sz="3000"/>
            </a:lvl2pPr>
            <a:lvl3pPr marL="1371600" lvl="2" indent="-419100" algn="ctr" rtl="0">
              <a:lnSpc>
                <a:spcPct val="100000"/>
              </a:lnSpc>
              <a:spcBef>
                <a:spcPts val="0"/>
              </a:spcBef>
              <a:spcAft>
                <a:spcPts val="0"/>
              </a:spcAft>
              <a:buSzPts val="3000"/>
              <a:buChar char="▸"/>
              <a:defRPr sz="3000"/>
            </a:lvl3pPr>
            <a:lvl4pPr marL="1828800" lvl="3" indent="-419100" algn="ctr" rtl="0">
              <a:lnSpc>
                <a:spcPct val="100000"/>
              </a:lnSpc>
              <a:spcBef>
                <a:spcPts val="0"/>
              </a:spcBef>
              <a:spcAft>
                <a:spcPts val="0"/>
              </a:spcAft>
              <a:buSzPts val="3000"/>
              <a:buChar char="▸"/>
              <a:defRPr sz="3000"/>
            </a:lvl4pPr>
            <a:lvl5pPr marL="2286000" lvl="4" indent="-419100" algn="ctr" rtl="0">
              <a:lnSpc>
                <a:spcPct val="100000"/>
              </a:lnSpc>
              <a:spcBef>
                <a:spcPts val="0"/>
              </a:spcBef>
              <a:spcAft>
                <a:spcPts val="0"/>
              </a:spcAft>
              <a:buSzPts val="3000"/>
              <a:buChar char="▸"/>
              <a:defRPr sz="3000"/>
            </a:lvl5pPr>
            <a:lvl6pPr marL="2743200" lvl="5" indent="-419100" algn="ctr" rtl="0">
              <a:lnSpc>
                <a:spcPct val="100000"/>
              </a:lnSpc>
              <a:spcBef>
                <a:spcPts val="0"/>
              </a:spcBef>
              <a:spcAft>
                <a:spcPts val="0"/>
              </a:spcAft>
              <a:buSzPts val="3000"/>
              <a:buChar char="▸"/>
              <a:defRPr sz="3000"/>
            </a:lvl6pPr>
            <a:lvl7pPr marL="3200400" lvl="6" indent="-419100" algn="ctr" rtl="0">
              <a:lnSpc>
                <a:spcPct val="100000"/>
              </a:lnSpc>
              <a:spcBef>
                <a:spcPts val="0"/>
              </a:spcBef>
              <a:spcAft>
                <a:spcPts val="0"/>
              </a:spcAft>
              <a:buSzPts val="3000"/>
              <a:buChar char="▸"/>
              <a:defRPr sz="3000"/>
            </a:lvl7pPr>
            <a:lvl8pPr marL="3657600" lvl="7" indent="-419100" algn="ctr" rtl="0">
              <a:lnSpc>
                <a:spcPct val="100000"/>
              </a:lnSpc>
              <a:spcBef>
                <a:spcPts val="0"/>
              </a:spcBef>
              <a:spcAft>
                <a:spcPts val="0"/>
              </a:spcAft>
              <a:buSzPts val="3000"/>
              <a:buChar char="▸"/>
              <a:defRPr sz="3000"/>
            </a:lvl8pPr>
            <a:lvl9pPr marL="4114800" lvl="8" indent="-419100" algn="ctr">
              <a:lnSpc>
                <a:spcPct val="100000"/>
              </a:lnSpc>
              <a:spcBef>
                <a:spcPts val="0"/>
              </a:spcBef>
              <a:spcAft>
                <a:spcPts val="0"/>
              </a:spcAft>
              <a:buSzPts val="3000"/>
              <a:buChar char="▸"/>
              <a:defRPr sz="3000"/>
            </a:lvl9pPr>
          </a:lstStyle>
          <a:p>
            <a:endParaRPr/>
          </a:p>
        </p:txBody>
      </p:sp>
      <p:sp>
        <p:nvSpPr>
          <p:cNvPr id="35" name="Google Shape;35;p4"/>
          <p:cNvSpPr txBox="1"/>
          <p:nvPr/>
        </p:nvSpPr>
        <p:spPr>
          <a:xfrm>
            <a:off x="4209450" y="855225"/>
            <a:ext cx="725100" cy="477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lt1"/>
                </a:solidFill>
                <a:latin typeface="Encode Sans Semi Condensed"/>
                <a:ea typeface="Encode Sans Semi Condensed"/>
                <a:cs typeface="Encode Sans Semi Condensed"/>
                <a:sym typeface="Encode Sans Semi Condensed"/>
              </a:rPr>
              <a:t>“</a:t>
            </a:r>
            <a:endParaRPr sz="6000" b="1">
              <a:solidFill>
                <a:schemeClr val="lt1"/>
              </a:solidFill>
              <a:latin typeface="Encode Sans Semi Condensed"/>
              <a:ea typeface="Encode Sans Semi Condensed"/>
              <a:cs typeface="Encode Sans Semi Condensed"/>
              <a:sym typeface="Encode Sans Semi Condensed"/>
            </a:endParaRPr>
          </a:p>
        </p:txBody>
      </p:sp>
      <p:sp>
        <p:nvSpPr>
          <p:cNvPr id="36" name="Google Shape;36;p4"/>
          <p:cNvSpPr txBox="1">
            <a:spLocks noGrp="1"/>
          </p:cNvSpPr>
          <p:nvPr>
            <p:ph type="sldNum" idx="12"/>
          </p:nvPr>
        </p:nvSpPr>
        <p:spPr>
          <a:xfrm>
            <a:off x="4329300" y="4612325"/>
            <a:ext cx="485400" cy="531000"/>
          </a:xfrm>
          <a:prstGeom prst="rect">
            <a:avLst/>
          </a:prstGeom>
        </p:spPr>
        <p:txBody>
          <a:bodyPr spcFirstLastPara="1" wrap="square" lIns="0" tIns="0" rIns="0" bIns="0" anchor="ctr" anchorCtr="0">
            <a:noAutofit/>
          </a:bodyPr>
          <a:lstStyle>
            <a:lvl1pPr lvl="0" algn="ctr">
              <a:buNone/>
              <a:defRPr>
                <a:solidFill>
                  <a:schemeClr val="accent2"/>
                </a:solidFill>
              </a:defRPr>
            </a:lvl1pPr>
            <a:lvl2pPr lvl="1" algn="ctr">
              <a:buNone/>
              <a:defRPr>
                <a:solidFill>
                  <a:schemeClr val="accent2"/>
                </a:solidFill>
              </a:defRPr>
            </a:lvl2pPr>
            <a:lvl3pPr lvl="2" algn="ctr">
              <a:buNone/>
              <a:defRPr>
                <a:solidFill>
                  <a:schemeClr val="accent2"/>
                </a:solidFill>
              </a:defRPr>
            </a:lvl3pPr>
            <a:lvl4pPr lvl="3" algn="ctr">
              <a:buNone/>
              <a:defRPr>
                <a:solidFill>
                  <a:schemeClr val="accent2"/>
                </a:solidFill>
              </a:defRPr>
            </a:lvl4pPr>
            <a:lvl5pPr lvl="4" algn="ctr">
              <a:buNone/>
              <a:defRPr>
                <a:solidFill>
                  <a:schemeClr val="accent2"/>
                </a:solidFill>
              </a:defRPr>
            </a:lvl5pPr>
            <a:lvl6pPr lvl="5" algn="ctr">
              <a:buNone/>
              <a:defRPr>
                <a:solidFill>
                  <a:schemeClr val="accent2"/>
                </a:solidFill>
              </a:defRPr>
            </a:lvl6pPr>
            <a:lvl7pPr lvl="6" algn="ctr">
              <a:buNone/>
              <a:defRPr>
                <a:solidFill>
                  <a:schemeClr val="accent2"/>
                </a:solidFill>
              </a:defRPr>
            </a:lvl7pPr>
            <a:lvl8pPr lvl="7" algn="ctr">
              <a:buNone/>
              <a:defRPr>
                <a:solidFill>
                  <a:schemeClr val="accent2"/>
                </a:solidFill>
              </a:defRPr>
            </a:lvl8pPr>
            <a:lvl9pPr lvl="8" algn="ctr">
              <a:buNone/>
              <a:defRPr>
                <a:solidFill>
                  <a:schemeClr val="accent2"/>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7"/>
        <p:cNvGrpSpPr/>
        <p:nvPr/>
      </p:nvGrpSpPr>
      <p:grpSpPr>
        <a:xfrm>
          <a:off x="0" y="0"/>
          <a:ext cx="0" cy="0"/>
          <a:chOff x="0" y="0"/>
          <a:chExt cx="0" cy="0"/>
        </a:xfrm>
      </p:grpSpPr>
      <p:grpSp>
        <p:nvGrpSpPr>
          <p:cNvPr id="38" name="Google Shape;38;p5"/>
          <p:cNvGrpSpPr/>
          <p:nvPr/>
        </p:nvGrpSpPr>
        <p:grpSpPr>
          <a:xfrm>
            <a:off x="0" y="277661"/>
            <a:ext cx="7817376" cy="1293452"/>
            <a:chOff x="0" y="277661"/>
            <a:chExt cx="7817376" cy="1293452"/>
          </a:xfrm>
        </p:grpSpPr>
        <p:sp>
          <p:nvSpPr>
            <p:cNvPr id="39" name="Google Shape;39;p5"/>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5"/>
            <p:cNvGrpSpPr/>
            <p:nvPr/>
          </p:nvGrpSpPr>
          <p:grpSpPr>
            <a:xfrm>
              <a:off x="284659" y="277661"/>
              <a:ext cx="7532717" cy="895903"/>
              <a:chOff x="0" y="266575"/>
              <a:chExt cx="6046490" cy="1687200"/>
            </a:xfrm>
          </p:grpSpPr>
          <p:sp>
            <p:nvSpPr>
              <p:cNvPr id="42" name="Google Shape;42;p5"/>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 name="Google Shape;44;p5"/>
          <p:cNvGrpSpPr/>
          <p:nvPr/>
        </p:nvGrpSpPr>
        <p:grpSpPr>
          <a:xfrm rot="10800000" flipH="1">
            <a:off x="8543953" y="4243733"/>
            <a:ext cx="600055" cy="374899"/>
            <a:chOff x="5211448" y="3165393"/>
            <a:chExt cx="1477967" cy="784800"/>
          </a:xfrm>
        </p:grpSpPr>
        <p:sp>
          <p:nvSpPr>
            <p:cNvPr id="45" name="Google Shape;45;p5"/>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5"/>
          <p:cNvGrpSpPr/>
          <p:nvPr/>
        </p:nvGrpSpPr>
        <p:grpSpPr>
          <a:xfrm flipH="1">
            <a:off x="8385351" y="4612318"/>
            <a:ext cx="758573" cy="531131"/>
            <a:chOff x="0" y="266575"/>
            <a:chExt cx="7503194" cy="1687200"/>
          </a:xfrm>
        </p:grpSpPr>
        <p:sp>
          <p:nvSpPr>
            <p:cNvPr id="48" name="Google Shape;48;p5"/>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5"/>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1" name="Google Shape;51;p5"/>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2" name="Google Shape;52;p5"/>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3"/>
        <p:cNvGrpSpPr/>
        <p:nvPr/>
      </p:nvGrpSpPr>
      <p:grpSpPr>
        <a:xfrm>
          <a:off x="0" y="0"/>
          <a:ext cx="0" cy="0"/>
          <a:chOff x="0" y="0"/>
          <a:chExt cx="0" cy="0"/>
        </a:xfrm>
      </p:grpSpPr>
      <p:sp>
        <p:nvSpPr>
          <p:cNvPr id="54" name="Google Shape;54;p6"/>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6"/>
          <p:cNvGrpSpPr/>
          <p:nvPr/>
        </p:nvGrpSpPr>
        <p:grpSpPr>
          <a:xfrm>
            <a:off x="284659" y="277661"/>
            <a:ext cx="7532717" cy="895903"/>
            <a:chOff x="0" y="266575"/>
            <a:chExt cx="6046490" cy="1687200"/>
          </a:xfrm>
        </p:grpSpPr>
        <p:sp>
          <p:nvSpPr>
            <p:cNvPr id="57" name="Google Shape;57;p6"/>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6"/>
          <p:cNvGrpSpPr/>
          <p:nvPr/>
        </p:nvGrpSpPr>
        <p:grpSpPr>
          <a:xfrm rot="10800000" flipH="1">
            <a:off x="8543953" y="4243733"/>
            <a:ext cx="600055" cy="374899"/>
            <a:chOff x="5211448" y="3165393"/>
            <a:chExt cx="1477967" cy="784800"/>
          </a:xfrm>
        </p:grpSpPr>
        <p:sp>
          <p:nvSpPr>
            <p:cNvPr id="60" name="Google Shape;60;p6"/>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6"/>
          <p:cNvGrpSpPr/>
          <p:nvPr/>
        </p:nvGrpSpPr>
        <p:grpSpPr>
          <a:xfrm flipH="1">
            <a:off x="8385351" y="4612318"/>
            <a:ext cx="758573" cy="531131"/>
            <a:chOff x="0" y="266575"/>
            <a:chExt cx="7503194" cy="1687200"/>
          </a:xfrm>
        </p:grpSpPr>
        <p:sp>
          <p:nvSpPr>
            <p:cNvPr id="63" name="Google Shape;63;p6"/>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6" name="Google Shape;66;p6"/>
          <p:cNvSpPr txBox="1">
            <a:spLocks noGrp="1"/>
          </p:cNvSpPr>
          <p:nvPr>
            <p:ph type="body" idx="1"/>
          </p:nvPr>
        </p:nvSpPr>
        <p:spPr>
          <a:xfrm>
            <a:off x="1206100" y="1706200"/>
            <a:ext cx="3336900" cy="3064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67" name="Google Shape;67;p6"/>
          <p:cNvSpPr txBox="1">
            <a:spLocks noGrp="1"/>
          </p:cNvSpPr>
          <p:nvPr>
            <p:ph type="body" idx="2"/>
          </p:nvPr>
        </p:nvSpPr>
        <p:spPr>
          <a:xfrm>
            <a:off x="4896145" y="1706200"/>
            <a:ext cx="3336900" cy="3064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68" name="Google Shape;68;p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9"/>
        <p:cNvGrpSpPr/>
        <p:nvPr/>
      </p:nvGrpSpPr>
      <p:grpSpPr>
        <a:xfrm>
          <a:off x="0" y="0"/>
          <a:ext cx="0" cy="0"/>
          <a:chOff x="0" y="0"/>
          <a:chExt cx="0" cy="0"/>
        </a:xfrm>
      </p:grpSpPr>
      <p:sp>
        <p:nvSpPr>
          <p:cNvPr id="70" name="Google Shape;70;p7"/>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7"/>
          <p:cNvGrpSpPr/>
          <p:nvPr/>
        </p:nvGrpSpPr>
        <p:grpSpPr>
          <a:xfrm>
            <a:off x="284659" y="277661"/>
            <a:ext cx="7532717" cy="895903"/>
            <a:chOff x="0" y="266575"/>
            <a:chExt cx="6046490" cy="1687200"/>
          </a:xfrm>
        </p:grpSpPr>
        <p:sp>
          <p:nvSpPr>
            <p:cNvPr id="73" name="Google Shape;73;p7"/>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10800000" flipH="1">
            <a:off x="8543953" y="4243733"/>
            <a:ext cx="600055" cy="374899"/>
            <a:chOff x="5211448" y="3165393"/>
            <a:chExt cx="1477967" cy="784800"/>
          </a:xfrm>
        </p:grpSpPr>
        <p:sp>
          <p:nvSpPr>
            <p:cNvPr id="76" name="Google Shape;76;p7"/>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7"/>
          <p:cNvGrpSpPr/>
          <p:nvPr/>
        </p:nvGrpSpPr>
        <p:grpSpPr>
          <a:xfrm flipH="1">
            <a:off x="8385351" y="4612318"/>
            <a:ext cx="758573" cy="531131"/>
            <a:chOff x="0" y="266575"/>
            <a:chExt cx="7503194" cy="1687200"/>
          </a:xfrm>
        </p:grpSpPr>
        <p:sp>
          <p:nvSpPr>
            <p:cNvPr id="79" name="Google Shape;79;p7"/>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7"/>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2" name="Google Shape;82;p7"/>
          <p:cNvSpPr txBox="1">
            <a:spLocks noGrp="1"/>
          </p:cNvSpPr>
          <p:nvPr>
            <p:ph type="body" idx="1"/>
          </p:nvPr>
        </p:nvSpPr>
        <p:spPr>
          <a:xfrm>
            <a:off x="1201800"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3" name="Google Shape;83;p7"/>
          <p:cNvSpPr txBox="1">
            <a:spLocks noGrp="1"/>
          </p:cNvSpPr>
          <p:nvPr>
            <p:ph type="body" idx="2"/>
          </p:nvPr>
        </p:nvSpPr>
        <p:spPr>
          <a:xfrm>
            <a:off x="3643672"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4" name="Google Shape;84;p7"/>
          <p:cNvSpPr txBox="1">
            <a:spLocks noGrp="1"/>
          </p:cNvSpPr>
          <p:nvPr>
            <p:ph type="body" idx="3"/>
          </p:nvPr>
        </p:nvSpPr>
        <p:spPr>
          <a:xfrm>
            <a:off x="6085544"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5" name="Google Shape;85;p7"/>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8"/>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284659" y="277661"/>
            <a:ext cx="7532717" cy="895903"/>
            <a:chOff x="0" y="266575"/>
            <a:chExt cx="6046490" cy="1687200"/>
          </a:xfrm>
        </p:grpSpPr>
        <p:sp>
          <p:nvSpPr>
            <p:cNvPr id="90" name="Google Shape;90;p8"/>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8"/>
          <p:cNvGrpSpPr/>
          <p:nvPr/>
        </p:nvGrpSpPr>
        <p:grpSpPr>
          <a:xfrm rot="10800000" flipH="1">
            <a:off x="8543953" y="4243733"/>
            <a:ext cx="600055" cy="374899"/>
            <a:chOff x="5211448" y="3165393"/>
            <a:chExt cx="1477967" cy="784800"/>
          </a:xfrm>
        </p:grpSpPr>
        <p:sp>
          <p:nvSpPr>
            <p:cNvPr id="93" name="Google Shape;93;p8"/>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8"/>
          <p:cNvGrpSpPr/>
          <p:nvPr/>
        </p:nvGrpSpPr>
        <p:grpSpPr>
          <a:xfrm flipH="1">
            <a:off x="8385351" y="4612318"/>
            <a:ext cx="758573" cy="531131"/>
            <a:chOff x="0" y="266575"/>
            <a:chExt cx="7503194" cy="1687200"/>
          </a:xfrm>
        </p:grpSpPr>
        <p:sp>
          <p:nvSpPr>
            <p:cNvPr id="96" name="Google Shape;96;p8"/>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8"/>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99" name="Google Shape;99;p8"/>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0"/>
        <p:cNvGrpSpPr/>
        <p:nvPr/>
      </p:nvGrpSpPr>
      <p:grpSpPr>
        <a:xfrm>
          <a:off x="0" y="0"/>
          <a:ext cx="0" cy="0"/>
          <a:chOff x="0" y="0"/>
          <a:chExt cx="0" cy="0"/>
        </a:xfrm>
      </p:grpSpPr>
      <p:sp>
        <p:nvSpPr>
          <p:cNvPr id="101" name="Google Shape;101;p9"/>
          <p:cNvSpPr/>
          <p:nvPr/>
        </p:nvSpPr>
        <p:spPr>
          <a:xfrm rot="5400000">
            <a:off x="8234561" y="4139455"/>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10800000" flipH="1">
            <a:off x="7937900" y="4795467"/>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5400000" flipH="1">
            <a:off x="292350" y="4139455"/>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10800000">
            <a:off x="278211" y="4795467"/>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rot="10800000" flipH="1">
            <a:off x="281975" y="4232425"/>
            <a:ext cx="8580000" cy="5655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txBox="1">
            <a:spLocks noGrp="1"/>
          </p:cNvSpPr>
          <p:nvPr>
            <p:ph type="body" idx="1"/>
          </p:nvPr>
        </p:nvSpPr>
        <p:spPr>
          <a:xfrm>
            <a:off x="282000" y="4232425"/>
            <a:ext cx="8580000" cy="565500"/>
          </a:xfrm>
          <a:prstGeom prst="rect">
            <a:avLst/>
          </a:prstGeom>
        </p:spPr>
        <p:txBody>
          <a:bodyPr spcFirstLastPara="1" wrap="square" lIns="0" tIns="0" rIns="0" bIns="0" anchor="ctr" anchorCtr="0">
            <a:noAutofit/>
          </a:bodyPr>
          <a:lstStyle>
            <a:lvl1pPr marL="457200" lvl="0" indent="-228600" algn="ctr">
              <a:spcBef>
                <a:spcPts val="360"/>
              </a:spcBef>
              <a:spcAft>
                <a:spcPts val="0"/>
              </a:spcAft>
              <a:buSzPts val="1600"/>
              <a:buNone/>
              <a:defRPr sz="1600"/>
            </a:lvl1pPr>
          </a:lstStyle>
          <a:p>
            <a:endParaRPr/>
          </a:p>
        </p:txBody>
      </p:sp>
      <p:sp>
        <p:nvSpPr>
          <p:cNvPr id="107" name="Google Shape;107;p9"/>
          <p:cNvSpPr txBox="1">
            <a:spLocks noGrp="1"/>
          </p:cNvSpPr>
          <p:nvPr>
            <p:ph type="sldNum" idx="12"/>
          </p:nvPr>
        </p:nvSpPr>
        <p:spPr>
          <a:xfrm>
            <a:off x="4327150" y="4797925"/>
            <a:ext cx="485400" cy="345300"/>
          </a:xfrm>
          <a:prstGeom prst="rect">
            <a:avLst/>
          </a:prstGeom>
        </p:spPr>
        <p:txBody>
          <a:bodyPr spcFirstLastPara="1" wrap="square" lIns="0" tIns="0" rIns="0" bIns="0" anchor="ctr" anchorCtr="0">
            <a:noAutofit/>
          </a:bodyPr>
          <a:lstStyle>
            <a:lvl1pPr lvl="0" algn="ctr">
              <a:buNone/>
              <a:defRPr>
                <a:solidFill>
                  <a:schemeClr val="accent2"/>
                </a:solidFill>
              </a:defRPr>
            </a:lvl1pPr>
            <a:lvl2pPr lvl="1" algn="ctr">
              <a:buNone/>
              <a:defRPr>
                <a:solidFill>
                  <a:schemeClr val="accent2"/>
                </a:solidFill>
              </a:defRPr>
            </a:lvl2pPr>
            <a:lvl3pPr lvl="2" algn="ctr">
              <a:buNone/>
              <a:defRPr>
                <a:solidFill>
                  <a:schemeClr val="accent2"/>
                </a:solidFill>
              </a:defRPr>
            </a:lvl3pPr>
            <a:lvl4pPr lvl="3" algn="ctr">
              <a:buNone/>
              <a:defRPr>
                <a:solidFill>
                  <a:schemeClr val="accent2"/>
                </a:solidFill>
              </a:defRPr>
            </a:lvl4pPr>
            <a:lvl5pPr lvl="4" algn="ctr">
              <a:buNone/>
              <a:defRPr>
                <a:solidFill>
                  <a:schemeClr val="accent2"/>
                </a:solidFill>
              </a:defRPr>
            </a:lvl5pPr>
            <a:lvl6pPr lvl="5" algn="ctr">
              <a:buNone/>
              <a:defRPr>
                <a:solidFill>
                  <a:schemeClr val="accent2"/>
                </a:solidFill>
              </a:defRPr>
            </a:lvl6pPr>
            <a:lvl7pPr lvl="6" algn="ctr">
              <a:buNone/>
              <a:defRPr>
                <a:solidFill>
                  <a:schemeClr val="accent2"/>
                </a:solidFill>
              </a:defRPr>
            </a:lvl7pPr>
            <a:lvl8pPr lvl="7" algn="ctr">
              <a:buNone/>
              <a:defRPr>
                <a:solidFill>
                  <a:schemeClr val="accent2"/>
                </a:solidFill>
              </a:defRPr>
            </a:lvl8pPr>
            <a:lvl9pPr lvl="8" algn="ctr">
              <a:buNone/>
              <a:defRPr>
                <a:solidFill>
                  <a:schemeClr val="accent2"/>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grpSp>
        <p:nvGrpSpPr>
          <p:cNvPr id="109" name="Google Shape;109;p10"/>
          <p:cNvGrpSpPr/>
          <p:nvPr/>
        </p:nvGrpSpPr>
        <p:grpSpPr>
          <a:xfrm rot="10800000" flipH="1">
            <a:off x="8543953" y="4243733"/>
            <a:ext cx="600055" cy="374899"/>
            <a:chOff x="5211448" y="3165393"/>
            <a:chExt cx="1477967" cy="784800"/>
          </a:xfrm>
        </p:grpSpPr>
        <p:sp>
          <p:nvSpPr>
            <p:cNvPr id="110" name="Google Shape;110;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0"/>
          <p:cNvGrpSpPr/>
          <p:nvPr/>
        </p:nvGrpSpPr>
        <p:grpSpPr>
          <a:xfrm flipH="1">
            <a:off x="8385351" y="4612318"/>
            <a:ext cx="758573" cy="531131"/>
            <a:chOff x="0" y="266575"/>
            <a:chExt cx="7503194" cy="1687200"/>
          </a:xfrm>
        </p:grpSpPr>
        <p:sp>
          <p:nvSpPr>
            <p:cNvPr id="113" name="Google Shape;113;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0"/>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16" name="Google Shape;116;p10"/>
          <p:cNvGrpSpPr/>
          <p:nvPr/>
        </p:nvGrpSpPr>
        <p:grpSpPr>
          <a:xfrm flipH="1">
            <a:off x="1" y="524824"/>
            <a:ext cx="600055" cy="374899"/>
            <a:chOff x="5211448" y="3165393"/>
            <a:chExt cx="1477967" cy="784800"/>
          </a:xfrm>
        </p:grpSpPr>
        <p:sp>
          <p:nvSpPr>
            <p:cNvPr id="117" name="Google Shape;117;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10"/>
          <p:cNvGrpSpPr/>
          <p:nvPr/>
        </p:nvGrpSpPr>
        <p:grpSpPr>
          <a:xfrm rot="10800000" flipH="1">
            <a:off x="84" y="8"/>
            <a:ext cx="758573" cy="531131"/>
            <a:chOff x="0" y="266575"/>
            <a:chExt cx="7503194" cy="1687200"/>
          </a:xfrm>
        </p:grpSpPr>
        <p:sp>
          <p:nvSpPr>
            <p:cNvPr id="120" name="Google Shape;120;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3400" y="277650"/>
            <a:ext cx="6840600" cy="895800"/>
          </a:xfrm>
          <a:prstGeom prst="rect">
            <a:avLst/>
          </a:prstGeom>
          <a:noFill/>
          <a:ln>
            <a:noFill/>
          </a:ln>
          <a:effectLst>
            <a:outerShdw blurRad="28575" dist="9525" dir="5400000" algn="bl" rotWithShape="0">
              <a:schemeClr val="dk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1pPr>
            <a:lvl2pPr lvl="1">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2pPr>
            <a:lvl3pPr lvl="2">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3pPr>
            <a:lvl4pPr lvl="3">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4pPr>
            <a:lvl5pPr lvl="4">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5pPr>
            <a:lvl6pPr lvl="5">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6pPr>
            <a:lvl7pPr lvl="6">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7pPr>
            <a:lvl8pPr lvl="7">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8pPr>
            <a:lvl9pPr lvl="8">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9pPr>
          </a:lstStyle>
          <a:p>
            <a:endParaRPr/>
          </a:p>
        </p:txBody>
      </p:sp>
      <p:sp>
        <p:nvSpPr>
          <p:cNvPr id="7" name="Google Shape;7;p1"/>
          <p:cNvSpPr txBox="1">
            <a:spLocks noGrp="1"/>
          </p:cNvSpPr>
          <p:nvPr>
            <p:ph type="body" idx="1"/>
          </p:nvPr>
        </p:nvSpPr>
        <p:spPr>
          <a:xfrm>
            <a:off x="1470125" y="1553800"/>
            <a:ext cx="6915300" cy="30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543950" y="4612325"/>
            <a:ext cx="485400" cy="5310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Encode Sans Semi Condensed SemiBold"/>
                <a:ea typeface="Encode Sans Semi Condensed SemiBold"/>
                <a:cs typeface="Encode Sans Semi Condensed SemiBold"/>
                <a:sym typeface="Encode Sans Semi Condensed SemiBold"/>
              </a:defRPr>
            </a:lvl1pPr>
            <a:lvl2pPr lvl="1" algn="r">
              <a:buNone/>
              <a:defRPr sz="1300">
                <a:solidFill>
                  <a:schemeClr val="lt1"/>
                </a:solidFill>
                <a:latin typeface="Encode Sans Semi Condensed SemiBold"/>
                <a:ea typeface="Encode Sans Semi Condensed SemiBold"/>
                <a:cs typeface="Encode Sans Semi Condensed SemiBold"/>
                <a:sym typeface="Encode Sans Semi Condensed SemiBold"/>
              </a:defRPr>
            </a:lvl2pPr>
            <a:lvl3pPr lvl="2" algn="r">
              <a:buNone/>
              <a:defRPr sz="1300">
                <a:solidFill>
                  <a:schemeClr val="lt1"/>
                </a:solidFill>
                <a:latin typeface="Encode Sans Semi Condensed SemiBold"/>
                <a:ea typeface="Encode Sans Semi Condensed SemiBold"/>
                <a:cs typeface="Encode Sans Semi Condensed SemiBold"/>
                <a:sym typeface="Encode Sans Semi Condensed SemiBold"/>
              </a:defRPr>
            </a:lvl3pPr>
            <a:lvl4pPr lvl="3" algn="r">
              <a:buNone/>
              <a:defRPr sz="1300">
                <a:solidFill>
                  <a:schemeClr val="lt1"/>
                </a:solidFill>
                <a:latin typeface="Encode Sans Semi Condensed SemiBold"/>
                <a:ea typeface="Encode Sans Semi Condensed SemiBold"/>
                <a:cs typeface="Encode Sans Semi Condensed SemiBold"/>
                <a:sym typeface="Encode Sans Semi Condensed SemiBold"/>
              </a:defRPr>
            </a:lvl4pPr>
            <a:lvl5pPr lvl="4" algn="r">
              <a:buNone/>
              <a:defRPr sz="1300">
                <a:solidFill>
                  <a:schemeClr val="lt1"/>
                </a:solidFill>
                <a:latin typeface="Encode Sans Semi Condensed SemiBold"/>
                <a:ea typeface="Encode Sans Semi Condensed SemiBold"/>
                <a:cs typeface="Encode Sans Semi Condensed SemiBold"/>
                <a:sym typeface="Encode Sans Semi Condensed SemiBold"/>
              </a:defRPr>
            </a:lvl5pPr>
            <a:lvl6pPr lvl="5" algn="r">
              <a:buNone/>
              <a:defRPr sz="1300">
                <a:solidFill>
                  <a:schemeClr val="lt1"/>
                </a:solidFill>
                <a:latin typeface="Encode Sans Semi Condensed SemiBold"/>
                <a:ea typeface="Encode Sans Semi Condensed SemiBold"/>
                <a:cs typeface="Encode Sans Semi Condensed SemiBold"/>
                <a:sym typeface="Encode Sans Semi Condensed SemiBold"/>
              </a:defRPr>
            </a:lvl6pPr>
            <a:lvl7pPr lvl="6" algn="r">
              <a:buNone/>
              <a:defRPr sz="1300">
                <a:solidFill>
                  <a:schemeClr val="lt1"/>
                </a:solidFill>
                <a:latin typeface="Encode Sans Semi Condensed SemiBold"/>
                <a:ea typeface="Encode Sans Semi Condensed SemiBold"/>
                <a:cs typeface="Encode Sans Semi Condensed SemiBold"/>
                <a:sym typeface="Encode Sans Semi Condensed SemiBold"/>
              </a:defRPr>
            </a:lvl7pPr>
            <a:lvl8pPr lvl="7" algn="r">
              <a:buNone/>
              <a:defRPr sz="1300">
                <a:solidFill>
                  <a:schemeClr val="lt1"/>
                </a:solidFill>
                <a:latin typeface="Encode Sans Semi Condensed SemiBold"/>
                <a:ea typeface="Encode Sans Semi Condensed SemiBold"/>
                <a:cs typeface="Encode Sans Semi Condensed SemiBold"/>
                <a:sym typeface="Encode Sans Semi Condensed SemiBold"/>
              </a:defRPr>
            </a:lvl8pPr>
            <a:lvl9pPr lvl="8" algn="r">
              <a:buNone/>
              <a:defRPr sz="1300">
                <a:solidFill>
                  <a:schemeClr val="lt1"/>
                </a:solidFill>
                <a:latin typeface="Encode Sans Semi Condensed SemiBold"/>
                <a:ea typeface="Encode Sans Semi Condensed SemiBold"/>
                <a:cs typeface="Encode Sans Semi Condensed SemiBold"/>
                <a:sym typeface="Encode Sans Semi Condensed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00000000000"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hyperlink" Target="https://doi.org/000000000000" TargetMode="External"/><Relationship Id="rId4" Type="http://schemas.openxmlformats.org/officeDocument/2006/relationships/hyperlink" Target="https://www.website.org/blahbla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000000000000"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1"/>
          <p:cNvSpPr txBox="1">
            <a:spLocks noGrp="1"/>
          </p:cNvSpPr>
          <p:nvPr>
            <p:ph type="ctrTitle"/>
          </p:nvPr>
        </p:nvSpPr>
        <p:spPr>
          <a:xfrm>
            <a:off x="1101000" y="1738825"/>
            <a:ext cx="6942000" cy="166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APA 7th Edition Seminar</a:t>
            </a:r>
            <a:endParaRPr/>
          </a:p>
          <a:p>
            <a:pPr marL="0" lvl="0" indent="0" algn="ctr" rtl="0">
              <a:spcBef>
                <a:spcPts val="0"/>
              </a:spcBef>
              <a:spcAft>
                <a:spcPts val="0"/>
              </a:spcAft>
              <a:buNone/>
            </a:pPr>
            <a:r>
              <a:rPr lang="en" sz="3600"/>
              <a:t>FHSS Writing Lab</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Why Cite?</a:t>
            </a:r>
            <a:endParaRPr/>
          </a:p>
        </p:txBody>
      </p:sp>
      <p:sp>
        <p:nvSpPr>
          <p:cNvPr id="235" name="Google Shape;235;p24"/>
          <p:cNvSpPr txBox="1">
            <a:spLocks noGrp="1"/>
          </p:cNvSpPr>
          <p:nvPr>
            <p:ph type="body" idx="1"/>
          </p:nvPr>
        </p:nvSpPr>
        <p:spPr>
          <a:xfrm>
            <a:off x="1206100" y="1706200"/>
            <a:ext cx="3336900" cy="3064800"/>
          </a:xfrm>
          <a:prstGeom prst="rect">
            <a:avLst/>
          </a:prstGeom>
        </p:spPr>
        <p:txBody>
          <a:bodyPr spcFirstLastPara="1" wrap="square" lIns="0" tIns="0" rIns="0" bIns="0" anchor="t" anchorCtr="0">
            <a:noAutofit/>
          </a:bodyPr>
          <a:lstStyle/>
          <a:p>
            <a:pPr marL="342900" lvl="0" indent="-342900" algn="l" rtl="0">
              <a:spcBef>
                <a:spcPts val="0"/>
              </a:spcBef>
              <a:spcAft>
                <a:spcPts val="0"/>
              </a:spcAft>
              <a:buSzPts val="1800"/>
              <a:buFont typeface="Encode Sans Semi Condensed Light"/>
              <a:buChar char="○"/>
            </a:pPr>
            <a:r>
              <a:rPr lang="en" sz="1800" dirty="0">
                <a:solidFill>
                  <a:srgbClr val="000000"/>
                </a:solidFill>
              </a:rPr>
              <a:t>Plagiarism</a:t>
            </a:r>
            <a:endParaRPr sz="1800" dirty="0">
              <a:solidFill>
                <a:srgbClr val="000000"/>
              </a:solidFill>
            </a:endParaRPr>
          </a:p>
          <a:p>
            <a:pPr marL="742950" lvl="1" indent="-298450" algn="l" rtl="0">
              <a:spcBef>
                <a:spcPts val="920"/>
              </a:spcBef>
              <a:spcAft>
                <a:spcPts val="0"/>
              </a:spcAft>
              <a:buSzPts val="1800"/>
              <a:buFont typeface="Encode Sans Semi Condensed Light"/>
              <a:buChar char="○"/>
            </a:pPr>
            <a:r>
              <a:rPr lang="en" sz="1800" dirty="0">
                <a:solidFill>
                  <a:srgbClr val="000000"/>
                </a:solidFill>
              </a:rPr>
              <a:t>Representing someone else’s work as your own</a:t>
            </a:r>
            <a:endParaRPr sz="1800" dirty="0">
              <a:solidFill>
                <a:srgbClr val="000000"/>
              </a:solidFill>
            </a:endParaRPr>
          </a:p>
        </p:txBody>
      </p:sp>
      <p:sp>
        <p:nvSpPr>
          <p:cNvPr id="236" name="Google Shape;236;p24"/>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37" name="Google Shape;237;p24"/>
          <p:cNvSpPr txBox="1">
            <a:spLocks noGrp="1"/>
          </p:cNvSpPr>
          <p:nvPr>
            <p:ph type="body" idx="2"/>
          </p:nvPr>
        </p:nvSpPr>
        <p:spPr>
          <a:xfrm>
            <a:off x="4875020" y="1547525"/>
            <a:ext cx="3336900" cy="3064800"/>
          </a:xfrm>
          <a:prstGeom prst="rect">
            <a:avLst/>
          </a:prstGeom>
        </p:spPr>
        <p:txBody>
          <a:bodyPr spcFirstLastPara="1" wrap="square" lIns="0" tIns="0" rIns="0" bIns="0" anchor="t" anchorCtr="0">
            <a:noAutofit/>
          </a:bodyPr>
          <a:lstStyle/>
          <a:p>
            <a:pPr marL="342900" lvl="0" indent="-342900" algn="l" rtl="0">
              <a:spcBef>
                <a:spcPts val="960"/>
              </a:spcBef>
              <a:spcAft>
                <a:spcPts val="0"/>
              </a:spcAft>
              <a:buSzPts val="1800"/>
              <a:buFont typeface="Encode Sans Semi Condensed Light"/>
              <a:buChar char="○"/>
            </a:pPr>
            <a:r>
              <a:rPr lang="en" sz="1800" dirty="0">
                <a:solidFill>
                  <a:srgbClr val="000000"/>
                </a:solidFill>
              </a:rPr>
              <a:t>Self-Plagiarism</a:t>
            </a:r>
            <a:endParaRPr sz="1800" dirty="0">
              <a:solidFill>
                <a:srgbClr val="000000"/>
              </a:solidFill>
            </a:endParaRPr>
          </a:p>
          <a:p>
            <a:pPr marL="742950" lvl="1" indent="-298450" algn="l" rtl="0">
              <a:spcBef>
                <a:spcPts val="920"/>
              </a:spcBef>
              <a:spcAft>
                <a:spcPts val="0"/>
              </a:spcAft>
              <a:buSzPts val="1800"/>
              <a:buFont typeface="Encode Sans Semi Condensed Light"/>
              <a:buChar char="○"/>
            </a:pPr>
            <a:r>
              <a:rPr lang="en" sz="1800" dirty="0">
                <a:solidFill>
                  <a:srgbClr val="000000"/>
                </a:solidFill>
              </a:rPr>
              <a:t>Representing your own previous work as current and new</a:t>
            </a:r>
            <a:endParaRP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In-Text Citations</a:t>
            </a:r>
            <a:endParaRPr/>
          </a:p>
        </p:txBody>
      </p:sp>
      <p:sp>
        <p:nvSpPr>
          <p:cNvPr id="243" name="Google Shape;243;p25"/>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p>
            <a:pPr marL="342900" lvl="0" indent="-279400" algn="l" rtl="0">
              <a:spcBef>
                <a:spcPts val="0"/>
              </a:spcBef>
              <a:spcAft>
                <a:spcPts val="0"/>
              </a:spcAft>
              <a:buSzPts val="1800"/>
              <a:buFont typeface="Noto Sans Symbols"/>
              <a:buChar char="○"/>
            </a:pPr>
            <a:r>
              <a:rPr lang="en" sz="1800">
                <a:solidFill>
                  <a:srgbClr val="000000"/>
                </a:solidFill>
              </a:rPr>
              <a:t>Can be introduced in the sentence or at the end in parenthesis</a:t>
            </a:r>
            <a:endParaRPr sz="1800">
              <a:solidFill>
                <a:srgbClr val="000000"/>
              </a:solidFill>
            </a:endParaRPr>
          </a:p>
          <a:p>
            <a:pPr marL="342900" lvl="0" indent="-279400" algn="l" rtl="0">
              <a:spcBef>
                <a:spcPts val="1160"/>
              </a:spcBef>
              <a:spcAft>
                <a:spcPts val="0"/>
              </a:spcAft>
              <a:buSzPts val="1800"/>
              <a:buFont typeface="Encode Sans Semi Condensed Light"/>
              <a:buChar char="○"/>
            </a:pPr>
            <a:r>
              <a:rPr lang="en" sz="1800">
                <a:solidFill>
                  <a:srgbClr val="000000"/>
                </a:solidFill>
              </a:rPr>
              <a:t>Includes authors, date, and page number (if direct quote)</a:t>
            </a:r>
            <a:endParaRPr sz="1800">
              <a:solidFill>
                <a:srgbClr val="000000"/>
              </a:solidFill>
            </a:endParaRPr>
          </a:p>
          <a:p>
            <a:pPr marL="342900" lvl="0" indent="-279400" algn="l" rtl="0">
              <a:spcBef>
                <a:spcPts val="1160"/>
              </a:spcBef>
              <a:spcAft>
                <a:spcPts val="0"/>
              </a:spcAft>
              <a:buSzPts val="1800"/>
              <a:buFont typeface="Encode Sans Semi Condensed Light"/>
              <a:buChar char="○"/>
            </a:pPr>
            <a:r>
              <a:rPr lang="en" sz="1800">
                <a:solidFill>
                  <a:srgbClr val="000000"/>
                </a:solidFill>
              </a:rPr>
              <a:t>The year always follows the author, page number follows the quote</a:t>
            </a:r>
            <a:endParaRPr sz="1800">
              <a:solidFill>
                <a:srgbClr val="000000"/>
              </a:solidFill>
            </a:endParaRPr>
          </a:p>
        </p:txBody>
      </p:sp>
      <p:sp>
        <p:nvSpPr>
          <p:cNvPr id="244" name="Google Shape;244;p25"/>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In-Text Citations Examples</a:t>
            </a:r>
            <a:endParaRPr/>
          </a:p>
        </p:txBody>
      </p:sp>
      <p:sp>
        <p:nvSpPr>
          <p:cNvPr id="250" name="Google Shape;250;p26"/>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p>
            <a:pPr marL="342900" lvl="0" indent="-304800" algn="l" rtl="0">
              <a:spcBef>
                <a:spcPts val="0"/>
              </a:spcBef>
              <a:spcAft>
                <a:spcPts val="0"/>
              </a:spcAft>
              <a:buSzPts val="1400"/>
              <a:buFont typeface="Encode Sans Semi Condensed Light"/>
              <a:buChar char="○"/>
            </a:pPr>
            <a:r>
              <a:rPr lang="en" sz="1400">
                <a:solidFill>
                  <a:srgbClr val="000000"/>
                </a:solidFill>
              </a:rPr>
              <a:t>It is often found that when teaching children about nutrition, parents should avoid media ideals of appearance  (Bauer &amp; Woods, 2019).</a:t>
            </a:r>
            <a:endParaRPr sz="1400">
              <a:solidFill>
                <a:srgbClr val="000000"/>
              </a:solidFill>
            </a:endParaRPr>
          </a:p>
          <a:p>
            <a:pPr marL="0" lvl="0" indent="0" algn="ctr" rtl="0">
              <a:spcBef>
                <a:spcPts val="1000"/>
              </a:spcBef>
              <a:spcAft>
                <a:spcPts val="0"/>
              </a:spcAft>
              <a:buClr>
                <a:schemeClr val="accent1"/>
              </a:buClr>
              <a:buSzPts val="2000"/>
              <a:buFont typeface="Noto Sans Symbols"/>
              <a:buNone/>
            </a:pPr>
            <a:r>
              <a:rPr lang="en" sz="1400">
                <a:solidFill>
                  <a:srgbClr val="000000"/>
                </a:solidFill>
              </a:rPr>
              <a:t>Or</a:t>
            </a:r>
            <a:endParaRPr sz="1400">
              <a:solidFill>
                <a:srgbClr val="000000"/>
              </a:solidFill>
            </a:endParaRPr>
          </a:p>
          <a:p>
            <a:pPr marL="342900" lvl="0" indent="-304800" algn="l" rtl="0">
              <a:spcBef>
                <a:spcPts val="1000"/>
              </a:spcBef>
              <a:spcAft>
                <a:spcPts val="0"/>
              </a:spcAft>
              <a:buSzPts val="1400"/>
              <a:buFont typeface="Encode Sans Semi Condensed Light"/>
              <a:buChar char="○"/>
            </a:pPr>
            <a:r>
              <a:rPr lang="en" sz="1400">
                <a:solidFill>
                  <a:srgbClr val="000000"/>
                </a:solidFill>
              </a:rPr>
              <a:t>Bauer and Woods (2019) found that parents should avoid discussing media ideals of appearance when teaching their children about nutrition.</a:t>
            </a:r>
            <a:endParaRPr sz="1400">
              <a:solidFill>
                <a:srgbClr val="000000"/>
              </a:solidFill>
            </a:endParaRPr>
          </a:p>
          <a:p>
            <a:pPr marL="342900" lvl="0" indent="-304800" algn="l" rtl="0">
              <a:spcBef>
                <a:spcPts val="1000"/>
              </a:spcBef>
              <a:spcAft>
                <a:spcPts val="0"/>
              </a:spcAft>
              <a:buSzPts val="1400"/>
              <a:buFont typeface="Encode Sans Semi Condensed Light"/>
              <a:buChar char="○"/>
            </a:pPr>
            <a:r>
              <a:rPr lang="en" sz="1400">
                <a:solidFill>
                  <a:srgbClr val="000000"/>
                </a:solidFill>
              </a:rPr>
              <a:t>Teaching children about proper nutrition “affects children’s eating habits and their attitudes towards wellness” (Bauer &amp; Woods, 2019, p. 17).</a:t>
            </a:r>
            <a:endParaRPr sz="1400">
              <a:solidFill>
                <a:srgbClr val="000000"/>
              </a:solidFill>
            </a:endParaRPr>
          </a:p>
          <a:p>
            <a:pPr marL="342900" lvl="0" indent="-304800" algn="l" rtl="0">
              <a:spcBef>
                <a:spcPts val="1160"/>
              </a:spcBef>
              <a:spcAft>
                <a:spcPts val="0"/>
              </a:spcAft>
              <a:buSzPts val="1400"/>
              <a:buFont typeface="Encode Sans Semi Condensed Light"/>
              <a:buChar char="○"/>
            </a:pPr>
            <a:r>
              <a:rPr lang="en" sz="1400">
                <a:solidFill>
                  <a:srgbClr val="000000"/>
                </a:solidFill>
              </a:rPr>
              <a:t>If multiple pages: pp. 1-6</a:t>
            </a:r>
            <a:endParaRPr sz="1400">
              <a:solidFill>
                <a:srgbClr val="000000"/>
              </a:solidFill>
            </a:endParaRPr>
          </a:p>
          <a:p>
            <a:pPr marL="342900" lvl="0" indent="-304800" algn="l" rtl="0">
              <a:spcBef>
                <a:spcPts val="1160"/>
              </a:spcBef>
              <a:spcAft>
                <a:spcPts val="0"/>
              </a:spcAft>
              <a:buSzPts val="1400"/>
              <a:buFont typeface="Encode Sans Semi Condensed Light"/>
              <a:buChar char="○"/>
            </a:pPr>
            <a:r>
              <a:rPr lang="en" sz="1400">
                <a:solidFill>
                  <a:srgbClr val="000000"/>
                </a:solidFill>
              </a:rPr>
              <a:t>If no page numbers, use paragraph numbers: para. 4</a:t>
            </a:r>
            <a:endParaRPr sz="1400">
              <a:solidFill>
                <a:srgbClr val="000000"/>
              </a:solidFill>
            </a:endParaRPr>
          </a:p>
        </p:txBody>
      </p:sp>
      <p:sp>
        <p:nvSpPr>
          <p:cNvPr id="251" name="Google Shape;251;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Additional Rules for In-Text Citations</a:t>
            </a:r>
            <a:endParaRPr/>
          </a:p>
        </p:txBody>
      </p:sp>
      <p:sp>
        <p:nvSpPr>
          <p:cNvPr id="257" name="Google Shape;257;p27"/>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p>
            <a:pPr marL="342900" lvl="0" indent="-279400" algn="l" rtl="0">
              <a:spcBef>
                <a:spcPts val="1160"/>
              </a:spcBef>
              <a:spcAft>
                <a:spcPts val="0"/>
              </a:spcAft>
              <a:buSzPts val="1800"/>
              <a:buFont typeface="Encode Sans Semi Condensed Light"/>
              <a:buChar char="○"/>
            </a:pPr>
            <a:r>
              <a:rPr lang="en" sz="1800" dirty="0">
                <a:solidFill>
                  <a:srgbClr val="000000"/>
                </a:solidFill>
              </a:rPr>
              <a:t>Use an ampersand (&amp;) if the list of authors appears in </a:t>
            </a:r>
            <a:r>
              <a:rPr lang="en-US" sz="1800" dirty="0">
                <a:solidFill>
                  <a:srgbClr val="000000"/>
                </a:solidFill>
              </a:rPr>
              <a:t>parentheses </a:t>
            </a:r>
            <a:r>
              <a:rPr lang="en" sz="1800" dirty="0">
                <a:solidFill>
                  <a:srgbClr val="000000"/>
                </a:solidFill>
              </a:rPr>
              <a:t>and use the word “and” if authors are listed in the sentence</a:t>
            </a:r>
            <a:endParaRPr sz="1800" dirty="0">
              <a:solidFill>
                <a:srgbClr val="000000"/>
              </a:solidFill>
            </a:endParaRPr>
          </a:p>
          <a:p>
            <a:pPr marL="342900" lvl="0" indent="-279400" algn="l" rtl="0">
              <a:spcBef>
                <a:spcPts val="1160"/>
              </a:spcBef>
              <a:spcAft>
                <a:spcPts val="0"/>
              </a:spcAft>
              <a:buSzPts val="1800"/>
              <a:buFont typeface="Encode Sans Semi Condensed Light"/>
              <a:buChar char="○"/>
            </a:pPr>
            <a:r>
              <a:rPr lang="en" sz="1800" dirty="0">
                <a:solidFill>
                  <a:srgbClr val="000000"/>
                </a:solidFill>
              </a:rPr>
              <a:t>Period comes after the parentheses to end the sentence</a:t>
            </a:r>
            <a:endParaRPr sz="1800" dirty="0">
              <a:solidFill>
                <a:srgbClr val="000000"/>
              </a:solidFill>
            </a:endParaRPr>
          </a:p>
          <a:p>
            <a:pPr marL="342900" lvl="0" indent="-279400" algn="l" rtl="0">
              <a:spcBef>
                <a:spcPts val="1160"/>
              </a:spcBef>
              <a:spcAft>
                <a:spcPts val="0"/>
              </a:spcAft>
              <a:buSzPts val="1800"/>
              <a:buFont typeface="Encode Sans Semi Condensed Light"/>
              <a:buChar char="○"/>
            </a:pPr>
            <a:r>
              <a:rPr lang="en" sz="1800" dirty="0">
                <a:solidFill>
                  <a:srgbClr val="000000"/>
                </a:solidFill>
              </a:rPr>
              <a:t>To create a set of cited works within a single set of parenthesis, list the sources in alphabetical order and separate them using semicolons</a:t>
            </a:r>
            <a:endParaRPr sz="1800" dirty="0">
              <a:solidFill>
                <a:srgbClr val="000000"/>
              </a:solidFill>
            </a:endParaRPr>
          </a:p>
          <a:p>
            <a:pPr marL="342900" lvl="0" indent="-279400" algn="l" rtl="0">
              <a:spcBef>
                <a:spcPts val="1160"/>
              </a:spcBef>
              <a:spcAft>
                <a:spcPts val="0"/>
              </a:spcAft>
              <a:buSzPts val="1800"/>
              <a:buFont typeface="Noto Sans Symbols"/>
              <a:buChar char="○"/>
            </a:pPr>
            <a:r>
              <a:rPr lang="en" sz="1800" dirty="0">
                <a:solidFill>
                  <a:srgbClr val="000000"/>
                </a:solidFill>
              </a:rPr>
              <a:t>Avoid </a:t>
            </a:r>
            <a:r>
              <a:rPr lang="en" sz="1800" b="1" dirty="0">
                <a:solidFill>
                  <a:srgbClr val="000000"/>
                </a:solidFill>
                <a:latin typeface="Encode Sans Semi Condensed"/>
                <a:ea typeface="Encode Sans Semi Condensed"/>
                <a:cs typeface="Encode Sans Semi Condensed"/>
                <a:sym typeface="Encode Sans Semi Condensed"/>
              </a:rPr>
              <a:t>overcitation </a:t>
            </a:r>
            <a:r>
              <a:rPr lang="en" sz="1800" dirty="0">
                <a:solidFill>
                  <a:srgbClr val="000000"/>
                </a:solidFill>
              </a:rPr>
              <a:t>- Do not cite the same reference after every sentence if the information and author has not changed</a:t>
            </a:r>
            <a:endParaRPr sz="1800" dirty="0">
              <a:solidFill>
                <a:srgbClr val="000000"/>
              </a:solidFill>
            </a:endParaRPr>
          </a:p>
          <a:p>
            <a:pPr marL="742950" lvl="1" indent="-374650" algn="l" rtl="0">
              <a:spcBef>
                <a:spcPts val="1160"/>
              </a:spcBef>
              <a:spcAft>
                <a:spcPts val="0"/>
              </a:spcAft>
              <a:buSzPts val="1400"/>
              <a:buChar char="○"/>
            </a:pPr>
            <a:r>
              <a:rPr lang="en" sz="1400" dirty="0">
                <a:solidFill>
                  <a:srgbClr val="000000"/>
                </a:solidFill>
              </a:rPr>
              <a:t>When repeating the author within the text in this situation, no year is needed</a:t>
            </a:r>
            <a:endParaRPr sz="1400" dirty="0">
              <a:solidFill>
                <a:srgbClr val="000000"/>
              </a:solidFill>
            </a:endParaRPr>
          </a:p>
        </p:txBody>
      </p:sp>
      <p:sp>
        <p:nvSpPr>
          <p:cNvPr id="258" name="Google Shape;258;p27"/>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In-Text Citations</a:t>
            </a:r>
            <a:endParaRPr/>
          </a:p>
        </p:txBody>
      </p:sp>
      <p:sp>
        <p:nvSpPr>
          <p:cNvPr id="264" name="Google Shape;264;p28"/>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265" name="Google Shape;265;p28"/>
          <p:cNvGraphicFramePr/>
          <p:nvPr/>
        </p:nvGraphicFramePr>
        <p:xfrm>
          <a:off x="467125" y="1404450"/>
          <a:ext cx="7930075" cy="3571725"/>
        </p:xfrm>
        <a:graphic>
          <a:graphicData uri="http://schemas.openxmlformats.org/drawingml/2006/table">
            <a:tbl>
              <a:tblPr>
                <a:noFill/>
                <a:tableStyleId>{FC97C1DB-4A20-490B-9714-584C41C8E846}</a:tableStyleId>
              </a:tblPr>
              <a:tblGrid>
                <a:gridCol w="2626175">
                  <a:extLst>
                    <a:ext uri="{9D8B030D-6E8A-4147-A177-3AD203B41FA5}">
                      <a16:colId xmlns:a16="http://schemas.microsoft.com/office/drawing/2014/main" val="20000"/>
                    </a:ext>
                  </a:extLst>
                </a:gridCol>
                <a:gridCol w="2838150">
                  <a:extLst>
                    <a:ext uri="{9D8B030D-6E8A-4147-A177-3AD203B41FA5}">
                      <a16:colId xmlns:a16="http://schemas.microsoft.com/office/drawing/2014/main" val="20001"/>
                    </a:ext>
                  </a:extLst>
                </a:gridCol>
                <a:gridCol w="2465750">
                  <a:extLst>
                    <a:ext uri="{9D8B030D-6E8A-4147-A177-3AD203B41FA5}">
                      <a16:colId xmlns:a16="http://schemas.microsoft.com/office/drawing/2014/main" val="20002"/>
                    </a:ext>
                  </a:extLst>
                </a:gridCol>
              </a:tblGrid>
              <a:tr h="350275">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Author Type</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Parenthetical Citation</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In-text Citation</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7550">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One Author</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(Cusworth,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Cusworth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7550">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Two Authors</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(Cusworth &amp; Stout,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Cusworth and Stout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7550">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Three or more authors</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(Cusworth et al.,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Cusworth et al.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41975">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Group author (first citation)</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(American Psychological Association [APA],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American Psychological Association (APA,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641975">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Group author (subsequent citations)</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(APA,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APA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641975">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Group Author without abbreviation</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(Stanford University,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Encode Sans Semi Condensed Light"/>
                          <a:ea typeface="Encode Sans Semi Condensed Light"/>
                          <a:cs typeface="Encode Sans Semi Condensed Light"/>
                          <a:sym typeface="Encode Sans Semi Condensed Light"/>
                        </a:rPr>
                        <a:t>Stanford University (2019)</a:t>
                      </a:r>
                      <a:endParaRPr sz="1500">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body" idx="1"/>
          </p:nvPr>
        </p:nvSpPr>
        <p:spPr>
          <a:xfrm>
            <a:off x="1206100" y="1173450"/>
            <a:ext cx="7026900" cy="35976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AutoNum type="arabicPeriod"/>
            </a:pPr>
            <a:r>
              <a:rPr lang="en" sz="2000" dirty="0">
                <a:solidFill>
                  <a:srgbClr val="000000"/>
                </a:solidFill>
              </a:rPr>
              <a:t>Cass &amp; Hilton (2019) described the negative outcomes of populations with declining voter participation.</a:t>
            </a:r>
            <a:endParaRPr sz="2000" dirty="0">
              <a:solidFill>
                <a:srgbClr val="000000"/>
              </a:solidFill>
            </a:endParaRPr>
          </a:p>
          <a:p>
            <a:pPr lvl="0" indent="-457200" algn="l" rtl="0">
              <a:spcBef>
                <a:spcPts val="600"/>
              </a:spcBef>
              <a:spcAft>
                <a:spcPts val="0"/>
              </a:spcAft>
              <a:buFont typeface="+mj-lt"/>
              <a:buAutoNum type="arabicPeriod"/>
            </a:pPr>
            <a:endParaRPr sz="2000" dirty="0">
              <a:solidFill>
                <a:srgbClr val="000000"/>
              </a:solidFill>
            </a:endParaRPr>
          </a:p>
          <a:p>
            <a:pPr marL="457200" lvl="0" indent="-355600" algn="l" rtl="0">
              <a:spcBef>
                <a:spcPts val="600"/>
              </a:spcBef>
              <a:spcAft>
                <a:spcPts val="0"/>
              </a:spcAft>
              <a:buSzPts val="2000"/>
              <a:buAutoNum type="arabicPeriod"/>
            </a:pPr>
            <a:r>
              <a:rPr lang="en" sz="2000" dirty="0">
                <a:solidFill>
                  <a:srgbClr val="000000"/>
                </a:solidFill>
              </a:rPr>
              <a:t>Cass and Hilton showcases the need for increased voter participation in first world countries (2019).</a:t>
            </a:r>
            <a:endParaRPr sz="2000" dirty="0">
              <a:solidFill>
                <a:srgbClr val="000000"/>
              </a:solidFill>
            </a:endParaRPr>
          </a:p>
          <a:p>
            <a:pPr marL="914400" lvl="0" indent="-457200" algn="l" rtl="0">
              <a:spcBef>
                <a:spcPts val="600"/>
              </a:spcBef>
              <a:spcAft>
                <a:spcPts val="0"/>
              </a:spcAft>
              <a:buFont typeface="+mj-lt"/>
              <a:buAutoNum type="arabicPeriod"/>
            </a:pPr>
            <a:endParaRPr sz="2000" dirty="0">
              <a:solidFill>
                <a:srgbClr val="000000"/>
              </a:solidFill>
            </a:endParaRPr>
          </a:p>
          <a:p>
            <a:pPr marL="457200" lvl="0" indent="-355600" algn="l" rtl="0">
              <a:spcBef>
                <a:spcPts val="600"/>
              </a:spcBef>
              <a:spcAft>
                <a:spcPts val="0"/>
              </a:spcAft>
              <a:buSzPts val="2000"/>
              <a:buAutoNum type="arabicPeriod"/>
            </a:pPr>
            <a:r>
              <a:rPr lang="en" sz="2000" dirty="0">
                <a:solidFill>
                  <a:srgbClr val="000000"/>
                </a:solidFill>
              </a:rPr>
              <a:t>Cass and Hilton (2019) studied the effects of polarization of parties on newly registered voters.</a:t>
            </a:r>
            <a:endParaRPr sz="2000" dirty="0">
              <a:solidFill>
                <a:srgbClr val="000000"/>
              </a:solidFill>
            </a:endParaRPr>
          </a:p>
        </p:txBody>
      </p:sp>
      <p:sp>
        <p:nvSpPr>
          <p:cNvPr id="271" name="Google Shape;271;p29"/>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sp>
        <p:nvSpPr>
          <p:cNvPr id="272" name="Google Shape;272;p29"/>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Practice</a:t>
            </a:r>
            <a:endParaRPr/>
          </a:p>
        </p:txBody>
      </p:sp>
      <p:sp>
        <p:nvSpPr>
          <p:cNvPr id="273" name="Google Shape;273;p29"/>
          <p:cNvSpPr/>
          <p:nvPr/>
        </p:nvSpPr>
        <p:spPr>
          <a:xfrm>
            <a:off x="49300" y="3577700"/>
            <a:ext cx="1156800" cy="479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txBox="1"/>
          <p:nvPr/>
        </p:nvSpPr>
        <p:spPr>
          <a:xfrm>
            <a:off x="127000" y="4014600"/>
            <a:ext cx="1453500" cy="98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The year follows the authors and uses the word “and”</a:t>
            </a:r>
            <a:endParaRPr>
              <a:latin typeface="Encode Sans Semi Condensed Light"/>
              <a:ea typeface="Encode Sans Semi Condensed Light"/>
              <a:cs typeface="Encode Sans Semi Condensed Light"/>
              <a:sym typeface="Encode Sans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300"/>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4"/>
                                        </p:tgtEl>
                                        <p:attrNameLst>
                                          <p:attrName>style.visibility</p:attrName>
                                        </p:attrNameLst>
                                      </p:cBhvr>
                                      <p:to>
                                        <p:strVal val="visible"/>
                                      </p:to>
                                    </p:set>
                                    <p:animEffect transition="in" filter="fade">
                                      <p:cBhvr>
                                        <p:cTn id="12" dur="3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Practice</a:t>
            </a:r>
            <a:endParaRPr/>
          </a:p>
        </p:txBody>
      </p:sp>
      <p:sp>
        <p:nvSpPr>
          <p:cNvPr id="280" name="Google Shape;280;p30"/>
          <p:cNvSpPr txBox="1">
            <a:spLocks noGrp="1"/>
          </p:cNvSpPr>
          <p:nvPr>
            <p:ph type="body" idx="1"/>
          </p:nvPr>
        </p:nvSpPr>
        <p:spPr>
          <a:xfrm>
            <a:off x="1206100" y="1173450"/>
            <a:ext cx="7026900" cy="35976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AutoNum type="arabicPeriod"/>
            </a:pPr>
            <a:r>
              <a:rPr lang="en" sz="2000" dirty="0">
                <a:solidFill>
                  <a:srgbClr val="000000"/>
                </a:solidFill>
              </a:rPr>
              <a:t>Reese, </a:t>
            </a:r>
            <a:r>
              <a:rPr lang="en" sz="2000" dirty="0">
                <a:solidFill>
                  <a:srgbClr val="000000"/>
                </a:solidFill>
                <a:highlight>
                  <a:srgbClr val="FFFFFF"/>
                </a:highlight>
              </a:rPr>
              <a:t>Nuccitelli, and Day (2020) looked at the effects of art education in regards to individual ability.</a:t>
            </a:r>
            <a:endParaRPr sz="2000" dirty="0">
              <a:solidFill>
                <a:srgbClr val="000000"/>
              </a:solidFill>
              <a:highlight>
                <a:srgbClr val="FFFFFF"/>
              </a:highlight>
            </a:endParaRPr>
          </a:p>
          <a:p>
            <a:pPr marL="914400" lvl="0" indent="-457200" algn="l" rtl="0">
              <a:spcBef>
                <a:spcPts val="600"/>
              </a:spcBef>
              <a:spcAft>
                <a:spcPts val="0"/>
              </a:spcAft>
              <a:buFont typeface="+mj-lt"/>
              <a:buAutoNum type="arabicPeriod"/>
            </a:pPr>
            <a:endParaRPr sz="2000" dirty="0">
              <a:solidFill>
                <a:srgbClr val="000000"/>
              </a:solidFill>
              <a:highlight>
                <a:srgbClr val="FFFFFF"/>
              </a:highlight>
            </a:endParaRPr>
          </a:p>
          <a:p>
            <a:pPr marL="457200" lvl="0" indent="-355600" algn="l" rtl="0">
              <a:spcBef>
                <a:spcPts val="600"/>
              </a:spcBef>
              <a:spcAft>
                <a:spcPts val="0"/>
              </a:spcAft>
              <a:buSzPts val="2000"/>
              <a:buAutoNum type="arabicPeriod"/>
            </a:pPr>
            <a:r>
              <a:rPr lang="en" sz="2000" dirty="0">
                <a:solidFill>
                  <a:srgbClr val="000000"/>
                </a:solidFill>
                <a:highlight>
                  <a:srgbClr val="FFFFFF"/>
                </a:highlight>
              </a:rPr>
              <a:t>Reese et al. (2020) demonstrated the importance of increased focus on personal development. </a:t>
            </a:r>
            <a:endParaRPr sz="2000" dirty="0">
              <a:solidFill>
                <a:srgbClr val="000000"/>
              </a:solidFill>
              <a:highlight>
                <a:srgbClr val="FFFFFF"/>
              </a:highlight>
            </a:endParaRPr>
          </a:p>
          <a:p>
            <a:pPr marL="914400" lvl="0" indent="-457200" algn="l" rtl="0">
              <a:spcBef>
                <a:spcPts val="600"/>
              </a:spcBef>
              <a:spcAft>
                <a:spcPts val="0"/>
              </a:spcAft>
              <a:buFont typeface="+mj-lt"/>
              <a:buAutoNum type="arabicPeriod"/>
            </a:pPr>
            <a:endParaRPr sz="2000" dirty="0">
              <a:solidFill>
                <a:srgbClr val="000000"/>
              </a:solidFill>
              <a:highlight>
                <a:srgbClr val="FFFFFF"/>
              </a:highlight>
            </a:endParaRPr>
          </a:p>
          <a:p>
            <a:pPr marL="457200" lvl="0" indent="-355600" algn="l" rtl="0">
              <a:spcBef>
                <a:spcPts val="600"/>
              </a:spcBef>
              <a:spcAft>
                <a:spcPts val="0"/>
              </a:spcAft>
              <a:buSzPts val="2000"/>
              <a:buAutoNum type="arabicPeriod"/>
            </a:pPr>
            <a:r>
              <a:rPr lang="en" sz="2000" dirty="0">
                <a:solidFill>
                  <a:srgbClr val="000000"/>
                </a:solidFill>
                <a:highlight>
                  <a:srgbClr val="FFFFFF"/>
                </a:highlight>
              </a:rPr>
              <a:t>Although difficult to replicate, Reese et al. provided sufficient data in understanding personal drive and positivity (2020). </a:t>
            </a:r>
            <a:endParaRPr sz="2000" dirty="0">
              <a:solidFill>
                <a:srgbClr val="000000"/>
              </a:solidFill>
              <a:highlight>
                <a:srgbClr val="FFFFFF"/>
              </a:highlight>
            </a:endParaRPr>
          </a:p>
        </p:txBody>
      </p:sp>
      <p:sp>
        <p:nvSpPr>
          <p:cNvPr id="281" name="Google Shape;281;p30"/>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82" name="Google Shape;282;p30"/>
          <p:cNvSpPr/>
          <p:nvPr/>
        </p:nvSpPr>
        <p:spPr>
          <a:xfrm>
            <a:off x="49300" y="2424325"/>
            <a:ext cx="1156800" cy="479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txBox="1"/>
          <p:nvPr/>
        </p:nvSpPr>
        <p:spPr>
          <a:xfrm>
            <a:off x="49300" y="3041100"/>
            <a:ext cx="1156800" cy="15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Always use et al. with 3+ authors and the year follows the authors</a:t>
            </a:r>
            <a:endParaRPr>
              <a:latin typeface="Encode Sans Semi Condensed Light"/>
              <a:ea typeface="Encode Sans Semi Condensed Light"/>
              <a:cs typeface="Encode Sans Semi Condensed Light"/>
              <a:sym typeface="Encode Sans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300"/>
                                        <p:tgtEl>
                                          <p:spTgt spid="2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3"/>
                                        </p:tgtEl>
                                        <p:attrNameLst>
                                          <p:attrName>style.visibility</p:attrName>
                                        </p:attrNameLst>
                                      </p:cBhvr>
                                      <p:to>
                                        <p:strVal val="visible"/>
                                      </p:to>
                                    </p:set>
                                    <p:animEffect transition="in" filter="fade">
                                      <p:cBhvr>
                                        <p:cTn id="12" dur="3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Practice</a:t>
            </a:r>
            <a:endParaRPr/>
          </a:p>
        </p:txBody>
      </p:sp>
      <p:sp>
        <p:nvSpPr>
          <p:cNvPr id="289" name="Google Shape;289;p31"/>
          <p:cNvSpPr txBox="1">
            <a:spLocks noGrp="1"/>
          </p:cNvSpPr>
          <p:nvPr>
            <p:ph type="body" idx="1"/>
          </p:nvPr>
        </p:nvSpPr>
        <p:spPr>
          <a:xfrm>
            <a:off x="1206100" y="1173450"/>
            <a:ext cx="7026900" cy="34389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AutoNum type="arabicPeriod"/>
            </a:pPr>
            <a:r>
              <a:rPr lang="en-US" sz="2000" dirty="0">
                <a:solidFill>
                  <a:srgbClr val="000000"/>
                </a:solidFill>
              </a:rPr>
              <a:t>Judge and Larson </a:t>
            </a:r>
            <a:r>
              <a:rPr lang="en" sz="2000" dirty="0">
                <a:solidFill>
                  <a:srgbClr val="000000"/>
                </a:solidFill>
              </a:rPr>
              <a:t>(2020; 2019) studied the effects of individual education plans (IEP) on political ideology.</a:t>
            </a:r>
            <a:endParaRPr sz="2000" dirty="0">
              <a:solidFill>
                <a:srgbClr val="000000"/>
              </a:solidFill>
            </a:endParaRPr>
          </a:p>
          <a:p>
            <a:pPr marL="914400" lvl="0" indent="-457200" algn="l" rtl="0">
              <a:spcBef>
                <a:spcPts val="600"/>
              </a:spcBef>
              <a:spcAft>
                <a:spcPts val="0"/>
              </a:spcAft>
              <a:buFont typeface="+mj-lt"/>
              <a:buAutoNum type="arabicPeriod"/>
            </a:pPr>
            <a:endParaRPr sz="2000" dirty="0">
              <a:solidFill>
                <a:srgbClr val="000000"/>
              </a:solidFill>
            </a:endParaRPr>
          </a:p>
          <a:p>
            <a:pPr marL="457200" lvl="0" indent="-355600" algn="l" rtl="0">
              <a:spcBef>
                <a:spcPts val="600"/>
              </a:spcBef>
              <a:spcAft>
                <a:spcPts val="0"/>
              </a:spcAft>
              <a:buSzPts val="2000"/>
              <a:buAutoNum type="arabicPeriod"/>
            </a:pPr>
            <a:r>
              <a:rPr lang="en" sz="2000" dirty="0">
                <a:solidFill>
                  <a:srgbClr val="000000"/>
                </a:solidFill>
              </a:rPr>
              <a:t>Multiple studies have showcased the importance of independence in middle school aged students (</a:t>
            </a:r>
            <a:r>
              <a:rPr lang="en-US" sz="2000" dirty="0">
                <a:solidFill>
                  <a:srgbClr val="000000"/>
                </a:solidFill>
              </a:rPr>
              <a:t>Judge</a:t>
            </a:r>
            <a:r>
              <a:rPr lang="en" sz="2000" dirty="0">
                <a:solidFill>
                  <a:srgbClr val="000000"/>
                </a:solidFill>
              </a:rPr>
              <a:t>, 2020; </a:t>
            </a:r>
            <a:r>
              <a:rPr lang="en-US" sz="2000" dirty="0">
                <a:solidFill>
                  <a:srgbClr val="000000"/>
                </a:solidFill>
              </a:rPr>
              <a:t>Larson</a:t>
            </a:r>
            <a:r>
              <a:rPr lang="en" sz="2000" dirty="0">
                <a:solidFill>
                  <a:srgbClr val="000000"/>
                </a:solidFill>
              </a:rPr>
              <a:t>, 2019).</a:t>
            </a:r>
            <a:endParaRPr sz="2000" dirty="0">
              <a:solidFill>
                <a:srgbClr val="000000"/>
              </a:solidFill>
            </a:endParaRPr>
          </a:p>
          <a:p>
            <a:pPr marL="914400" lvl="0" indent="-457200" algn="l" rtl="0">
              <a:spcBef>
                <a:spcPts val="600"/>
              </a:spcBef>
              <a:spcAft>
                <a:spcPts val="0"/>
              </a:spcAft>
              <a:buFont typeface="+mj-lt"/>
              <a:buAutoNum type="arabicPeriod"/>
            </a:pPr>
            <a:endParaRPr sz="2000" dirty="0">
              <a:solidFill>
                <a:srgbClr val="000000"/>
              </a:solidFill>
            </a:endParaRPr>
          </a:p>
          <a:p>
            <a:pPr marL="457200" lvl="0" indent="-355600" algn="l" rtl="0">
              <a:spcBef>
                <a:spcPts val="600"/>
              </a:spcBef>
              <a:spcAft>
                <a:spcPts val="0"/>
              </a:spcAft>
              <a:buSzPts val="2000"/>
              <a:buAutoNum type="arabicPeriod"/>
            </a:pPr>
            <a:r>
              <a:rPr lang="en" sz="2000" dirty="0">
                <a:solidFill>
                  <a:srgbClr val="000000"/>
                </a:solidFill>
              </a:rPr>
              <a:t>Both studies are useful in determining the effects of parental influence in political stances (</a:t>
            </a:r>
            <a:r>
              <a:rPr lang="en-US" sz="2000" dirty="0">
                <a:solidFill>
                  <a:srgbClr val="000000"/>
                </a:solidFill>
              </a:rPr>
              <a:t>Judge</a:t>
            </a:r>
            <a:r>
              <a:rPr lang="en" sz="2000" dirty="0">
                <a:solidFill>
                  <a:srgbClr val="000000"/>
                </a:solidFill>
              </a:rPr>
              <a:t>, 2020, </a:t>
            </a:r>
            <a:r>
              <a:rPr lang="en-US" sz="2000" dirty="0">
                <a:solidFill>
                  <a:srgbClr val="000000"/>
                </a:solidFill>
              </a:rPr>
              <a:t>Larson</a:t>
            </a:r>
            <a:r>
              <a:rPr lang="en" sz="2000" dirty="0">
                <a:solidFill>
                  <a:srgbClr val="000000"/>
                </a:solidFill>
              </a:rPr>
              <a:t>, 2019).</a:t>
            </a:r>
            <a:endParaRPr sz="2000" dirty="0">
              <a:solidFill>
                <a:srgbClr val="000000"/>
              </a:solidFill>
            </a:endParaRPr>
          </a:p>
        </p:txBody>
      </p:sp>
      <p:sp>
        <p:nvSpPr>
          <p:cNvPr id="290" name="Google Shape;290;p31"/>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91" name="Google Shape;291;p31"/>
          <p:cNvSpPr/>
          <p:nvPr/>
        </p:nvSpPr>
        <p:spPr>
          <a:xfrm>
            <a:off x="49300" y="2376875"/>
            <a:ext cx="1156800" cy="479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txBox="1"/>
          <p:nvPr/>
        </p:nvSpPr>
        <p:spPr>
          <a:xfrm>
            <a:off x="49300" y="2923425"/>
            <a:ext cx="1156800" cy="8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Separate authors with a semicolon</a:t>
            </a:r>
            <a:endParaRPr>
              <a:latin typeface="Encode Sans Semi Condensed Light"/>
              <a:ea typeface="Encode Sans Semi Condensed Light"/>
              <a:cs typeface="Encode Sans Semi Condensed Light"/>
              <a:sym typeface="Encode Sans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3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gtEl>
                                        <p:attrNameLst>
                                          <p:attrName>style.visibility</p:attrName>
                                        </p:attrNameLst>
                                      </p:cBhvr>
                                      <p:to>
                                        <p:strVal val="visible"/>
                                      </p:to>
                                    </p:set>
                                    <p:animEffect transition="in" filter="fade">
                                      <p:cBhvr>
                                        <p:cTn id="12" dur="3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98" name="Google Shape;298;p32"/>
          <p:cNvPicPr preferRelativeResize="0"/>
          <p:nvPr/>
        </p:nvPicPr>
        <p:blipFill rotWithShape="1">
          <a:blip r:embed="rId3">
            <a:alphaModFix/>
          </a:blip>
          <a:srcRect l="50400" t="15288" r="7898" b="13435"/>
          <a:stretch/>
        </p:blipFill>
        <p:spPr>
          <a:xfrm>
            <a:off x="4361600" y="302799"/>
            <a:ext cx="4182350" cy="4020875"/>
          </a:xfrm>
          <a:prstGeom prst="rect">
            <a:avLst/>
          </a:prstGeom>
          <a:noFill/>
          <a:ln w="9525" cap="flat" cmpd="sng">
            <a:solidFill>
              <a:srgbClr val="212121"/>
            </a:solidFill>
            <a:prstDash val="solid"/>
            <a:round/>
            <a:headEnd type="none" w="sm" len="sm"/>
            <a:tailEnd type="none" w="sm" len="sm"/>
          </a:ln>
        </p:spPr>
      </p:pic>
      <p:sp>
        <p:nvSpPr>
          <p:cNvPr id="299" name="Google Shape;299;p3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References</a:t>
            </a:r>
            <a:endParaRPr/>
          </a:p>
        </p:txBody>
      </p:sp>
      <p:sp>
        <p:nvSpPr>
          <p:cNvPr id="300" name="Google Shape;300;p32"/>
          <p:cNvSpPr txBox="1">
            <a:spLocks noGrp="1"/>
          </p:cNvSpPr>
          <p:nvPr>
            <p:ph type="body" idx="1"/>
          </p:nvPr>
        </p:nvSpPr>
        <p:spPr>
          <a:xfrm>
            <a:off x="533400" y="1547525"/>
            <a:ext cx="3034200" cy="30648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Font typeface="Noto Sans Symbols"/>
              <a:buChar char="○"/>
            </a:pPr>
            <a:r>
              <a:rPr lang="en" sz="1800" dirty="0">
                <a:solidFill>
                  <a:srgbClr val="000000"/>
                </a:solidFill>
              </a:rPr>
              <a:t>(1) “References” centered and bolded</a:t>
            </a:r>
            <a:endParaRPr sz="1800" dirty="0">
              <a:solidFill>
                <a:srgbClr val="000000"/>
              </a:solidFill>
            </a:endParaRPr>
          </a:p>
          <a:p>
            <a:pPr marL="457200" lvl="0" indent="-342900" algn="l" rtl="0">
              <a:spcBef>
                <a:spcPts val="1160"/>
              </a:spcBef>
              <a:spcAft>
                <a:spcPts val="0"/>
              </a:spcAft>
              <a:buSzPts val="1800"/>
              <a:buChar char="○"/>
            </a:pPr>
            <a:r>
              <a:rPr lang="en" sz="1800" dirty="0">
                <a:solidFill>
                  <a:srgbClr val="000000"/>
                </a:solidFill>
              </a:rPr>
              <a:t>(2) Hanging indent for all sources</a:t>
            </a:r>
            <a:endParaRPr sz="1800" dirty="0">
              <a:solidFill>
                <a:srgbClr val="000000"/>
              </a:solidFill>
            </a:endParaRPr>
          </a:p>
          <a:p>
            <a:pPr marL="457200" lvl="0" indent="-342900" algn="l" rtl="0">
              <a:spcBef>
                <a:spcPts val="1160"/>
              </a:spcBef>
              <a:spcAft>
                <a:spcPts val="0"/>
              </a:spcAft>
              <a:buSzPts val="1800"/>
              <a:buChar char="○"/>
            </a:pPr>
            <a:r>
              <a:rPr lang="en" sz="1800" dirty="0">
                <a:solidFill>
                  <a:srgbClr val="000000"/>
                </a:solidFill>
              </a:rPr>
              <a:t>(3) Listed alphabetically</a:t>
            </a:r>
            <a:endParaRPr sz="1800" dirty="0">
              <a:solidFill>
                <a:srgbClr val="000000"/>
              </a:solidFill>
            </a:endParaRPr>
          </a:p>
          <a:p>
            <a:pPr marL="457200" lvl="0" indent="-342900" algn="l" rtl="0">
              <a:spcBef>
                <a:spcPts val="1160"/>
              </a:spcBef>
              <a:spcAft>
                <a:spcPts val="0"/>
              </a:spcAft>
              <a:buSzPts val="1800"/>
              <a:buFont typeface="Noto Sans Symbols"/>
              <a:buChar char="○"/>
            </a:pPr>
            <a:r>
              <a:rPr lang="en" sz="1800" dirty="0">
                <a:solidFill>
                  <a:srgbClr val="000000"/>
                </a:solidFill>
              </a:rPr>
              <a:t>(4) Keep hyperlink on DOI/URL</a:t>
            </a:r>
          </a:p>
          <a:p>
            <a:pPr indent="-342900">
              <a:spcBef>
                <a:spcPts val="1160"/>
              </a:spcBef>
              <a:buSzPts val="1800"/>
              <a:buFont typeface="Courier New" panose="02070309020205020404" pitchFamily="49" charset="0"/>
              <a:buChar char="o"/>
            </a:pPr>
            <a:r>
              <a:rPr lang="en" sz="1800" dirty="0">
                <a:solidFill>
                  <a:srgbClr val="000000"/>
                </a:solidFill>
              </a:rPr>
              <a:t>(5) 21+ authors rule</a:t>
            </a:r>
            <a:endParaRPr dirty="0"/>
          </a:p>
        </p:txBody>
      </p:sp>
      <p:sp>
        <p:nvSpPr>
          <p:cNvPr id="301" name="Google Shape;301;p32"/>
          <p:cNvSpPr/>
          <p:nvPr/>
        </p:nvSpPr>
        <p:spPr>
          <a:xfrm>
            <a:off x="4797775" y="198675"/>
            <a:ext cx="1101300" cy="2286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entury Gothic"/>
                <a:ea typeface="Century Gothic"/>
                <a:cs typeface="Century Gothic"/>
                <a:sym typeface="Century Gothic"/>
              </a:rPr>
              <a:t>(1)</a:t>
            </a:r>
            <a:endParaRPr sz="1800">
              <a:solidFill>
                <a:srgbClr val="FFFFFF"/>
              </a:solidFill>
              <a:latin typeface="Century Gothic"/>
              <a:ea typeface="Century Gothic"/>
              <a:cs typeface="Century Gothic"/>
              <a:sym typeface="Century Gothic"/>
            </a:endParaRPr>
          </a:p>
        </p:txBody>
      </p:sp>
      <p:sp>
        <p:nvSpPr>
          <p:cNvPr id="302" name="Google Shape;302;p32"/>
          <p:cNvSpPr/>
          <p:nvPr/>
        </p:nvSpPr>
        <p:spPr>
          <a:xfrm>
            <a:off x="3696475" y="1173450"/>
            <a:ext cx="1101300" cy="2286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entury Gothic"/>
                <a:ea typeface="Century Gothic"/>
                <a:cs typeface="Century Gothic"/>
                <a:sym typeface="Century Gothic"/>
              </a:rPr>
              <a:t>(2)</a:t>
            </a:r>
            <a:endParaRPr sz="1800">
              <a:solidFill>
                <a:srgbClr val="FFFFFF"/>
              </a:solidFill>
              <a:latin typeface="Century Gothic"/>
              <a:ea typeface="Century Gothic"/>
              <a:cs typeface="Century Gothic"/>
              <a:sym typeface="Century Gothic"/>
            </a:endParaRPr>
          </a:p>
        </p:txBody>
      </p:sp>
      <p:sp>
        <p:nvSpPr>
          <p:cNvPr id="303" name="Google Shape;303;p32"/>
          <p:cNvSpPr/>
          <p:nvPr/>
        </p:nvSpPr>
        <p:spPr>
          <a:xfrm>
            <a:off x="3649150" y="2177025"/>
            <a:ext cx="1101300" cy="2286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entury Gothic"/>
                <a:ea typeface="Century Gothic"/>
                <a:cs typeface="Century Gothic"/>
                <a:sym typeface="Century Gothic"/>
              </a:rPr>
              <a:t>(3)</a:t>
            </a:r>
            <a:endParaRPr sz="1800">
              <a:solidFill>
                <a:srgbClr val="FFFFFF"/>
              </a:solidFill>
              <a:latin typeface="Century Gothic"/>
              <a:ea typeface="Century Gothic"/>
              <a:cs typeface="Century Gothic"/>
              <a:sym typeface="Century Gothic"/>
            </a:endParaRPr>
          </a:p>
        </p:txBody>
      </p:sp>
      <p:sp>
        <p:nvSpPr>
          <p:cNvPr id="304" name="Google Shape;304;p32"/>
          <p:cNvSpPr/>
          <p:nvPr/>
        </p:nvSpPr>
        <p:spPr>
          <a:xfrm>
            <a:off x="3780375" y="3521800"/>
            <a:ext cx="1101300" cy="2286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entury Gothic"/>
                <a:ea typeface="Century Gothic"/>
                <a:cs typeface="Century Gothic"/>
                <a:sym typeface="Century Gothic"/>
              </a:rPr>
              <a:t>(4)</a:t>
            </a:r>
            <a:endParaRPr sz="1800">
              <a:solidFill>
                <a:srgbClr val="FFFFFF"/>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3"/>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Journal Article with a DOI/URL</a:t>
            </a:r>
            <a:endParaRPr/>
          </a:p>
        </p:txBody>
      </p:sp>
      <p:sp>
        <p:nvSpPr>
          <p:cNvPr id="310" name="Google Shape;310;p33"/>
          <p:cNvSpPr txBox="1">
            <a:spLocks noGrp="1"/>
          </p:cNvSpPr>
          <p:nvPr>
            <p:ph type="body" idx="1"/>
          </p:nvPr>
        </p:nvSpPr>
        <p:spPr>
          <a:xfrm>
            <a:off x="1610550" y="1173450"/>
            <a:ext cx="5922900" cy="3523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dirty="0"/>
              <a:t>Last name, First and Middle Initials. (year). Title of article.</a:t>
            </a:r>
            <a:endParaRPr sz="2000" dirty="0"/>
          </a:p>
          <a:p>
            <a:pPr marL="0" lvl="0" indent="457200" algn="l" rtl="0">
              <a:spcBef>
                <a:spcPts val="600"/>
              </a:spcBef>
              <a:spcAft>
                <a:spcPts val="0"/>
              </a:spcAft>
              <a:buNone/>
            </a:pPr>
            <a:r>
              <a:rPr lang="en" sz="2000" i="1" dirty="0"/>
              <a:t>Journal Name, volume</a:t>
            </a:r>
            <a:r>
              <a:rPr lang="en" sz="2000" dirty="0"/>
              <a:t>(issue), page numbers. </a:t>
            </a:r>
            <a:endParaRPr sz="2000" dirty="0"/>
          </a:p>
          <a:p>
            <a:pPr marL="0" lvl="0" indent="457200" algn="l" rtl="0">
              <a:spcBef>
                <a:spcPts val="600"/>
              </a:spcBef>
              <a:spcAft>
                <a:spcPts val="0"/>
              </a:spcAft>
              <a:buNone/>
            </a:pPr>
            <a:r>
              <a:rPr lang="en" sz="2000" u="sng" dirty="0">
                <a:solidFill>
                  <a:srgbClr val="0070C0"/>
                </a:solidFill>
                <a:hlinkClick r:id="rId3">
                  <a:extLst>
                    <a:ext uri="{A12FA001-AC4F-418D-AE19-62706E023703}">
                      <ahyp:hlinkClr xmlns:ahyp="http://schemas.microsoft.com/office/drawing/2018/hyperlinkcolor" val="tx"/>
                    </a:ext>
                  </a:extLst>
                </a:hlinkClick>
              </a:rPr>
              <a:t>https://doi.org/00000000000</a:t>
            </a:r>
            <a:endParaRPr sz="2000" dirty="0">
              <a:solidFill>
                <a:srgbClr val="0070C0"/>
              </a:solidFill>
            </a:endParaRPr>
          </a:p>
          <a:p>
            <a:pPr marL="0" lvl="0" indent="0" algn="l" rtl="0">
              <a:spcBef>
                <a:spcPts val="600"/>
              </a:spcBef>
              <a:spcAft>
                <a:spcPts val="0"/>
              </a:spcAft>
              <a:buNone/>
            </a:pPr>
            <a:r>
              <a:rPr lang="en" sz="2000" dirty="0"/>
              <a:t>	(if no DOI then 	</a:t>
            </a:r>
            <a:r>
              <a:rPr lang="en" sz="2000" u="sng" dirty="0">
                <a:solidFill>
                  <a:srgbClr val="0070C0"/>
                </a:solidFill>
                <a:hlinkClick r:id="rId4">
                  <a:extLst>
                    <a:ext uri="{A12FA001-AC4F-418D-AE19-62706E023703}">
                      <ahyp:hlinkClr xmlns:ahyp="http://schemas.microsoft.com/office/drawing/2018/hyperlinkcolor" val="tx"/>
                    </a:ext>
                  </a:extLst>
                </a:hlinkClick>
              </a:rPr>
              <a:t>https://www.website.org/blahblah</a:t>
            </a:r>
            <a:r>
              <a:rPr lang="en" sz="2000" dirty="0"/>
              <a:t>)</a:t>
            </a:r>
            <a:endParaRPr sz="2000" dirty="0"/>
          </a:p>
          <a:p>
            <a:pPr marL="0" lvl="0" indent="0" algn="l" rtl="0">
              <a:spcBef>
                <a:spcPts val="600"/>
              </a:spcBef>
              <a:spcAft>
                <a:spcPts val="0"/>
              </a:spcAft>
              <a:buNone/>
            </a:pPr>
            <a:endParaRPr sz="2000" dirty="0"/>
          </a:p>
          <a:p>
            <a:pPr marL="0" lvl="0" indent="0" algn="l" rtl="0">
              <a:spcBef>
                <a:spcPts val="600"/>
              </a:spcBef>
              <a:spcAft>
                <a:spcPts val="0"/>
              </a:spcAft>
              <a:buNone/>
            </a:pPr>
            <a:r>
              <a:rPr lang="en" sz="2000" dirty="0"/>
              <a:t>Cusworth, Z. A., &amp; Stout, A. E. (2019). Disneyland: The</a:t>
            </a:r>
            <a:endParaRPr sz="2000" dirty="0"/>
          </a:p>
          <a:p>
            <a:pPr marL="0" lvl="0" indent="457200" algn="l" rtl="0">
              <a:spcBef>
                <a:spcPts val="600"/>
              </a:spcBef>
              <a:spcAft>
                <a:spcPts val="0"/>
              </a:spcAft>
              <a:buNone/>
            </a:pPr>
            <a:r>
              <a:rPr lang="en" sz="2000" dirty="0"/>
              <a:t>best amusement park. </a:t>
            </a:r>
            <a:r>
              <a:rPr lang="en" sz="2000" i="1" dirty="0"/>
              <a:t>Amusement General, 5</a:t>
            </a:r>
            <a:r>
              <a:rPr lang="en" sz="2000" dirty="0"/>
              <a:t>(12), </a:t>
            </a:r>
            <a:endParaRPr sz="2000" dirty="0"/>
          </a:p>
          <a:p>
            <a:pPr marL="0" lvl="0" indent="457200" algn="l" rtl="0">
              <a:spcBef>
                <a:spcPts val="600"/>
              </a:spcBef>
              <a:spcAft>
                <a:spcPts val="0"/>
              </a:spcAft>
              <a:buNone/>
            </a:pPr>
            <a:r>
              <a:rPr lang="en" sz="2000" dirty="0"/>
              <a:t>33-54. </a:t>
            </a:r>
            <a:r>
              <a:rPr lang="en" sz="2000" u="sng" dirty="0">
                <a:solidFill>
                  <a:srgbClr val="0070C0"/>
                </a:solidFill>
                <a:hlinkClick r:id="rId5">
                  <a:extLst>
                    <a:ext uri="{A12FA001-AC4F-418D-AE19-62706E023703}">
                      <ahyp:hlinkClr xmlns:ahyp="http://schemas.microsoft.com/office/drawing/2018/hyperlinkcolor" val="tx"/>
                    </a:ext>
                  </a:extLst>
                </a:hlinkClick>
              </a:rPr>
              <a:t>https://doi.org/000000000000</a:t>
            </a:r>
            <a:r>
              <a:rPr lang="en" sz="2000" dirty="0">
                <a:solidFill>
                  <a:srgbClr val="0070C0"/>
                </a:solidFill>
              </a:rPr>
              <a:t> </a:t>
            </a:r>
            <a:endParaRPr sz="2000" dirty="0">
              <a:solidFill>
                <a:srgbClr val="0070C0"/>
              </a:solidFill>
            </a:endParaRPr>
          </a:p>
          <a:p>
            <a:pPr marL="0" lvl="0" indent="0" algn="l" rtl="0">
              <a:spcBef>
                <a:spcPts val="600"/>
              </a:spcBef>
              <a:spcAft>
                <a:spcPts val="0"/>
              </a:spcAft>
              <a:buNone/>
            </a:pPr>
            <a:endParaRPr dirty="0"/>
          </a:p>
        </p:txBody>
      </p:sp>
      <p:sp>
        <p:nvSpPr>
          <p:cNvPr id="311" name="Google Shape;311;p33"/>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idx="4294967295"/>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a:solidFill>
                  <a:srgbClr val="000000"/>
                </a:solidFill>
              </a:rPr>
              <a:t>Disclaimer – APA Manual vs. Professors' Instructions</a:t>
            </a:r>
            <a:endParaRPr>
              <a:solidFill>
                <a:srgbClr val="000000"/>
              </a:solidFill>
            </a:endParaRPr>
          </a:p>
        </p:txBody>
      </p:sp>
      <p:sp>
        <p:nvSpPr>
          <p:cNvPr id="132" name="Google Shape;132;p12"/>
          <p:cNvSpPr txBox="1">
            <a:spLocks noGrp="1"/>
          </p:cNvSpPr>
          <p:nvPr>
            <p:ph type="body" idx="4294967295"/>
          </p:nvPr>
        </p:nvSpPr>
        <p:spPr>
          <a:xfrm>
            <a:off x="576900" y="1509425"/>
            <a:ext cx="8052300" cy="2577300"/>
          </a:xfrm>
          <a:prstGeom prst="rect">
            <a:avLst/>
          </a:prstGeom>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2000" b="1">
                <a:solidFill>
                  <a:srgbClr val="000000"/>
                </a:solidFill>
              </a:rPr>
              <a:t>Although the American Psychological Association (APA) has specific style requirements, professors can make exceptions when desired.  When contradictions exist between the professor's assignment description and the APA style manual, always follow the professor's instructions.</a:t>
            </a:r>
            <a:endParaRPr sz="2000">
              <a:solidFill>
                <a:srgbClr val="000000"/>
              </a:solidFill>
            </a:endParaRPr>
          </a:p>
          <a:p>
            <a:pPr marL="0" lvl="0" indent="0" algn="l" rtl="0">
              <a:lnSpc>
                <a:spcPct val="100000"/>
              </a:lnSpc>
              <a:spcBef>
                <a:spcPts val="600"/>
              </a:spcBef>
              <a:spcAft>
                <a:spcPts val="0"/>
              </a:spcAft>
              <a:buClr>
                <a:schemeClr val="dk1"/>
              </a:buClr>
              <a:buSzPts val="1100"/>
              <a:buFont typeface="Arial"/>
              <a:buNone/>
            </a:pPr>
            <a:endParaRPr sz="1400" b="1"/>
          </a:p>
        </p:txBody>
      </p:sp>
      <p:sp>
        <p:nvSpPr>
          <p:cNvPr id="133" name="Google Shape;133;p12"/>
          <p:cNvSpPr txBox="1">
            <a:spLocks noGrp="1"/>
          </p:cNvSpPr>
          <p:nvPr>
            <p:ph type="sldNum" idx="12"/>
          </p:nvPr>
        </p:nvSpPr>
        <p:spPr>
          <a:xfrm>
            <a:off x="4327150" y="4797925"/>
            <a:ext cx="485400" cy="3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accent2"/>
                </a:solidFill>
              </a:rPr>
              <a:t>2</a:t>
            </a:fld>
            <a:endParaRPr>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4"/>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Book Reference</a:t>
            </a:r>
            <a:endParaRPr/>
          </a:p>
        </p:txBody>
      </p:sp>
      <p:sp>
        <p:nvSpPr>
          <p:cNvPr id="317" name="Google Shape;317;p34"/>
          <p:cNvSpPr txBox="1">
            <a:spLocks noGrp="1"/>
          </p:cNvSpPr>
          <p:nvPr>
            <p:ph type="body" idx="1"/>
          </p:nvPr>
        </p:nvSpPr>
        <p:spPr>
          <a:xfrm>
            <a:off x="1626450" y="1179349"/>
            <a:ext cx="5891100" cy="3122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dirty="0"/>
              <a:t>Last name, First and Middle Initials. (year). </a:t>
            </a:r>
            <a:r>
              <a:rPr lang="en" sz="2000" i="1" dirty="0"/>
              <a:t>Title of book</a:t>
            </a:r>
            <a:r>
              <a:rPr lang="en" sz="2000" dirty="0"/>
              <a:t>. </a:t>
            </a:r>
            <a:endParaRPr sz="2000" dirty="0"/>
          </a:p>
          <a:p>
            <a:pPr marL="0" lvl="0" indent="457200" algn="l" rtl="0">
              <a:spcBef>
                <a:spcPts val="600"/>
              </a:spcBef>
              <a:spcAft>
                <a:spcPts val="0"/>
              </a:spcAft>
              <a:buNone/>
            </a:pPr>
            <a:r>
              <a:rPr lang="en" sz="2000" dirty="0"/>
              <a:t>Publisher name. (if online, add DOI/URL)</a:t>
            </a:r>
            <a:endParaRPr sz="2000" dirty="0"/>
          </a:p>
          <a:p>
            <a:pPr marL="0" lvl="0" indent="0" algn="l" rtl="0">
              <a:spcBef>
                <a:spcPts val="600"/>
              </a:spcBef>
              <a:spcAft>
                <a:spcPts val="0"/>
              </a:spcAft>
              <a:buNone/>
            </a:pPr>
            <a:endParaRPr sz="2000" dirty="0"/>
          </a:p>
          <a:p>
            <a:pPr marL="0" lvl="0" indent="0" algn="l" rtl="0">
              <a:spcBef>
                <a:spcPts val="600"/>
              </a:spcBef>
              <a:spcAft>
                <a:spcPts val="0"/>
              </a:spcAft>
              <a:buNone/>
            </a:pPr>
            <a:r>
              <a:rPr lang="en" sz="2000" dirty="0"/>
              <a:t>Cusworth, Z. A. (2018). </a:t>
            </a:r>
            <a:r>
              <a:rPr lang="en" sz="2000" i="1" dirty="0"/>
              <a:t>How to achieve true happiness: A</a:t>
            </a:r>
            <a:endParaRPr sz="2000" i="1" dirty="0"/>
          </a:p>
          <a:p>
            <a:pPr marL="0" lvl="0" indent="457200" algn="l" rtl="0">
              <a:spcBef>
                <a:spcPts val="600"/>
              </a:spcBef>
              <a:spcAft>
                <a:spcPts val="0"/>
              </a:spcAft>
              <a:buNone/>
            </a:pPr>
            <a:r>
              <a:rPr lang="en" sz="2000" i="1" dirty="0"/>
              <a:t>Disneyland perspective. </a:t>
            </a:r>
            <a:r>
              <a:rPr lang="en" sz="2000" dirty="0"/>
              <a:t>Lopez Publishers.</a:t>
            </a:r>
            <a:endParaRPr sz="2000" dirty="0"/>
          </a:p>
          <a:p>
            <a:pPr marL="0" lvl="0" indent="457200" algn="l" rtl="0">
              <a:spcBef>
                <a:spcPts val="600"/>
              </a:spcBef>
              <a:spcAft>
                <a:spcPts val="0"/>
              </a:spcAft>
              <a:buNone/>
            </a:pPr>
            <a:r>
              <a:rPr lang="en" sz="2000" dirty="0">
                <a:solidFill>
                  <a:srgbClr val="0000FF"/>
                </a:solidFill>
              </a:rPr>
              <a:t> </a:t>
            </a:r>
            <a:r>
              <a:rPr lang="en" sz="2000" u="sng" dirty="0">
                <a:solidFill>
                  <a:srgbClr val="0000FF"/>
                </a:solidFill>
                <a:hlinkClick r:id="rId3"/>
              </a:rPr>
              <a:t>https://doi.org/000000000000</a:t>
            </a:r>
            <a:r>
              <a:rPr lang="en" sz="2000" dirty="0">
                <a:solidFill>
                  <a:srgbClr val="0000FF"/>
                </a:solidFill>
              </a:rPr>
              <a:t> </a:t>
            </a:r>
            <a:endParaRPr sz="2000" dirty="0">
              <a:solidFill>
                <a:srgbClr val="0000FF"/>
              </a:solidFill>
            </a:endParaRPr>
          </a:p>
        </p:txBody>
      </p:sp>
      <p:sp>
        <p:nvSpPr>
          <p:cNvPr id="318" name="Google Shape;318;p34"/>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a:spLocks noGrp="1"/>
          </p:cNvSpPr>
          <p:nvPr>
            <p:ph type="sldNum" idx="12"/>
          </p:nvPr>
        </p:nvSpPr>
        <p:spPr>
          <a:xfrm>
            <a:off x="4329300" y="4612325"/>
            <a:ext cx="485400" cy="531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3" name="Picture 2">
            <a:extLst>
              <a:ext uri="{FF2B5EF4-FFF2-40B4-BE49-F238E27FC236}">
                <a16:creationId xmlns:a16="http://schemas.microsoft.com/office/drawing/2014/main" id="{AD23DABF-24D2-45FD-BCBE-710C399F9261}"/>
              </a:ext>
            </a:extLst>
          </p:cNvPr>
          <p:cNvPicPr>
            <a:picLocks noChangeAspect="1"/>
          </p:cNvPicPr>
          <p:nvPr/>
        </p:nvPicPr>
        <p:blipFill>
          <a:blip r:embed="rId3"/>
          <a:stretch>
            <a:fillRect/>
          </a:stretch>
        </p:blipFill>
        <p:spPr>
          <a:xfrm>
            <a:off x="600189" y="151898"/>
            <a:ext cx="7943622" cy="48397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a:t>General APA Guidelines</a:t>
            </a:r>
            <a:endParaRPr sz="4000"/>
          </a:p>
        </p:txBody>
      </p:sp>
      <p:sp>
        <p:nvSpPr>
          <p:cNvPr id="139" name="Google Shape;139;p13"/>
          <p:cNvSpPr txBox="1">
            <a:spLocks noGrp="1"/>
          </p:cNvSpPr>
          <p:nvPr>
            <p:ph type="body" idx="1"/>
          </p:nvPr>
        </p:nvSpPr>
        <p:spPr>
          <a:xfrm>
            <a:off x="1206100" y="1706200"/>
            <a:ext cx="3336900" cy="3064800"/>
          </a:xfrm>
          <a:prstGeom prst="rect">
            <a:avLst/>
          </a:prstGeom>
        </p:spPr>
        <p:txBody>
          <a:bodyPr spcFirstLastPara="1" wrap="square" lIns="0" tIns="0" rIns="0" bIns="0" anchor="t" anchorCtr="0">
            <a:noAutofit/>
          </a:bodyPr>
          <a:lstStyle/>
          <a:p>
            <a:pPr marL="742950" lvl="1" indent="-285750" algn="l" rtl="0">
              <a:spcBef>
                <a:spcPts val="1000"/>
              </a:spcBef>
              <a:spcAft>
                <a:spcPts val="0"/>
              </a:spcAft>
              <a:buSzPts val="2000"/>
              <a:buFont typeface="Encode Sans Semi Condensed Light"/>
              <a:buChar char="○"/>
            </a:pPr>
            <a:r>
              <a:rPr lang="en" sz="2000">
                <a:solidFill>
                  <a:srgbClr val="000000"/>
                </a:solidFill>
              </a:rPr>
              <a:t>Title Page</a:t>
            </a:r>
            <a:endParaRPr>
              <a:solidFill>
                <a:srgbClr val="000000"/>
              </a:solidFill>
            </a:endParaRPr>
          </a:p>
          <a:p>
            <a:pPr marL="742950" lvl="1" indent="-285750" algn="l" rtl="0">
              <a:spcBef>
                <a:spcPts val="1000"/>
              </a:spcBef>
              <a:spcAft>
                <a:spcPts val="0"/>
              </a:spcAft>
              <a:buSzPts val="2000"/>
              <a:buFont typeface="Encode Sans Semi Condensed Light"/>
              <a:buChar char="○"/>
            </a:pPr>
            <a:r>
              <a:rPr lang="en" sz="2000">
                <a:solidFill>
                  <a:srgbClr val="000000"/>
                </a:solidFill>
              </a:rPr>
              <a:t>Introduction</a:t>
            </a:r>
            <a:endParaRPr>
              <a:solidFill>
                <a:srgbClr val="000000"/>
              </a:solidFill>
            </a:endParaRPr>
          </a:p>
          <a:p>
            <a:pPr marL="742950" lvl="1" indent="-285750" algn="l" rtl="0">
              <a:spcBef>
                <a:spcPts val="1000"/>
              </a:spcBef>
              <a:spcAft>
                <a:spcPts val="0"/>
              </a:spcAft>
              <a:buSzPts val="2000"/>
              <a:buFont typeface="Encode Sans Semi Condensed Light"/>
              <a:buChar char="○"/>
            </a:pPr>
            <a:r>
              <a:rPr lang="en" sz="2000">
                <a:solidFill>
                  <a:srgbClr val="000000"/>
                </a:solidFill>
              </a:rPr>
              <a:t>Headings</a:t>
            </a:r>
            <a:endParaRPr>
              <a:solidFill>
                <a:srgbClr val="000000"/>
              </a:solidFill>
            </a:endParaRPr>
          </a:p>
          <a:p>
            <a:pPr marL="742950" lvl="1" indent="-285750" algn="l" rtl="0">
              <a:spcBef>
                <a:spcPts val="1000"/>
              </a:spcBef>
              <a:spcAft>
                <a:spcPts val="0"/>
              </a:spcAft>
              <a:buSzPts val="2000"/>
              <a:buFont typeface="Encode Sans Semi Condensed Light"/>
              <a:buChar char="○"/>
            </a:pPr>
            <a:r>
              <a:rPr lang="en" sz="2000">
                <a:solidFill>
                  <a:srgbClr val="000000"/>
                </a:solidFill>
              </a:rPr>
              <a:t>In-text citations</a:t>
            </a:r>
            <a:endParaRPr>
              <a:solidFill>
                <a:srgbClr val="000000"/>
              </a:solidFill>
            </a:endParaRPr>
          </a:p>
          <a:p>
            <a:pPr marL="742950" lvl="1" indent="-285750" algn="l" rtl="0">
              <a:spcBef>
                <a:spcPts val="1000"/>
              </a:spcBef>
              <a:spcAft>
                <a:spcPts val="0"/>
              </a:spcAft>
              <a:buSzPts val="2000"/>
              <a:buFont typeface="Encode Sans Semi Condensed Light"/>
              <a:buChar char="○"/>
            </a:pPr>
            <a:r>
              <a:rPr lang="en" sz="2000">
                <a:solidFill>
                  <a:srgbClr val="000000"/>
                </a:solidFill>
              </a:rPr>
              <a:t>References</a:t>
            </a:r>
            <a:endParaRPr>
              <a:solidFill>
                <a:srgbClr val="000000"/>
              </a:solidFill>
            </a:endParaRPr>
          </a:p>
        </p:txBody>
      </p:sp>
      <p:sp>
        <p:nvSpPr>
          <p:cNvPr id="140" name="Google Shape;140;p13"/>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141" name="Google Shape;141;p13"/>
          <p:cNvPicPr preferRelativeResize="0"/>
          <p:nvPr/>
        </p:nvPicPr>
        <p:blipFill>
          <a:blip r:embed="rId3">
            <a:alphaModFix/>
          </a:blip>
          <a:stretch>
            <a:fillRect/>
          </a:stretch>
        </p:blipFill>
        <p:spPr>
          <a:xfrm>
            <a:off x="4619475" y="1173450"/>
            <a:ext cx="2920125" cy="356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General Guidelines</a:t>
            </a:r>
            <a:endParaRPr/>
          </a:p>
        </p:txBody>
      </p:sp>
      <p:sp>
        <p:nvSpPr>
          <p:cNvPr id="147" name="Google Shape;147;p14"/>
          <p:cNvSpPr txBox="1">
            <a:spLocks noGrp="1"/>
          </p:cNvSpPr>
          <p:nvPr>
            <p:ph type="body" idx="1"/>
          </p:nvPr>
        </p:nvSpPr>
        <p:spPr>
          <a:xfrm>
            <a:off x="1206100" y="1706200"/>
            <a:ext cx="7026900" cy="3300900"/>
          </a:xfrm>
          <a:prstGeom prst="rect">
            <a:avLst/>
          </a:prstGeom>
        </p:spPr>
        <p:txBody>
          <a:bodyPr spcFirstLastPara="1" wrap="square" lIns="0" tIns="0" rIns="0" bIns="0" anchor="t" anchorCtr="0">
            <a:noAutofit/>
          </a:bodyPr>
          <a:lstStyle/>
          <a:p>
            <a:pPr marL="342900" lvl="0" indent="-279400" algn="l" rtl="0">
              <a:spcBef>
                <a:spcPts val="0"/>
              </a:spcBef>
              <a:spcAft>
                <a:spcPts val="0"/>
              </a:spcAft>
              <a:buSzPts val="1800"/>
              <a:buFont typeface="Encode Sans Semi Condensed Light"/>
              <a:buChar char="○"/>
            </a:pPr>
            <a:r>
              <a:rPr lang="en" sz="1800">
                <a:solidFill>
                  <a:srgbClr val="000000"/>
                </a:solidFill>
              </a:rPr>
              <a:t>One-inch margins for entire page</a:t>
            </a:r>
            <a:endParaRPr sz="1800">
              <a:solidFill>
                <a:srgbClr val="000000"/>
              </a:solidFill>
            </a:endParaRPr>
          </a:p>
          <a:p>
            <a:pPr marL="342900" lvl="0" indent="-279400" algn="l" rtl="0">
              <a:spcBef>
                <a:spcPts val="1160"/>
              </a:spcBef>
              <a:spcAft>
                <a:spcPts val="0"/>
              </a:spcAft>
              <a:buSzPts val="1800"/>
              <a:buFont typeface="Noto Sans Symbols"/>
              <a:buChar char="○"/>
            </a:pPr>
            <a:r>
              <a:rPr lang="en" sz="1800">
                <a:solidFill>
                  <a:srgbClr val="000000"/>
                </a:solidFill>
                <a:latin typeface="Times New Roman"/>
                <a:ea typeface="Times New Roman"/>
                <a:cs typeface="Times New Roman"/>
                <a:sym typeface="Times New Roman"/>
              </a:rPr>
              <a:t>12-pt. Times New Roman</a:t>
            </a:r>
            <a:r>
              <a:rPr lang="en" sz="1800">
                <a:solidFill>
                  <a:srgbClr val="000000"/>
                </a:solidFill>
              </a:rPr>
              <a:t>, </a:t>
            </a:r>
            <a:r>
              <a:rPr lang="en" sz="1800">
                <a:solidFill>
                  <a:srgbClr val="000000"/>
                </a:solidFill>
                <a:latin typeface="Calibri"/>
                <a:ea typeface="Calibri"/>
                <a:cs typeface="Calibri"/>
                <a:sym typeface="Calibri"/>
              </a:rPr>
              <a:t>11-pt. Calibri</a:t>
            </a:r>
            <a:r>
              <a:rPr lang="en" sz="1800">
                <a:solidFill>
                  <a:srgbClr val="000000"/>
                </a:solidFill>
              </a:rPr>
              <a:t>, </a:t>
            </a:r>
            <a:r>
              <a:rPr lang="en" sz="1800">
                <a:solidFill>
                  <a:srgbClr val="000000"/>
                </a:solidFill>
                <a:latin typeface="Arial"/>
                <a:ea typeface="Arial"/>
                <a:cs typeface="Arial"/>
                <a:sym typeface="Arial"/>
              </a:rPr>
              <a:t>Arial</a:t>
            </a:r>
            <a:r>
              <a:rPr lang="en" sz="1800">
                <a:solidFill>
                  <a:srgbClr val="000000"/>
                </a:solidFill>
              </a:rPr>
              <a:t>, and </a:t>
            </a:r>
            <a:r>
              <a:rPr lang="en" sz="1800">
                <a:solidFill>
                  <a:srgbClr val="000000"/>
                </a:solidFill>
                <a:latin typeface="Georgia"/>
                <a:ea typeface="Georgia"/>
                <a:cs typeface="Georgia"/>
                <a:sym typeface="Georgia"/>
              </a:rPr>
              <a:t>Georgia</a:t>
            </a:r>
            <a:r>
              <a:rPr lang="en" sz="1800">
                <a:solidFill>
                  <a:srgbClr val="000000"/>
                </a:solidFill>
              </a:rPr>
              <a:t>, or 10-pt. Lucida Sans Unicode and (Computer Modern)</a:t>
            </a:r>
            <a:endParaRPr sz="1800">
              <a:solidFill>
                <a:srgbClr val="000000"/>
              </a:solidFill>
              <a:latin typeface="Century Gothic"/>
              <a:ea typeface="Century Gothic"/>
              <a:cs typeface="Century Gothic"/>
              <a:sym typeface="Century Gothic"/>
            </a:endParaRPr>
          </a:p>
          <a:p>
            <a:pPr marL="342900" lvl="0" indent="-279400" algn="l" rtl="0">
              <a:spcBef>
                <a:spcPts val="1160"/>
              </a:spcBef>
              <a:spcAft>
                <a:spcPts val="0"/>
              </a:spcAft>
              <a:buSzPts val="1800"/>
              <a:buFont typeface="Encode Sans Semi Condensed Light"/>
              <a:buChar char="○"/>
            </a:pPr>
            <a:r>
              <a:rPr lang="en" sz="1800">
                <a:solidFill>
                  <a:srgbClr val="000000"/>
                </a:solidFill>
              </a:rPr>
              <a:t>Double Spaced</a:t>
            </a:r>
            <a:endParaRPr sz="1800">
              <a:solidFill>
                <a:srgbClr val="000000"/>
              </a:solidFill>
            </a:endParaRPr>
          </a:p>
          <a:p>
            <a:pPr marL="342900" lvl="0" indent="-279400" algn="l" rtl="0">
              <a:spcBef>
                <a:spcPts val="1160"/>
              </a:spcBef>
              <a:spcAft>
                <a:spcPts val="0"/>
              </a:spcAft>
              <a:buSzPts val="1800"/>
              <a:buFont typeface="Encode Sans Semi Condensed Light"/>
              <a:buChar char="○"/>
            </a:pPr>
            <a:r>
              <a:rPr lang="en" sz="1800">
                <a:solidFill>
                  <a:srgbClr val="000000"/>
                </a:solidFill>
              </a:rPr>
              <a:t>Normally write out numbers below 10 and when beginning a sentence</a:t>
            </a:r>
            <a:endParaRPr sz="1800">
              <a:solidFill>
                <a:srgbClr val="000000"/>
              </a:solidFill>
            </a:endParaRPr>
          </a:p>
          <a:p>
            <a:pPr marL="742950" lvl="1" indent="-222250" algn="l" rtl="0">
              <a:spcBef>
                <a:spcPts val="1160"/>
              </a:spcBef>
              <a:spcAft>
                <a:spcPts val="0"/>
              </a:spcAft>
              <a:buSzPts val="1400"/>
              <a:buFont typeface="Noto Sans Symbols"/>
              <a:buChar char="○"/>
            </a:pPr>
            <a:r>
              <a:rPr lang="en" sz="1400">
                <a:solidFill>
                  <a:srgbClr val="000000"/>
                </a:solidFill>
              </a:rPr>
              <a:t>Be aware of exceptions (p. 178)</a:t>
            </a:r>
            <a:endParaRPr sz="1400">
              <a:solidFill>
                <a:srgbClr val="000000"/>
              </a:solidFill>
            </a:endParaRPr>
          </a:p>
          <a:p>
            <a:pPr marL="342900" lvl="0" indent="-279400" algn="l" rtl="0">
              <a:spcBef>
                <a:spcPts val="1160"/>
              </a:spcBef>
              <a:spcAft>
                <a:spcPts val="0"/>
              </a:spcAft>
              <a:buSzPts val="1800"/>
              <a:buFont typeface="Encode Sans Semi Condensed Light"/>
              <a:buChar char="○"/>
            </a:pPr>
            <a:r>
              <a:rPr lang="en" sz="1800">
                <a:solidFill>
                  <a:srgbClr val="000000"/>
                </a:solidFill>
              </a:rPr>
              <a:t>Introduce all acronyms before using them</a:t>
            </a:r>
            <a:endParaRPr sz="1800">
              <a:solidFill>
                <a:srgbClr val="000000"/>
              </a:solidFill>
            </a:endParaRPr>
          </a:p>
          <a:p>
            <a:pPr marL="742950" lvl="1" indent="-222250" algn="l" rtl="0">
              <a:spcBef>
                <a:spcPts val="1080"/>
              </a:spcBef>
              <a:spcAft>
                <a:spcPts val="0"/>
              </a:spcAft>
              <a:buSzPts val="1400"/>
              <a:buFont typeface="Encode Sans Semi Condensed Light"/>
              <a:buChar char="○"/>
            </a:pPr>
            <a:r>
              <a:rPr lang="en" sz="1400">
                <a:solidFill>
                  <a:srgbClr val="000000"/>
                </a:solidFill>
              </a:rPr>
              <a:t>Example: The American Psychological Association (APA)</a:t>
            </a:r>
            <a:endParaRPr sz="1400">
              <a:solidFill>
                <a:srgbClr val="000000"/>
              </a:solidFill>
            </a:endParaRPr>
          </a:p>
          <a:p>
            <a:pPr marL="0" lvl="0" indent="0" algn="l" rtl="0">
              <a:spcBef>
                <a:spcPts val="600"/>
              </a:spcBef>
              <a:spcAft>
                <a:spcPts val="0"/>
              </a:spcAft>
              <a:buNone/>
            </a:pPr>
            <a:endParaRPr sz="1800">
              <a:solidFill>
                <a:srgbClr val="000000"/>
              </a:solidFill>
            </a:endParaRPr>
          </a:p>
        </p:txBody>
      </p:sp>
      <p:sp>
        <p:nvSpPr>
          <p:cNvPr id="148" name="Google Shape;148;p14"/>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Student Title Page</a:t>
            </a:r>
            <a:endParaRPr/>
          </a:p>
        </p:txBody>
      </p:sp>
      <p:sp>
        <p:nvSpPr>
          <p:cNvPr id="154" name="Google Shape;154;p15"/>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p>
            <a:pPr marL="342900" lvl="0" indent="-254000" algn="l" rtl="0">
              <a:spcBef>
                <a:spcPts val="1160"/>
              </a:spcBef>
              <a:spcAft>
                <a:spcPts val="0"/>
              </a:spcAft>
              <a:buSzPts val="1400"/>
              <a:buFont typeface="Encode Sans Semi Condensed Light"/>
              <a:buChar char="○"/>
            </a:pPr>
            <a:r>
              <a:rPr lang="en" sz="1400">
                <a:solidFill>
                  <a:srgbClr val="000000"/>
                </a:solidFill>
              </a:rPr>
              <a:t>Include page number, right justified</a:t>
            </a:r>
            <a:endParaRPr sz="1400">
              <a:solidFill>
                <a:srgbClr val="000000"/>
              </a:solidFill>
            </a:endParaRPr>
          </a:p>
          <a:p>
            <a:pPr marL="342900" lvl="0" indent="-254000" algn="l" rtl="0">
              <a:spcBef>
                <a:spcPts val="1160"/>
              </a:spcBef>
              <a:spcAft>
                <a:spcPts val="0"/>
              </a:spcAft>
              <a:buSzPts val="1400"/>
              <a:buFont typeface="Noto Sans Symbols"/>
              <a:buChar char="○"/>
            </a:pPr>
            <a:r>
              <a:rPr lang="en" sz="1400">
                <a:solidFill>
                  <a:srgbClr val="000000"/>
                </a:solidFill>
              </a:rPr>
              <a:t>Have title (up to 12 words) on one to two lines, bolded, and ⅓ of the way down on the page</a:t>
            </a:r>
            <a:endParaRPr sz="1400">
              <a:solidFill>
                <a:srgbClr val="000000"/>
              </a:solidFill>
            </a:endParaRPr>
          </a:p>
          <a:p>
            <a:pPr marL="342900" lvl="0" indent="-254000" algn="l" rtl="0">
              <a:spcBef>
                <a:spcPts val="1160"/>
              </a:spcBef>
              <a:spcAft>
                <a:spcPts val="0"/>
              </a:spcAft>
              <a:buSzPts val="1400"/>
              <a:buFont typeface="Encode Sans Semi Condensed Light"/>
              <a:buChar char="○"/>
            </a:pPr>
            <a:r>
              <a:rPr lang="en" sz="1400">
                <a:solidFill>
                  <a:srgbClr val="000000"/>
                </a:solidFill>
              </a:rPr>
              <a:t>Space in between title and the rest of the information</a:t>
            </a:r>
            <a:endParaRPr sz="1400">
              <a:solidFill>
                <a:srgbClr val="000000"/>
              </a:solidFill>
            </a:endParaRPr>
          </a:p>
          <a:p>
            <a:pPr marL="342900" lvl="0" indent="-254000" algn="l" rtl="0">
              <a:spcBef>
                <a:spcPts val="1160"/>
              </a:spcBef>
              <a:spcAft>
                <a:spcPts val="0"/>
              </a:spcAft>
              <a:buSzPts val="1400"/>
              <a:buFont typeface="Encode Sans Semi Condensed Light"/>
              <a:buChar char="○"/>
            </a:pPr>
            <a:r>
              <a:rPr lang="en" sz="1400">
                <a:solidFill>
                  <a:srgbClr val="000000"/>
                </a:solidFill>
              </a:rPr>
              <a:t>Name</a:t>
            </a:r>
            <a:endParaRPr sz="1400">
              <a:solidFill>
                <a:srgbClr val="000000"/>
              </a:solidFill>
            </a:endParaRPr>
          </a:p>
          <a:p>
            <a:pPr marL="342900" lvl="0" indent="-254000" algn="l" rtl="0">
              <a:spcBef>
                <a:spcPts val="1160"/>
              </a:spcBef>
              <a:spcAft>
                <a:spcPts val="0"/>
              </a:spcAft>
              <a:buSzPts val="1400"/>
              <a:buFont typeface="Noto Sans Symbols"/>
              <a:buChar char="○"/>
            </a:pPr>
            <a:r>
              <a:rPr lang="en" sz="1400">
                <a:solidFill>
                  <a:srgbClr val="000000"/>
                </a:solidFill>
              </a:rPr>
              <a:t>Affiliation (university, department, etc.)</a:t>
            </a:r>
            <a:endParaRPr sz="1400">
              <a:solidFill>
                <a:srgbClr val="000000"/>
              </a:solidFill>
            </a:endParaRPr>
          </a:p>
          <a:p>
            <a:pPr marL="342900" lvl="0" indent="-254000" algn="l" rtl="0">
              <a:spcBef>
                <a:spcPts val="1160"/>
              </a:spcBef>
              <a:spcAft>
                <a:spcPts val="0"/>
              </a:spcAft>
              <a:buSzPts val="1400"/>
              <a:buFont typeface="Encode Sans Semi Condensed Light"/>
              <a:buChar char="○"/>
            </a:pPr>
            <a:r>
              <a:rPr lang="en" sz="1400">
                <a:solidFill>
                  <a:srgbClr val="000000"/>
                </a:solidFill>
              </a:rPr>
              <a:t>Course</a:t>
            </a:r>
            <a:endParaRPr sz="1400">
              <a:solidFill>
                <a:srgbClr val="000000"/>
              </a:solidFill>
            </a:endParaRPr>
          </a:p>
          <a:p>
            <a:pPr marL="342900" lvl="0" indent="-254000" algn="l" rtl="0">
              <a:spcBef>
                <a:spcPts val="1160"/>
              </a:spcBef>
              <a:spcAft>
                <a:spcPts val="0"/>
              </a:spcAft>
              <a:buSzPts val="1400"/>
              <a:buFont typeface="Encode Sans Semi Condensed Light"/>
              <a:buChar char="○"/>
            </a:pPr>
            <a:r>
              <a:rPr lang="en" sz="1400">
                <a:solidFill>
                  <a:srgbClr val="000000"/>
                </a:solidFill>
              </a:rPr>
              <a:t>Instructor</a:t>
            </a:r>
            <a:endParaRPr sz="1400">
              <a:solidFill>
                <a:srgbClr val="000000"/>
              </a:solidFill>
            </a:endParaRPr>
          </a:p>
          <a:p>
            <a:pPr marL="342900" lvl="0" indent="-254000" algn="l" rtl="0">
              <a:spcBef>
                <a:spcPts val="1160"/>
              </a:spcBef>
              <a:spcAft>
                <a:spcPts val="0"/>
              </a:spcAft>
              <a:buSzPts val="1400"/>
              <a:buFont typeface="Encode Sans Semi Condensed Light"/>
              <a:buChar char="○"/>
            </a:pPr>
            <a:r>
              <a:rPr lang="en" sz="1400">
                <a:solidFill>
                  <a:srgbClr val="000000"/>
                </a:solidFill>
              </a:rPr>
              <a:t>Due Date</a:t>
            </a:r>
            <a:endParaRPr sz="1400">
              <a:solidFill>
                <a:srgbClr val="000000"/>
              </a:solidFill>
            </a:endParaRPr>
          </a:p>
        </p:txBody>
      </p:sp>
      <p:sp>
        <p:nvSpPr>
          <p:cNvPr id="155" name="Google Shape;155;p15"/>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2" name="Picture 1">
            <a:extLst>
              <a:ext uri="{FF2B5EF4-FFF2-40B4-BE49-F238E27FC236}">
                <a16:creationId xmlns:a16="http://schemas.microsoft.com/office/drawing/2014/main" id="{625FD49B-1281-41DE-802C-A5CF65FE701B}"/>
              </a:ext>
            </a:extLst>
          </p:cNvPr>
          <p:cNvPicPr>
            <a:picLocks noChangeAspect="1"/>
          </p:cNvPicPr>
          <p:nvPr/>
        </p:nvPicPr>
        <p:blipFill>
          <a:blip r:embed="rId3"/>
          <a:stretch>
            <a:fillRect/>
          </a:stretch>
        </p:blipFill>
        <p:spPr>
          <a:xfrm>
            <a:off x="2045096" y="220150"/>
            <a:ext cx="5056283" cy="4224943"/>
          </a:xfrm>
          <a:prstGeom prst="rect">
            <a:avLst/>
          </a:prstGeom>
        </p:spPr>
      </p:pic>
      <p:sp>
        <p:nvSpPr>
          <p:cNvPr id="161" name="Google Shape;161;p16"/>
          <p:cNvSpPr txBox="1">
            <a:spLocks noGrp="1"/>
          </p:cNvSpPr>
          <p:nvPr>
            <p:ph type="sldNum" idx="12"/>
          </p:nvPr>
        </p:nvSpPr>
        <p:spPr>
          <a:xfrm>
            <a:off x="4329300" y="4612325"/>
            <a:ext cx="485400" cy="531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accent2"/>
                </a:solidFill>
              </a:rPr>
              <a:t>6</a:t>
            </a:fld>
            <a:endParaRPr>
              <a:solidFill>
                <a:schemeClr val="accent2"/>
              </a:solidFill>
            </a:endParaRPr>
          </a:p>
        </p:txBody>
      </p:sp>
      <p:sp>
        <p:nvSpPr>
          <p:cNvPr id="162" name="Google Shape;162;p16"/>
          <p:cNvSpPr/>
          <p:nvPr/>
        </p:nvSpPr>
        <p:spPr>
          <a:xfrm flipH="1">
            <a:off x="6613312" y="416107"/>
            <a:ext cx="2596500" cy="2823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Century Gothic"/>
                <a:ea typeface="Century Gothic"/>
                <a:cs typeface="Century Gothic"/>
                <a:sym typeface="Century Gothic"/>
              </a:rPr>
              <a:t>(1) Page Number</a:t>
            </a:r>
            <a:endParaRPr sz="1800" dirty="0">
              <a:solidFill>
                <a:srgbClr val="FFFFFF"/>
              </a:solidFill>
              <a:latin typeface="Century Gothic"/>
              <a:ea typeface="Century Gothic"/>
              <a:cs typeface="Century Gothic"/>
              <a:sym typeface="Century Gothic"/>
            </a:endParaRPr>
          </a:p>
        </p:txBody>
      </p:sp>
      <p:sp>
        <p:nvSpPr>
          <p:cNvPr id="163" name="Google Shape;163;p16"/>
          <p:cNvSpPr/>
          <p:nvPr/>
        </p:nvSpPr>
        <p:spPr>
          <a:xfrm>
            <a:off x="54650" y="1629745"/>
            <a:ext cx="3396900" cy="2823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entury Gothic"/>
                <a:ea typeface="Century Gothic"/>
                <a:cs typeface="Century Gothic"/>
                <a:sym typeface="Century Gothic"/>
              </a:rPr>
              <a:t>(2) Title</a:t>
            </a:r>
            <a:endParaRPr sz="1800">
              <a:solidFill>
                <a:srgbClr val="FFFFFF"/>
              </a:solidFill>
              <a:latin typeface="Century Gothic"/>
              <a:ea typeface="Century Gothic"/>
              <a:cs typeface="Century Gothic"/>
              <a:sym typeface="Century Gothic"/>
            </a:endParaRPr>
          </a:p>
        </p:txBody>
      </p:sp>
      <p:sp>
        <p:nvSpPr>
          <p:cNvPr id="164" name="Google Shape;164;p16"/>
          <p:cNvSpPr/>
          <p:nvPr/>
        </p:nvSpPr>
        <p:spPr>
          <a:xfrm>
            <a:off x="54650" y="2257525"/>
            <a:ext cx="3396900" cy="2823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entury Gothic"/>
                <a:ea typeface="Century Gothic"/>
                <a:cs typeface="Century Gothic"/>
                <a:sym typeface="Century Gothic"/>
              </a:rPr>
              <a:t>(3) Author(s)</a:t>
            </a:r>
            <a:endParaRPr sz="1800">
              <a:solidFill>
                <a:srgbClr val="FFFFFF"/>
              </a:solidFill>
              <a:latin typeface="Century Gothic"/>
              <a:ea typeface="Century Gothic"/>
              <a:cs typeface="Century Gothic"/>
              <a:sym typeface="Century Gothic"/>
            </a:endParaRPr>
          </a:p>
        </p:txBody>
      </p:sp>
      <p:sp>
        <p:nvSpPr>
          <p:cNvPr id="165" name="Google Shape;165;p16"/>
          <p:cNvSpPr/>
          <p:nvPr/>
        </p:nvSpPr>
        <p:spPr>
          <a:xfrm flipH="1">
            <a:off x="5646025" y="2496400"/>
            <a:ext cx="3445800" cy="2823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entury Gothic"/>
                <a:ea typeface="Century Gothic"/>
                <a:cs typeface="Century Gothic"/>
                <a:sym typeface="Century Gothic"/>
              </a:rPr>
              <a:t>(4) Affiliation</a:t>
            </a:r>
            <a:endParaRPr sz="1800">
              <a:solidFill>
                <a:srgbClr val="FFFFFF"/>
              </a:solidFill>
              <a:latin typeface="Century Gothic"/>
              <a:ea typeface="Century Gothic"/>
              <a:cs typeface="Century Gothic"/>
              <a:sym typeface="Century Gothic"/>
            </a:endParaRPr>
          </a:p>
        </p:txBody>
      </p:sp>
      <p:sp>
        <p:nvSpPr>
          <p:cNvPr id="166" name="Google Shape;166;p16"/>
          <p:cNvSpPr/>
          <p:nvPr/>
        </p:nvSpPr>
        <p:spPr>
          <a:xfrm>
            <a:off x="54650" y="2730958"/>
            <a:ext cx="3445800" cy="2823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entury Gothic"/>
                <a:ea typeface="Century Gothic"/>
                <a:cs typeface="Century Gothic"/>
                <a:sym typeface="Century Gothic"/>
              </a:rPr>
              <a:t>(5) Course</a:t>
            </a:r>
            <a:endParaRPr sz="1800">
              <a:solidFill>
                <a:srgbClr val="FFFFFF"/>
              </a:solidFill>
              <a:latin typeface="Century Gothic"/>
              <a:ea typeface="Century Gothic"/>
              <a:cs typeface="Century Gothic"/>
              <a:sym typeface="Century Gothic"/>
            </a:endParaRPr>
          </a:p>
        </p:txBody>
      </p:sp>
      <p:sp>
        <p:nvSpPr>
          <p:cNvPr id="167" name="Google Shape;167;p16"/>
          <p:cNvSpPr/>
          <p:nvPr/>
        </p:nvSpPr>
        <p:spPr>
          <a:xfrm flipH="1">
            <a:off x="5563705" y="2974657"/>
            <a:ext cx="3445800" cy="2823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rgbClr val="FFFFFF"/>
                </a:solidFill>
                <a:latin typeface="Century Gothic"/>
                <a:ea typeface="Century Gothic"/>
                <a:cs typeface="Century Gothic"/>
                <a:sym typeface="Century Gothic"/>
              </a:rPr>
              <a:t>(6) Professor</a:t>
            </a:r>
            <a:endParaRPr/>
          </a:p>
        </p:txBody>
      </p:sp>
      <p:sp>
        <p:nvSpPr>
          <p:cNvPr id="168" name="Google Shape;168;p16"/>
          <p:cNvSpPr/>
          <p:nvPr/>
        </p:nvSpPr>
        <p:spPr>
          <a:xfrm>
            <a:off x="54650" y="3180490"/>
            <a:ext cx="3445800" cy="2823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entury Gothic"/>
                <a:ea typeface="Century Gothic"/>
                <a:cs typeface="Century Gothic"/>
                <a:sym typeface="Century Gothic"/>
              </a:rPr>
              <a:t>(7) Due Date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3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3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gtEl>
                                        <p:attrNameLst>
                                          <p:attrName>style.visibility</p:attrName>
                                        </p:attrNameLst>
                                      </p:cBhvr>
                                      <p:to>
                                        <p:strVal val="visible"/>
                                      </p:to>
                                    </p:set>
                                    <p:animEffect transition="in" filter="fade">
                                      <p:cBhvr>
                                        <p:cTn id="17" dur="300"/>
                                        <p:tgtEl>
                                          <p:spTgt spid="1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5"/>
                                        </p:tgtEl>
                                        <p:attrNameLst>
                                          <p:attrName>style.visibility</p:attrName>
                                        </p:attrNameLst>
                                      </p:cBhvr>
                                      <p:to>
                                        <p:strVal val="visible"/>
                                      </p:to>
                                    </p:set>
                                    <p:animEffect transition="in" filter="fade">
                                      <p:cBhvr>
                                        <p:cTn id="22" dur="300"/>
                                        <p:tgtEl>
                                          <p:spTgt spid="1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6"/>
                                        </p:tgtEl>
                                        <p:attrNameLst>
                                          <p:attrName>style.visibility</p:attrName>
                                        </p:attrNameLst>
                                      </p:cBhvr>
                                      <p:to>
                                        <p:strVal val="visible"/>
                                      </p:to>
                                    </p:set>
                                    <p:animEffect transition="in" filter="fade">
                                      <p:cBhvr>
                                        <p:cTn id="27" dur="300"/>
                                        <p:tgtEl>
                                          <p:spTgt spid="1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7"/>
                                        </p:tgtEl>
                                        <p:attrNameLst>
                                          <p:attrName>style.visibility</p:attrName>
                                        </p:attrNameLst>
                                      </p:cBhvr>
                                      <p:to>
                                        <p:strVal val="visible"/>
                                      </p:to>
                                    </p:set>
                                    <p:animEffect transition="in" filter="fade">
                                      <p:cBhvr>
                                        <p:cTn id="32" dur="300"/>
                                        <p:tgtEl>
                                          <p:spTgt spid="16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8"/>
                                        </p:tgtEl>
                                        <p:attrNameLst>
                                          <p:attrName>style.visibility</p:attrName>
                                        </p:attrNameLst>
                                      </p:cBhvr>
                                      <p:to>
                                        <p:strVal val="visible"/>
                                      </p:to>
                                    </p:set>
                                    <p:animEffect transition="in" filter="fade">
                                      <p:cBhvr>
                                        <p:cTn id="37" dur="3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Introduction</a:t>
            </a:r>
            <a:endParaRPr/>
          </a:p>
        </p:txBody>
      </p:sp>
      <p:sp>
        <p:nvSpPr>
          <p:cNvPr id="174" name="Google Shape;174;p17"/>
          <p:cNvSpPr txBox="1">
            <a:spLocks noGrp="1"/>
          </p:cNvSpPr>
          <p:nvPr>
            <p:ph type="body" idx="1"/>
          </p:nvPr>
        </p:nvSpPr>
        <p:spPr>
          <a:xfrm>
            <a:off x="1211825" y="1402550"/>
            <a:ext cx="3336900" cy="3064800"/>
          </a:xfrm>
          <a:prstGeom prst="rect">
            <a:avLst/>
          </a:prstGeom>
        </p:spPr>
        <p:txBody>
          <a:bodyPr spcFirstLastPara="1" wrap="square" lIns="0" tIns="0" rIns="0" bIns="0" anchor="t" anchorCtr="0">
            <a:noAutofit/>
          </a:bodyPr>
          <a:lstStyle/>
          <a:p>
            <a:pPr marL="342900" lvl="0" indent="-304800" algn="l" rtl="0">
              <a:spcBef>
                <a:spcPts val="0"/>
              </a:spcBef>
              <a:spcAft>
                <a:spcPts val="0"/>
              </a:spcAft>
              <a:buSzPts val="1800"/>
              <a:buFont typeface="Noto Sans Symbols"/>
              <a:buChar char="○"/>
            </a:pPr>
            <a:r>
              <a:rPr lang="en" sz="1800">
                <a:solidFill>
                  <a:srgbClr val="000000"/>
                </a:solidFill>
              </a:rPr>
              <a:t>Title, bolded</a:t>
            </a:r>
            <a:endParaRPr sz="1800"/>
          </a:p>
          <a:p>
            <a:pPr marL="342900" lvl="0" indent="-304800" algn="l" rtl="0">
              <a:spcBef>
                <a:spcPts val="1080"/>
              </a:spcBef>
              <a:spcAft>
                <a:spcPts val="0"/>
              </a:spcAft>
              <a:buSzPts val="1800"/>
              <a:buFont typeface="Noto Sans Symbols"/>
              <a:buChar char="○"/>
            </a:pPr>
            <a:r>
              <a:rPr lang="en" sz="1800"/>
              <a:t>There is no heading titled “Introduction.” Your introduction header is the title of your paper</a:t>
            </a:r>
            <a:endParaRPr sz="1800"/>
          </a:p>
          <a:p>
            <a:pPr marL="342900" lvl="0" indent="-304800" algn="l" rtl="0">
              <a:spcBef>
                <a:spcPts val="1080"/>
              </a:spcBef>
              <a:spcAft>
                <a:spcPts val="0"/>
              </a:spcAft>
              <a:buSzPts val="1800"/>
              <a:buFont typeface="Noto Sans Symbols"/>
              <a:buChar char="○"/>
            </a:pPr>
            <a:r>
              <a:rPr lang="en" sz="1800"/>
              <a:t>The thesis typically ends the introduction</a:t>
            </a:r>
            <a:endParaRPr sz="1800"/>
          </a:p>
          <a:p>
            <a:pPr marL="342900" lvl="0" indent="-304800" algn="l" rtl="0">
              <a:spcBef>
                <a:spcPts val="1080"/>
              </a:spcBef>
              <a:spcAft>
                <a:spcPts val="0"/>
              </a:spcAft>
              <a:buSzPts val="1800"/>
              <a:buFont typeface="Noto Sans Symbols"/>
              <a:buChar char="○"/>
            </a:pPr>
            <a:r>
              <a:rPr lang="en" sz="1800"/>
              <a:t>After the end of the introduction, begin with a first level heading</a:t>
            </a:r>
            <a:endParaRPr sz="1800"/>
          </a:p>
        </p:txBody>
      </p:sp>
      <p:sp>
        <p:nvSpPr>
          <p:cNvPr id="175" name="Google Shape;175;p17"/>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76" name="Google Shape;176;p17"/>
          <p:cNvPicPr preferRelativeResize="0"/>
          <p:nvPr/>
        </p:nvPicPr>
        <p:blipFill rotWithShape="1">
          <a:blip r:embed="rId3">
            <a:alphaModFix/>
          </a:blip>
          <a:srcRect r="1999"/>
          <a:stretch/>
        </p:blipFill>
        <p:spPr>
          <a:xfrm>
            <a:off x="4578250" y="436425"/>
            <a:ext cx="4006100" cy="45554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8"/>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Headings</a:t>
            </a:r>
            <a:endParaRPr/>
          </a:p>
        </p:txBody>
      </p:sp>
      <p:sp>
        <p:nvSpPr>
          <p:cNvPr id="182" name="Google Shape;182;p18"/>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83" name="Google Shape;183;p18"/>
          <p:cNvGraphicFramePr/>
          <p:nvPr/>
        </p:nvGraphicFramePr>
        <p:xfrm>
          <a:off x="429425" y="1543325"/>
          <a:ext cx="7959825" cy="3444060"/>
        </p:xfrm>
        <a:graphic>
          <a:graphicData uri="http://schemas.openxmlformats.org/drawingml/2006/table">
            <a:tbl>
              <a:tblPr>
                <a:noFill/>
                <a:tableStyleId>{FC97C1DB-4A20-490B-9714-584C41C8E846}</a:tableStyleId>
              </a:tblPr>
              <a:tblGrid>
                <a:gridCol w="614050">
                  <a:extLst>
                    <a:ext uri="{9D8B030D-6E8A-4147-A177-3AD203B41FA5}">
                      <a16:colId xmlns:a16="http://schemas.microsoft.com/office/drawing/2014/main" val="20000"/>
                    </a:ext>
                  </a:extLst>
                </a:gridCol>
                <a:gridCol w="7345775">
                  <a:extLst>
                    <a:ext uri="{9D8B030D-6E8A-4147-A177-3AD203B41FA5}">
                      <a16:colId xmlns:a16="http://schemas.microsoft.com/office/drawing/2014/main" val="20001"/>
                    </a:ext>
                  </a:extLst>
                </a:gridCol>
              </a:tblGrid>
              <a:tr h="214775">
                <a:tc>
                  <a:txBody>
                    <a:bodyPr/>
                    <a:lstStyle/>
                    <a:p>
                      <a:pPr marL="0" lvl="0" indent="0" algn="l"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Level</a:t>
                      </a:r>
                      <a:endParaRPr>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Format</a:t>
                      </a:r>
                      <a:endParaRPr>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595325">
                <a:tc>
                  <a:txBody>
                    <a:bodyPr/>
                    <a:lstStyle/>
                    <a:p>
                      <a:pPr marL="0" lvl="0" indent="0" algn="ctr"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1</a:t>
                      </a:r>
                      <a:endParaRPr>
                        <a:latin typeface="Encode Sans Semi Condensed Light"/>
                        <a:ea typeface="Encode Sans Semi Condensed Light"/>
                        <a:cs typeface="Encode Sans Semi Condensed Light"/>
                        <a:sym typeface="Encode Sans Semi Condensed Light"/>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Encode Sans Semi Condensed"/>
                          <a:ea typeface="Encode Sans Semi Condensed"/>
                          <a:cs typeface="Encode Sans Semi Condensed"/>
                          <a:sym typeface="Encode Sans Semi Condensed"/>
                        </a:rPr>
                        <a:t>Center, Bold, Title Case Heading</a:t>
                      </a:r>
                      <a:endParaRPr b="1">
                        <a:latin typeface="Encode Sans Semi Condensed"/>
                        <a:ea typeface="Encode Sans Semi Condensed"/>
                        <a:cs typeface="Encode Sans Semi Condensed"/>
                        <a:sym typeface="Encode Sans Semi Condensed"/>
                      </a:endParaRPr>
                    </a:p>
                    <a:p>
                      <a:pPr marL="0" lvl="0" indent="0" algn="l"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         Text begins as a new paragraph.</a:t>
                      </a:r>
                      <a:endParaRPr>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95325">
                <a:tc>
                  <a:txBody>
                    <a:bodyPr/>
                    <a:lstStyle/>
                    <a:p>
                      <a:pPr marL="0" lvl="0" indent="0" algn="ctr"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2</a:t>
                      </a:r>
                      <a:endParaRPr>
                        <a:latin typeface="Encode Sans Semi Condensed Light"/>
                        <a:ea typeface="Encode Sans Semi Condensed Light"/>
                        <a:cs typeface="Encode Sans Semi Condensed Light"/>
                        <a:sym typeface="Encode Sans Semi Condensed Light"/>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Encode Sans Semi Condensed"/>
                          <a:ea typeface="Encode Sans Semi Condensed"/>
                          <a:cs typeface="Encode Sans Semi Condensed"/>
                          <a:sym typeface="Encode Sans Semi Condensed"/>
                        </a:rPr>
                        <a:t>Flush Left, Bold, Title Case Heading</a:t>
                      </a:r>
                      <a:endParaRPr b="1">
                        <a:latin typeface="Encode Sans Semi Condensed"/>
                        <a:ea typeface="Encode Sans Semi Condensed"/>
                        <a:cs typeface="Encode Sans Semi Condensed"/>
                        <a:sym typeface="Encode Sans Semi Condensed"/>
                      </a:endParaRPr>
                    </a:p>
                    <a:p>
                      <a:pPr marL="0" lvl="0" indent="0" algn="l"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         Text begins as new paragraph.</a:t>
                      </a:r>
                      <a:endParaRPr>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95325">
                <a:tc>
                  <a:txBody>
                    <a:bodyPr/>
                    <a:lstStyle/>
                    <a:p>
                      <a:pPr marL="0" lvl="0" indent="0" algn="ctr"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3</a:t>
                      </a:r>
                      <a:endParaRPr>
                        <a:latin typeface="Encode Sans Semi Condensed Light"/>
                        <a:ea typeface="Encode Sans Semi Condensed Light"/>
                        <a:cs typeface="Encode Sans Semi Condensed Light"/>
                        <a:sym typeface="Encode Sans Semi Condensed Light"/>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i="1">
                          <a:latin typeface="Encode Sans Semi Condensed"/>
                          <a:ea typeface="Encode Sans Semi Condensed"/>
                          <a:cs typeface="Encode Sans Semi Condensed"/>
                          <a:sym typeface="Encode Sans Semi Condensed"/>
                        </a:rPr>
                        <a:t>Flush Left, Bold Italic, Title Case Heading</a:t>
                      </a:r>
                      <a:endParaRPr b="1" i="1">
                        <a:latin typeface="Encode Sans Semi Condensed"/>
                        <a:ea typeface="Encode Sans Semi Condensed"/>
                        <a:cs typeface="Encode Sans Semi Condensed"/>
                        <a:sym typeface="Encode Sans Semi Condensed"/>
                      </a:endParaRPr>
                    </a:p>
                    <a:p>
                      <a:pPr marL="0" lvl="0" indent="0" algn="l"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         Text begins as a new paragraph.</a:t>
                      </a:r>
                      <a:endParaRPr>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595325">
                <a:tc>
                  <a:txBody>
                    <a:bodyPr/>
                    <a:lstStyle/>
                    <a:p>
                      <a:pPr marL="0" lvl="0" indent="0" algn="ctr"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4</a:t>
                      </a:r>
                      <a:endParaRPr>
                        <a:latin typeface="Encode Sans Semi Condensed Light"/>
                        <a:ea typeface="Encode Sans Semi Condensed Light"/>
                        <a:cs typeface="Encode Sans Semi Condensed Light"/>
                        <a:sym typeface="Encode Sans Semi Condensed Light"/>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      </a:t>
                      </a:r>
                      <a:r>
                        <a:rPr lang="en" b="1">
                          <a:latin typeface="Encode Sans Semi Condensed"/>
                          <a:ea typeface="Encode Sans Semi Condensed"/>
                          <a:cs typeface="Encode Sans Semi Condensed"/>
                          <a:sym typeface="Encode Sans Semi Condensed"/>
                        </a:rPr>
                        <a:t>    Indented, Bold, Title Case Heading, Ending With a Period</a:t>
                      </a:r>
                      <a:r>
                        <a:rPr lang="en">
                          <a:latin typeface="Encode Sans Semi Condensed Light"/>
                          <a:ea typeface="Encode Sans Semi Condensed Light"/>
                          <a:cs typeface="Encode Sans Semi Condensed Light"/>
                          <a:sym typeface="Encode Sans Semi Condensed Light"/>
                        </a:rPr>
                        <a:t>. Text begins on the same line and continues as a regular paragraph.</a:t>
                      </a:r>
                      <a:endParaRPr>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95325">
                <a:tc>
                  <a:txBody>
                    <a:bodyPr/>
                    <a:lstStyle/>
                    <a:p>
                      <a:pPr marL="0" lvl="0" indent="0" algn="ctr"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5</a:t>
                      </a:r>
                      <a:endParaRPr>
                        <a:latin typeface="Encode Sans Semi Condensed Light"/>
                        <a:ea typeface="Encode Sans Semi Condensed Light"/>
                        <a:cs typeface="Encode Sans Semi Condensed Light"/>
                        <a:sym typeface="Encode Sans Semi Condensed Light"/>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Encode Sans Semi Condensed Light"/>
                          <a:ea typeface="Encode Sans Semi Condensed Light"/>
                          <a:cs typeface="Encode Sans Semi Condensed Light"/>
                          <a:sym typeface="Encode Sans Semi Condensed Light"/>
                        </a:rPr>
                        <a:t>          </a:t>
                      </a:r>
                      <a:r>
                        <a:rPr lang="en" b="1" i="1">
                          <a:latin typeface="Encode Sans Semi Condensed"/>
                          <a:ea typeface="Encode Sans Semi Condensed"/>
                          <a:cs typeface="Encode Sans Semi Condensed"/>
                          <a:sym typeface="Encode Sans Semi Condensed"/>
                        </a:rPr>
                        <a:t>Indented, Bold Italic, Title Case Heading, Ending With a Period.</a:t>
                      </a:r>
                      <a:r>
                        <a:rPr lang="en">
                          <a:latin typeface="Encode Sans Semi Condensed Light"/>
                          <a:ea typeface="Encode Sans Semi Condensed Light"/>
                          <a:cs typeface="Encode Sans Semi Condensed Light"/>
                          <a:sym typeface="Encode Sans Semi Condensed Light"/>
                        </a:rPr>
                        <a:t> Text begins on the same line and continues as a regular paragraph.</a:t>
                      </a:r>
                      <a:endParaRPr>
                        <a:latin typeface="Encode Sans Semi Condensed Light"/>
                        <a:ea typeface="Encode Sans Semi Condensed Light"/>
                        <a:cs typeface="Encode Sans Semi Condensed Light"/>
                        <a:sym typeface="Encode Sans Semi Condensed Ligh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sldNum" idx="12"/>
          </p:nvPr>
        </p:nvSpPr>
        <p:spPr>
          <a:xfrm>
            <a:off x="4329300" y="4612325"/>
            <a:ext cx="485400" cy="531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accent2"/>
                </a:solidFill>
              </a:rPr>
              <a:t>9</a:t>
            </a:fld>
            <a:endParaRPr>
              <a:solidFill>
                <a:schemeClr val="accent2"/>
              </a:solidFill>
            </a:endParaRPr>
          </a:p>
        </p:txBody>
      </p:sp>
      <p:pic>
        <p:nvPicPr>
          <p:cNvPr id="189" name="Google Shape;189;p19"/>
          <p:cNvPicPr preferRelativeResize="0"/>
          <p:nvPr/>
        </p:nvPicPr>
        <p:blipFill rotWithShape="1">
          <a:blip r:embed="rId3">
            <a:alphaModFix/>
          </a:blip>
          <a:srcRect l="15251" t="16957" r="16540" b="7239"/>
          <a:stretch/>
        </p:blipFill>
        <p:spPr>
          <a:xfrm>
            <a:off x="1110924" y="408038"/>
            <a:ext cx="6922152" cy="4327425"/>
          </a:xfrm>
          <a:prstGeom prst="rect">
            <a:avLst/>
          </a:prstGeom>
          <a:noFill/>
          <a:ln w="9525" cap="flat" cmpd="sng">
            <a:solidFill>
              <a:schemeClr val="dk2"/>
            </a:solidFill>
            <a:prstDash val="solid"/>
            <a:round/>
            <a:headEnd type="none" w="sm" len="sm"/>
            <a:tailEnd type="none" w="sm" len="sm"/>
          </a:ln>
        </p:spPr>
      </p:pic>
      <p:sp>
        <p:nvSpPr>
          <p:cNvPr id="190" name="Google Shape;190;p19"/>
          <p:cNvSpPr/>
          <p:nvPr/>
        </p:nvSpPr>
        <p:spPr>
          <a:xfrm>
            <a:off x="2243225" y="643775"/>
            <a:ext cx="1141500" cy="20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4983975" y="1267375"/>
            <a:ext cx="1141500" cy="20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4814700" y="3762575"/>
            <a:ext cx="1141500" cy="20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64825" y="605525"/>
            <a:ext cx="2261700" cy="2058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Encode Sans Semi Condensed Light"/>
                <a:ea typeface="Encode Sans Semi Condensed Light"/>
                <a:cs typeface="Encode Sans Semi Condensed Light"/>
                <a:sym typeface="Encode Sans Semi Condensed Light"/>
              </a:rPr>
              <a:t>1st Level Heading</a:t>
            </a:r>
            <a:endParaRPr>
              <a:solidFill>
                <a:srgbClr val="FFFFFF"/>
              </a:solidFill>
              <a:latin typeface="Encode Sans Semi Condensed Light"/>
              <a:ea typeface="Encode Sans Semi Condensed Light"/>
              <a:cs typeface="Encode Sans Semi Condensed Light"/>
              <a:sym typeface="Encode Sans Semi Condensed Light"/>
            </a:endParaRPr>
          </a:p>
        </p:txBody>
      </p:sp>
      <p:sp>
        <p:nvSpPr>
          <p:cNvPr id="194" name="Google Shape;194;p19"/>
          <p:cNvSpPr/>
          <p:nvPr/>
        </p:nvSpPr>
        <p:spPr>
          <a:xfrm flipH="1">
            <a:off x="6285100" y="1267375"/>
            <a:ext cx="2663400" cy="2058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Encode Sans Semi Condensed Light"/>
                <a:ea typeface="Encode Sans Semi Condensed Light"/>
                <a:cs typeface="Encode Sans Semi Condensed Light"/>
                <a:sym typeface="Encode Sans Semi Condensed Light"/>
              </a:rPr>
              <a:t>2nd Level Heading</a:t>
            </a:r>
            <a:endParaRPr>
              <a:solidFill>
                <a:srgbClr val="FFFFFF"/>
              </a:solidFill>
              <a:latin typeface="Encode Sans Semi Condensed Light"/>
              <a:ea typeface="Encode Sans Semi Condensed Light"/>
              <a:cs typeface="Encode Sans Semi Condensed Light"/>
              <a:sym typeface="Encode Sans Semi Condensed Light"/>
            </a:endParaRPr>
          </a:p>
        </p:txBody>
      </p:sp>
      <p:sp>
        <p:nvSpPr>
          <p:cNvPr id="195" name="Google Shape;195;p19"/>
          <p:cNvSpPr/>
          <p:nvPr/>
        </p:nvSpPr>
        <p:spPr>
          <a:xfrm flipH="1">
            <a:off x="6417575" y="3762575"/>
            <a:ext cx="2663400" cy="205800"/>
          </a:xfrm>
          <a:prstGeom prst="rightArrow">
            <a:avLst>
              <a:gd name="adj1" fmla="val 100000"/>
              <a:gd name="adj2" fmla="val 50000"/>
            </a:avLst>
          </a:prstGeom>
          <a:solidFill>
            <a:srgbClr val="636363"/>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Encode Sans Semi Condensed Light"/>
                <a:ea typeface="Encode Sans Semi Condensed Light"/>
                <a:cs typeface="Encode Sans Semi Condensed Light"/>
                <a:sym typeface="Encode Sans Semi Condensed Light"/>
              </a:rPr>
              <a:t>3rd Level Heading</a:t>
            </a:r>
            <a:endParaRPr>
              <a:solidFill>
                <a:srgbClr val="FFFFFF"/>
              </a:solidFill>
              <a:latin typeface="Encode Sans Semi Condensed Light"/>
              <a:ea typeface="Encode Sans Semi Condensed Light"/>
              <a:cs typeface="Encode Sans Semi Condensed Light"/>
              <a:sym typeface="Encode Sans Semi Condensed Light"/>
            </a:endParaRPr>
          </a:p>
        </p:txBody>
      </p:sp>
    </p:spTree>
  </p:cSld>
  <p:clrMapOvr>
    <a:masterClrMapping/>
  </p:clrMapOvr>
</p:sld>
</file>

<file path=ppt/theme/theme1.xml><?xml version="1.0" encoding="utf-8"?>
<a:theme xmlns:a="http://schemas.openxmlformats.org/drawingml/2006/main" name="Ferdinand template">
  <a:themeElements>
    <a:clrScheme name="Custom 347">
      <a:dk1>
        <a:srgbClr val="343A4E"/>
      </a:dk1>
      <a:lt1>
        <a:srgbClr val="FFFFFF"/>
      </a:lt1>
      <a:dk2>
        <a:srgbClr val="707A96"/>
      </a:dk2>
      <a:lt2>
        <a:srgbClr val="EEEFF3"/>
      </a:lt2>
      <a:accent1>
        <a:srgbClr val="ACD701"/>
      </a:accent1>
      <a:accent2>
        <a:srgbClr val="69B636"/>
      </a:accent2>
      <a:accent3>
        <a:srgbClr val="32A318"/>
      </a:accent3>
      <a:accent4>
        <a:srgbClr val="9EACD1"/>
      </a:accent4>
      <a:accent5>
        <a:srgbClr val="707A96"/>
      </a:accent5>
      <a:accent6>
        <a:srgbClr val="394057"/>
      </a:accent6>
      <a:hlink>
        <a:srgbClr val="0E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1185</Words>
  <Application>Microsoft Office PowerPoint</Application>
  <PresentationFormat>On-screen Show (16:9)</PresentationFormat>
  <Paragraphs>169</Paragraphs>
  <Slides>21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Noto Sans Symbols</vt:lpstr>
      <vt:lpstr>Encode Sans Semi Condensed SemiBold</vt:lpstr>
      <vt:lpstr>Courier New</vt:lpstr>
      <vt:lpstr>Encode Sans Semi Condensed</vt:lpstr>
      <vt:lpstr>Calibri</vt:lpstr>
      <vt:lpstr>Encode Sans Semi Condensed Light</vt:lpstr>
      <vt:lpstr>Arial</vt:lpstr>
      <vt:lpstr>Times New Roman</vt:lpstr>
      <vt:lpstr>Century Gothic</vt:lpstr>
      <vt:lpstr>Georgia</vt:lpstr>
      <vt:lpstr>Ferdinand template</vt:lpstr>
      <vt:lpstr>APA 7th Edition Seminar FHSS Writing Lab</vt:lpstr>
      <vt:lpstr>Disclaimer – APA Manual vs. Professors' Instructions</vt:lpstr>
      <vt:lpstr>General APA Guidelines</vt:lpstr>
      <vt:lpstr>General Guidelines</vt:lpstr>
      <vt:lpstr>Student Title Page</vt:lpstr>
      <vt:lpstr>PowerPoint Presentation</vt:lpstr>
      <vt:lpstr>Introduction</vt:lpstr>
      <vt:lpstr>Headings</vt:lpstr>
      <vt:lpstr>PowerPoint Presentation</vt:lpstr>
      <vt:lpstr>Why Cite?</vt:lpstr>
      <vt:lpstr>In-Text Citations</vt:lpstr>
      <vt:lpstr>In-Text Citations Examples</vt:lpstr>
      <vt:lpstr>Additional Rules for In-Text Citations</vt:lpstr>
      <vt:lpstr>In-Text Citations</vt:lpstr>
      <vt:lpstr>Practice</vt:lpstr>
      <vt:lpstr>Practice</vt:lpstr>
      <vt:lpstr>Practice</vt:lpstr>
      <vt:lpstr>References</vt:lpstr>
      <vt:lpstr>Journal Article with a DOI/URL</vt:lpstr>
      <vt:lpstr>Book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 7th Edition Seminar FHSS Writing Lab</dc:title>
  <dc:creator>jilllarsen</dc:creator>
  <cp:lastModifiedBy>Jill Larsen</cp:lastModifiedBy>
  <cp:revision>10</cp:revision>
  <dcterms:modified xsi:type="dcterms:W3CDTF">2021-10-18T15:54:09Z</dcterms:modified>
</cp:coreProperties>
</file>