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6" r:id="rId5"/>
    <p:sldId id="272" r:id="rId6"/>
    <p:sldId id="259" r:id="rId7"/>
    <p:sldId id="268" r:id="rId8"/>
    <p:sldId id="273" r:id="rId9"/>
    <p:sldId id="260" r:id="rId10"/>
    <p:sldId id="267" r:id="rId11"/>
    <p:sldId id="261" r:id="rId12"/>
    <p:sldId id="269" r:id="rId13"/>
    <p:sldId id="271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01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0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61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05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862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4619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22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966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121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40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74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3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40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914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58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06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36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87B2F2-D4A3-4BCB-8965-C00E82C30D57}" type="datetimeFigureOut">
              <a:rPr lang="es-MX" smtClean="0"/>
              <a:t>30/06/2025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E4B66-5D80-4DC6-9DD5-C8F96FE759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806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E6DE-EDCC-48E3-8CB9-1C341814636C}"/>
              </a:ext>
            </a:extLst>
          </p:cNvPr>
          <p:cNvSpPr txBox="1">
            <a:spLocks/>
          </p:cNvSpPr>
          <p:nvPr/>
        </p:nvSpPr>
        <p:spPr>
          <a:xfrm>
            <a:off x="2396319" y="802299"/>
            <a:ext cx="8416461" cy="56175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Informe ejecutivo: Incidente de ciberseguridad en SMART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527E5-7F04-432D-9727-25C52661F44B}"/>
              </a:ext>
            </a:extLst>
          </p:cNvPr>
          <p:cNvSpPr txBox="1">
            <a:spLocks/>
          </p:cNvSpPr>
          <p:nvPr/>
        </p:nvSpPr>
        <p:spPr>
          <a:xfrm>
            <a:off x="2396319" y="3531205"/>
            <a:ext cx="8416461" cy="21609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Resumen, Acciones y Recomendaciones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 algn="r">
              <a:buNone/>
            </a:pPr>
            <a:r>
              <a:rPr lang="es-MX" dirty="0"/>
              <a:t>Proyecto Final / Alan Alvarado – Junio 2025</a:t>
            </a:r>
          </a:p>
        </p:txBody>
      </p:sp>
    </p:spTree>
    <p:extLst>
      <p:ext uri="{BB962C8B-B14F-4D97-AF65-F5344CB8AC3E}">
        <p14:creationId xmlns:p14="http://schemas.microsoft.com/office/powerpoint/2010/main" val="339764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2D7A-9BA3-4F13-98BE-413820AC26C1}"/>
              </a:ext>
            </a:extLst>
          </p:cNvPr>
          <p:cNvSpPr txBox="1">
            <a:spLocks/>
          </p:cNvSpPr>
          <p:nvPr/>
        </p:nvSpPr>
        <p:spPr>
          <a:xfrm>
            <a:off x="3500891" y="1814170"/>
            <a:ext cx="9735049" cy="12360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Recomendaciones</a:t>
            </a:r>
          </a:p>
        </p:txBody>
      </p:sp>
      <p:pic>
        <p:nvPicPr>
          <p:cNvPr id="4098" name="Picture 2" descr="Símbolo De Esquema De Línea De Recomendaciones De Seguimiento Símbolo De  Ilustración De Vector Signo De Concepto Ilustración del Vector -  Ilustración de ventilador, siga: 253859928">
            <a:extLst>
              <a:ext uri="{FF2B5EF4-FFF2-40B4-BE49-F238E27FC236}">
                <a16:creationId xmlns:a16="http://schemas.microsoft.com/office/drawing/2014/main" id="{BCA8F5FC-2D9D-45D6-9A28-003CD9976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6" b="16234"/>
          <a:stretch/>
        </p:blipFill>
        <p:spPr bwMode="auto">
          <a:xfrm>
            <a:off x="4491037" y="3050231"/>
            <a:ext cx="3209925" cy="244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4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CC91-A1A5-488C-861B-09036E555C17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9483589" cy="11109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Recomendaciones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3B17-23DB-482E-A323-E205B4B99116}"/>
              </a:ext>
            </a:extLst>
          </p:cNvPr>
          <p:cNvSpPr txBox="1">
            <a:spLocks/>
          </p:cNvSpPr>
          <p:nvPr/>
        </p:nvSpPr>
        <p:spPr>
          <a:xfrm>
            <a:off x="1443491" y="1737361"/>
            <a:ext cx="9483589" cy="454914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  <a:p>
            <a:pPr marL="0" indent="0">
              <a:buNone/>
            </a:pPr>
            <a:r>
              <a:rPr lang="es-MX" dirty="0"/>
              <a:t>Se debe:</a:t>
            </a:r>
          </a:p>
          <a:p>
            <a:r>
              <a:rPr lang="es-MX" dirty="0"/>
              <a:t>Implementar políticas de contraseñas robustas y rotación periódica</a:t>
            </a:r>
          </a:p>
          <a:p>
            <a:r>
              <a:rPr lang="es-MX" dirty="0"/>
              <a:t>Activar el plugin “validate_password” en MySQL para forzar contraseñas seguras</a:t>
            </a:r>
          </a:p>
          <a:p>
            <a:r>
              <a:rPr lang="es-MX" dirty="0"/>
              <a:t>Deshabilitar contraseñas SSH y usar llaves públicas</a:t>
            </a:r>
          </a:p>
          <a:p>
            <a:r>
              <a:rPr lang="es-MX" dirty="0"/>
              <a:t>Auditar configuraciones críticas regularmente</a:t>
            </a:r>
          </a:p>
          <a:p>
            <a:r>
              <a:rPr lang="es-MX" dirty="0"/>
              <a:t>Deploy fail2ban y WAF para protección adicional</a:t>
            </a:r>
          </a:p>
          <a:p>
            <a:r>
              <a:rPr lang="es-MX" dirty="0"/>
              <a:t>Capacitación continua del personal y simulacros de incidente</a:t>
            </a:r>
          </a:p>
          <a:p>
            <a:r>
              <a:rPr lang="es-MX" dirty="0"/>
              <a:t>Mitigar las demás vulnerabilidades no abordadas en este informe, pero si presentes en el servidor.</a:t>
            </a:r>
          </a:p>
          <a:p>
            <a:r>
              <a:rPr lang="es-MX" dirty="0"/>
              <a:t>Evitar subir archivos confidenciales (backups, archivos de configuración) al directorio web público</a:t>
            </a:r>
          </a:p>
          <a:p>
            <a:r>
              <a:rPr lang="es-MX" dirty="0"/>
              <a:t>Establecer respaldos automáticos y almacenarlos fuera del servidor.</a:t>
            </a:r>
          </a:p>
        </p:txBody>
      </p:sp>
    </p:spTree>
    <p:extLst>
      <p:ext uri="{BB962C8B-B14F-4D97-AF65-F5344CB8AC3E}">
        <p14:creationId xmlns:p14="http://schemas.microsoft.com/office/powerpoint/2010/main" val="291148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2D7A-9BA3-4F13-98BE-413820AC26C1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9735049" cy="12360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Creación de plan de recuperación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7EAC-BC6C-43EE-91CE-5C84EC9931DF}"/>
              </a:ext>
            </a:extLst>
          </p:cNvPr>
          <p:cNvSpPr txBox="1">
            <a:spLocks/>
          </p:cNvSpPr>
          <p:nvPr/>
        </p:nvSpPr>
        <p:spPr>
          <a:xfrm>
            <a:off x="1443491" y="2015733"/>
            <a:ext cx="9735049" cy="40650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  <a:p>
            <a:r>
              <a:rPr lang="es-MX" dirty="0"/>
              <a:t>Identificación: Logs, actividades anómalas, clasificación del incidente</a:t>
            </a:r>
          </a:p>
          <a:p>
            <a:r>
              <a:rPr lang="es-MX" dirty="0"/>
              <a:t>Contención: Aislamiento, bloqueo de accesos y obtención de evidencia</a:t>
            </a:r>
          </a:p>
          <a:p>
            <a:r>
              <a:rPr lang="es-MX" dirty="0"/>
              <a:t>Erradicación: Limpieza de malware y revocación de credenciales</a:t>
            </a:r>
          </a:p>
          <a:p>
            <a:r>
              <a:rPr lang="es-MX" dirty="0"/>
              <a:t>Restauración: Recuperación desde respaldos limpios y validación de integración y funcionalidad</a:t>
            </a:r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0D1E1-7CF3-4C0B-8C85-4B5690EC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4562452"/>
            <a:ext cx="8890000" cy="16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72D8-D010-4715-B50C-CB711869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561" y="2728735"/>
            <a:ext cx="9404723" cy="1400530"/>
          </a:xfrm>
        </p:spPr>
        <p:txBody>
          <a:bodyPr/>
          <a:lstStyle/>
          <a:p>
            <a:r>
              <a:rPr lang="es-MX" dirty="0"/>
              <a:t>Topología recomendada</a:t>
            </a:r>
          </a:p>
        </p:txBody>
      </p:sp>
    </p:spTree>
    <p:extLst>
      <p:ext uri="{BB962C8B-B14F-4D97-AF65-F5344CB8AC3E}">
        <p14:creationId xmlns:p14="http://schemas.microsoft.com/office/powerpoint/2010/main" val="367639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2384E-2300-4F29-9352-EAEBBD7AF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1" t="10735" r="4488" b="7463"/>
          <a:stretch/>
        </p:blipFill>
        <p:spPr>
          <a:xfrm>
            <a:off x="1840006" y="377379"/>
            <a:ext cx="8511988" cy="61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2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7CE8-5578-4835-8BCC-F277D75DEE45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9963649" cy="11317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5. 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CE4A-1F77-4F5A-B8C9-7FC59E7446BB}"/>
              </a:ext>
            </a:extLst>
          </p:cNvPr>
          <p:cNvSpPr txBox="1">
            <a:spLocks/>
          </p:cNvSpPr>
          <p:nvPr/>
        </p:nvSpPr>
        <p:spPr>
          <a:xfrm>
            <a:off x="1443491" y="2015733"/>
            <a:ext cx="9963649" cy="37221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MX" dirty="0"/>
              <a:t>El incidente evidenció debilidades en la configuración y hábitos de seguridad. Las acciones aplicadas mitigaron el riesgo actual y establecieron las bases para una postura de seguridad proactiva, pero sigue siendo necesario tomar un rol activo, realizar las actividades recomendadas y darle una importancia más alta a la ciberseguridad con el objetivo de evitar futuros ataques al anticipar y corregir vulnerabilidad por medio de revisiones constantes.</a:t>
            </a:r>
          </a:p>
        </p:txBody>
      </p:sp>
    </p:spTree>
    <p:extLst>
      <p:ext uri="{BB962C8B-B14F-4D97-AF65-F5344CB8AC3E}">
        <p14:creationId xmlns:p14="http://schemas.microsoft.com/office/powerpoint/2010/main" val="202325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7E4D-83CD-4998-92F7-15759F1962BA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9483589" cy="120825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5D8A-1B75-480C-A512-855E0E2A5329}"/>
              </a:ext>
            </a:extLst>
          </p:cNvPr>
          <p:cNvSpPr txBox="1">
            <a:spLocks/>
          </p:cNvSpPr>
          <p:nvPr/>
        </p:nvSpPr>
        <p:spPr>
          <a:xfrm>
            <a:off x="1443491" y="2015733"/>
            <a:ext cx="9483589" cy="39735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Detección de incidente</a:t>
            </a:r>
          </a:p>
          <a:p>
            <a:r>
              <a:rPr lang="es-MX" dirty="0"/>
              <a:t>Investigación del incidente</a:t>
            </a:r>
          </a:p>
          <a:p>
            <a:r>
              <a:rPr lang="es-MX" dirty="0"/>
              <a:t>Mitigación</a:t>
            </a:r>
          </a:p>
          <a:p>
            <a:r>
              <a:rPr lang="es-MX" dirty="0"/>
              <a:t>Hallazgo de una segunda vulnerabilidad</a:t>
            </a:r>
          </a:p>
          <a:p>
            <a:r>
              <a:rPr lang="es-MX" dirty="0"/>
              <a:t>Mitigación de una segunda vulnerabilidad</a:t>
            </a:r>
          </a:p>
          <a:p>
            <a:r>
              <a:rPr lang="es-MX" dirty="0"/>
              <a:t>Recomendaciones</a:t>
            </a:r>
          </a:p>
          <a:p>
            <a:pPr lvl="1"/>
            <a:r>
              <a:rPr lang="es-MX" dirty="0"/>
              <a:t>Creación de plan de recuperación</a:t>
            </a:r>
          </a:p>
          <a:p>
            <a:pPr lvl="1"/>
            <a:r>
              <a:rPr lang="es-MX" dirty="0"/>
              <a:t>Topología recomendada</a:t>
            </a:r>
          </a:p>
          <a:p>
            <a:r>
              <a:rPr lang="es-MX" dirty="0"/>
              <a:t>Conclusión</a:t>
            </a:r>
          </a:p>
          <a:p>
            <a:endParaRPr lang="es-MX" dirty="0"/>
          </a:p>
        </p:txBody>
      </p:sp>
      <p:pic>
        <p:nvPicPr>
          <p:cNvPr id="2050" name="Picture 2" descr="icono de línea de índice 14812552 Vector en Vecteezy">
            <a:extLst>
              <a:ext uri="{FF2B5EF4-FFF2-40B4-BE49-F238E27FC236}">
                <a16:creationId xmlns:a16="http://schemas.microsoft.com/office/drawing/2014/main" id="{0D7DD4FB-6404-432A-B1E6-F5DAB7AAD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209992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8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2C897D-0918-4A6E-840C-4216B99E2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47" y="3259172"/>
            <a:ext cx="7149706" cy="3486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77E4D-83CD-4998-92F7-15759F1962BA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9483589" cy="120825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Detección del Incidente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5D8A-1B75-480C-A512-855E0E2A5329}"/>
              </a:ext>
            </a:extLst>
          </p:cNvPr>
          <p:cNvSpPr txBox="1">
            <a:spLocks/>
          </p:cNvSpPr>
          <p:nvPr/>
        </p:nvSpPr>
        <p:spPr>
          <a:xfrm>
            <a:off x="1354205" y="1918868"/>
            <a:ext cx="9483589" cy="22387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Revisión de registros del sistema y servicios críticos</a:t>
            </a:r>
          </a:p>
          <a:p>
            <a:r>
              <a:rPr lang="es-MX" dirty="0"/>
              <a:t>Actividad anómala de usuario sin privilegios de administrador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                                                      9 de junio de 2025</a:t>
            </a:r>
          </a:p>
          <a:p>
            <a:pPr marL="0" indent="0">
              <a:buNone/>
            </a:pPr>
            <a:endParaRPr lang="es-MX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4E00B2-C85A-4016-A449-D872C72F0E97}"/>
              </a:ext>
            </a:extLst>
          </p:cNvPr>
          <p:cNvCxnSpPr>
            <a:cxnSpLocks/>
          </p:cNvCxnSpPr>
          <p:nvPr/>
        </p:nvCxnSpPr>
        <p:spPr>
          <a:xfrm>
            <a:off x="8767518" y="4939132"/>
            <a:ext cx="72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6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7E4D-83CD-4998-92F7-15759F1962BA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9483589" cy="120825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Investigación del Incidente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5D8A-1B75-480C-A512-855E0E2A5329}"/>
              </a:ext>
            </a:extLst>
          </p:cNvPr>
          <p:cNvSpPr txBox="1">
            <a:spLocks/>
          </p:cNvSpPr>
          <p:nvPr/>
        </p:nvSpPr>
        <p:spPr>
          <a:xfrm>
            <a:off x="1443491" y="2015733"/>
            <a:ext cx="9483589" cy="39735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Usuario sin privilegios intentó escalación con sudo (permisos de administrador).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C91D3-5069-45CE-B54F-660600603A7A}"/>
              </a:ext>
            </a:extLst>
          </p:cNvPr>
          <p:cNvPicPr/>
          <p:nvPr/>
        </p:nvPicPr>
        <p:blipFill rotWithShape="1">
          <a:blip r:embed="rId2"/>
          <a:srcRect t="25174" b="39256"/>
          <a:stretch/>
        </p:blipFill>
        <p:spPr>
          <a:xfrm>
            <a:off x="780142" y="2914408"/>
            <a:ext cx="10631713" cy="15666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266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7E4D-83CD-4998-92F7-15759F1962BA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9483589" cy="120825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Investigación del Incidente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5D8A-1B75-480C-A512-855E0E2A5329}"/>
              </a:ext>
            </a:extLst>
          </p:cNvPr>
          <p:cNvSpPr txBox="1">
            <a:spLocks/>
          </p:cNvSpPr>
          <p:nvPr/>
        </p:nvSpPr>
        <p:spPr>
          <a:xfrm>
            <a:off x="1443491" y="2015733"/>
            <a:ext cx="9483589" cy="39735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Alteración y eliminación de archivos y procesos del servidor.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14E72-C82E-4235-A855-C0463DF282B3}"/>
              </a:ext>
            </a:extLst>
          </p:cNvPr>
          <p:cNvPicPr/>
          <p:nvPr/>
        </p:nvPicPr>
        <p:blipFill rotWithShape="1">
          <a:blip r:embed="rId2"/>
          <a:srcRect t="66380" b="1600"/>
          <a:stretch/>
        </p:blipFill>
        <p:spPr>
          <a:xfrm>
            <a:off x="869428" y="4791714"/>
            <a:ext cx="10631714" cy="15425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9ADAF6-EC01-4938-A6BD-1FF9DC921B39}"/>
              </a:ext>
            </a:extLst>
          </p:cNvPr>
          <p:cNvPicPr/>
          <p:nvPr/>
        </p:nvPicPr>
        <p:blipFill rotWithShape="1">
          <a:blip r:embed="rId2"/>
          <a:srcRect t="12227" b="44227"/>
          <a:stretch/>
        </p:blipFill>
        <p:spPr>
          <a:xfrm>
            <a:off x="869428" y="2851879"/>
            <a:ext cx="10631714" cy="18578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90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DE78-B877-44B4-9C79-2E8ADB779D90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9757909" cy="119435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Mitigación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A893-0959-48B3-8656-CE8C6C37E207}"/>
              </a:ext>
            </a:extLst>
          </p:cNvPr>
          <p:cNvSpPr txBox="1">
            <a:spLocks/>
          </p:cNvSpPr>
          <p:nvPr/>
        </p:nvSpPr>
        <p:spPr>
          <a:xfrm>
            <a:off x="1443491" y="2015733"/>
            <a:ext cx="9757909" cy="39278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  <a:p>
            <a:r>
              <a:rPr lang="es-MX" dirty="0"/>
              <a:t>Eliminación de usuario 'wordpressuser’ </a:t>
            </a:r>
          </a:p>
          <a:p>
            <a:r>
              <a:rPr lang="es-MX" dirty="0"/>
              <a:t>Refuerzo de contraseñas de usuario root y wordpress</a:t>
            </a:r>
          </a:p>
          <a:p>
            <a:r>
              <a:rPr lang="es-MX" dirty="0"/>
              <a:t>Desactivación de acceso anónimo en FTP</a:t>
            </a:r>
          </a:p>
          <a:p>
            <a:r>
              <a:rPr lang="es-MX" dirty="0"/>
              <a:t>Migración a autenticación por llave SSH y bloqueo de root</a:t>
            </a:r>
          </a:p>
          <a:p>
            <a:r>
              <a:rPr lang="es-MX" dirty="0"/>
              <a:t>Actualización completa de sistema y parches</a:t>
            </a:r>
          </a:p>
        </p:txBody>
      </p:sp>
      <p:pic>
        <p:nvPicPr>
          <p:cNvPr id="3074" name="Picture 2" descr="Icono de Mitigación Generic gradient outline | Freepik">
            <a:extLst>
              <a:ext uri="{FF2B5EF4-FFF2-40B4-BE49-F238E27FC236}">
                <a16:creationId xmlns:a16="http://schemas.microsoft.com/office/drawing/2014/main" id="{47159EEE-2C1B-48AA-A783-6E793391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88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BC8DC-3A64-4531-94ED-832CD16B15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56543" y="4992460"/>
            <a:ext cx="3552825" cy="1381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D93E8-C03E-4E1C-91E9-1B763A1783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14181" y="4595675"/>
            <a:ext cx="4270375" cy="22078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6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2D7A-9BA3-4F13-98BE-413820AC26C1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9735049" cy="12360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Hallazgo de una segunda vulnerabilidad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7EAC-BC6C-43EE-91CE-5C84EC9931DF}"/>
              </a:ext>
            </a:extLst>
          </p:cNvPr>
          <p:cNvSpPr txBox="1">
            <a:spLocks/>
          </p:cNvSpPr>
          <p:nvPr/>
        </p:nvSpPr>
        <p:spPr>
          <a:xfrm>
            <a:off x="1443491" y="2015733"/>
            <a:ext cx="9735049" cy="40650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  <a:p>
            <a:r>
              <a:rPr lang="es-MX" dirty="0"/>
              <a:t>Pentesting y hallazgo de vulnerabilidad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4E04F-8889-4B98-A82C-374676EBA4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470" y="2955002"/>
            <a:ext cx="11161059" cy="37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2D7A-9BA3-4F13-98BE-413820AC26C1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9735049" cy="12360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Hallazgo de una segunda vulnerabilidad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7EAC-BC6C-43EE-91CE-5C84EC9931DF}"/>
              </a:ext>
            </a:extLst>
          </p:cNvPr>
          <p:cNvSpPr txBox="1">
            <a:spLocks/>
          </p:cNvSpPr>
          <p:nvPr/>
        </p:nvSpPr>
        <p:spPr>
          <a:xfrm>
            <a:off x="1443491" y="2015733"/>
            <a:ext cx="9735049" cy="40650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  <a:p>
            <a:r>
              <a:rPr lang="es-MX" dirty="0"/>
              <a:t>Indexación de directorios web.</a:t>
            </a:r>
          </a:p>
          <a:p>
            <a:pPr lvl="1"/>
            <a:r>
              <a:rPr lang="es-MX" dirty="0"/>
              <a:t>Exposición de archivos internos del servidor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F624C-CCB2-480B-9E7B-599D774850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0888" y="3874075"/>
            <a:ext cx="10380254" cy="25412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882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2D7A-9BA3-4F13-98BE-413820AC26C1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9735049" cy="123606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Mitigación de una segunda vulnerabilidad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7EAC-BC6C-43EE-91CE-5C84EC9931DF}"/>
              </a:ext>
            </a:extLst>
          </p:cNvPr>
          <p:cNvSpPr txBox="1">
            <a:spLocks/>
          </p:cNvSpPr>
          <p:nvPr/>
        </p:nvSpPr>
        <p:spPr>
          <a:xfrm>
            <a:off x="1443491" y="2015733"/>
            <a:ext cx="9735049" cy="40650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  <a:p>
            <a:r>
              <a:rPr lang="es-MX" dirty="0"/>
              <a:t>Modificación de archivo de configuración de apache</a:t>
            </a:r>
          </a:p>
          <a:p>
            <a:r>
              <a:rPr lang="es-MX" dirty="0"/>
              <a:t>Reinicio de servicio de apache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F7B36-D98F-4D20-88B2-5C6E523306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8475" y="3801162"/>
            <a:ext cx="9735049" cy="25996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661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397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Topología recomendada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Alvarado</dc:creator>
  <cp:lastModifiedBy>Alan Alvarado</cp:lastModifiedBy>
  <cp:revision>56</cp:revision>
  <dcterms:created xsi:type="dcterms:W3CDTF">2025-06-23T23:15:40Z</dcterms:created>
  <dcterms:modified xsi:type="dcterms:W3CDTF">2025-06-30T21:46:57Z</dcterms:modified>
</cp:coreProperties>
</file>