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8" r:id="rId4"/>
    <p:sldId id="279" r:id="rId5"/>
    <p:sldId id="271" r:id="rId6"/>
    <p:sldId id="280" r:id="rId7"/>
    <p:sldId id="281" r:id="rId8"/>
    <p:sldId id="264" r:id="rId9"/>
    <p:sldId id="282" r:id="rId10"/>
    <p:sldId id="284" r:id="rId11"/>
    <p:sldId id="270" r:id="rId12"/>
    <p:sldId id="283" r:id="rId13"/>
    <p:sldId id="285" r:id="rId14"/>
    <p:sldId id="28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>
      <p:cViewPr varScale="1">
        <p:scale>
          <a:sx n="114" d="100"/>
          <a:sy n="114" d="100"/>
        </p:scale>
        <p:origin x="180" y="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128FCA9C-FF92-4024-BDEC-A6D3B663DC09}" type="datetimeFigureOut">
              <a:rPr lang="en-US" altLang="ko-KR"/>
              <a:t>5/12/2018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A446DCAE-1661-43FF-8A44-43DAFDC1FD90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72AB877-E7B1-4681-847E-D0918612832B}" type="datetimeFigureOut">
              <a:t>2018-05-12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69C971FF-EF28-4195-A575-329446EFAA55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0292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ko-KR" smtClean="0"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83952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ko-KR" smtClean="0"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2473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6938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123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ko-KR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7104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ko-KR" smtClean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9402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ko-KR" smtClean="0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57948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ko-KR" smtClean="0"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88105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ko-KR" smtClean="0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3508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altLang="ko-KR" smtClean="0"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749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>
              <a:solidFill>
                <a:schemeClr val="lt1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1">
              <a:defRPr lang="ko-KR" sz="4400">
                <a:latin typeface="Malgun Gothic" pitchFamily="34" charset="-127"/>
                <a:ea typeface="Malgun Gothic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 baseline="0"/>
            </a:lvl7pPr>
            <a:lvl8pPr latinLnBrk="1">
              <a:defRPr lang="ko-KR" baseline="0"/>
            </a:lvl8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2018-05-12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2018-05-12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 baseline="0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2018-05-12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1">
              <a:defRPr lang="ko-KR" sz="4400" b="0" cap="all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1">
              <a:spcBef>
                <a:spcPts val="0"/>
              </a:spcBef>
              <a:buNone/>
              <a:defRPr lang="ko-KR" sz="200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2018-05-12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 baseline="0"/>
            </a:lvl7pPr>
            <a:lvl8pPr latinLnBrk="1">
              <a:defRPr lang="ko-KR" sz="1600" baseline="0"/>
            </a:lvl8pPr>
            <a:lvl9pPr latinLnBrk="1">
              <a:defRPr lang="ko-KR" sz="1600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2018-05-12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1">
              <a:spcBef>
                <a:spcPts val="0"/>
              </a:spcBef>
              <a:buNone/>
              <a:defRPr lang="ko-KR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1">
              <a:spcBef>
                <a:spcPts val="0"/>
              </a:spcBef>
              <a:buNone/>
              <a:defRPr lang="ko-KR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 baseline="0"/>
            </a:lvl8pPr>
            <a:lvl9pPr latinLnBrk="1">
              <a:defRPr lang="ko-KR" sz="1400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2018-05-12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2018-05-12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2018-05-12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1">
              <a:defRPr lang="ko-KR" sz="40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2018-05-12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1">
              <a:defRPr lang="ko-KR" sz="4000" b="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t>2018-05-12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</a:defRPr>
            </a:lvl1pPr>
          </a:lstStyle>
          <a:p>
            <a:fld id="{EDF33987-6305-4E2A-BF18-EF013ECE927B}" type="datetimeFigureOut">
              <a:rPr lang="en-US" altLang="zh-CN" smtClean="0"/>
              <a:pPr/>
              <a:t>5/12/2018</a:t>
            </a:fld>
            <a:endParaRPr lang="en-US" altLang="zh-CN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 cap="all" baseline="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</a:defRPr>
            </a:lvl1pPr>
          </a:lstStyle>
          <a:p>
            <a:endParaRPr lang="zh-CN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</a:defRPr>
            </a:lvl1pPr>
          </a:lstStyle>
          <a:p>
            <a:fld id="{F36C87F6-986D-49E6-AF40-1B3A1EE8064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000" kern="1200" cap="all" baseline="0">
          <a:solidFill>
            <a:schemeClr val="tx1">
              <a:lumMod val="50000"/>
            </a:schemeClr>
          </a:solidFill>
          <a:latin typeface="Malgun Gothic" pitchFamily="34" charset="-127"/>
          <a:ea typeface="Malgun Gothic" pitchFamily="34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ko-KR" sz="24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1pPr>
      <a:lvl2pPr marL="5029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ko-KR" sz="20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2pPr>
      <a:lvl3pPr marL="7315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ko-KR" sz="18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3pPr>
      <a:lvl4pPr marL="9601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ko-KR" sz="16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4pPr>
      <a:lvl5pPr marL="1188720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ko-KR" sz="16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5pPr>
      <a:lvl6pPr marL="14173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1" hangingPunct="1">
        <a:spcBef>
          <a:spcPts val="600"/>
        </a:spcBef>
        <a:buSzPct val="80000"/>
        <a:buFont typeface="Arial" pitchFamily="34" charset="0"/>
        <a:buChar char="•"/>
        <a:defRPr lang="ko-KR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B31B33-CE1F-4912-9BC3-EE155A02110C}"/>
              </a:ext>
            </a:extLst>
          </p:cNvPr>
          <p:cNvSpPr txBox="1"/>
          <p:nvPr/>
        </p:nvSpPr>
        <p:spPr>
          <a:xfrm>
            <a:off x="2782044" y="2378712"/>
            <a:ext cx="6068264" cy="2100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dirty="0">
                <a:latin typeface="Vlump Black" panose="03000600000000000000" pitchFamily="66" charset="0"/>
              </a:rPr>
              <a:t>WORLD FRIEND</a:t>
            </a:r>
          </a:p>
          <a:p>
            <a:pPr>
              <a:lnSpc>
                <a:spcPct val="90000"/>
              </a:lnSpc>
            </a:pPr>
            <a:r>
              <a:rPr lang="en-US" altLang="ko-KR" sz="3600" dirty="0">
                <a:latin typeface="Vlump Black" panose="03000600000000000000" pitchFamily="66" charset="0"/>
              </a:rPr>
              <a:t>      </a:t>
            </a:r>
          </a:p>
          <a:p>
            <a:pPr>
              <a:lnSpc>
                <a:spcPct val="90000"/>
              </a:lnSpc>
            </a:pPr>
            <a:r>
              <a:rPr lang="en-US" altLang="ko-KR" sz="3600" dirty="0">
                <a:latin typeface="Vlump Black" panose="03000600000000000000" pitchFamily="66" charset="0"/>
              </a:rPr>
              <a:t>      </a:t>
            </a:r>
          </a:p>
          <a:p>
            <a:pPr>
              <a:lnSpc>
                <a:spcPct val="90000"/>
              </a:lnSpc>
            </a:pPr>
            <a:r>
              <a:rPr lang="en-US" altLang="ko-KR" sz="3600" dirty="0">
                <a:latin typeface="Vlump Black" panose="03000600000000000000" pitchFamily="66" charset="0"/>
              </a:rPr>
              <a:t>       </a:t>
            </a:r>
            <a:r>
              <a:rPr lang="en-US" altLang="ko-KR" sz="3600" dirty="0">
                <a:latin typeface="Vlump" panose="03000600000000000000" pitchFamily="66" charset="0"/>
              </a:rPr>
              <a:t>   </a:t>
            </a:r>
            <a:r>
              <a:rPr lang="en-US" altLang="ko-KR" sz="2400" dirty="0">
                <a:latin typeface="Vlump" panose="03000600000000000000" pitchFamily="66" charset="0"/>
              </a:rPr>
              <a:t>IN CBNU</a:t>
            </a:r>
            <a:endParaRPr lang="ko-KR" altLang="en-US" sz="3600" dirty="0">
              <a:latin typeface="Vlump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5B9E4580-4782-4DC2-90E4-508E0089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40" y="44624"/>
            <a:ext cx="2520280" cy="936104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b="1" dirty="0">
                <a:solidFill>
                  <a:schemeClr val="tx2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4800" b="1" dirty="0">
                <a:solidFill>
                  <a:schemeClr val="tx2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차별화</a:t>
            </a:r>
            <a:endParaRPr lang="ko-KR" sz="4800" b="1" dirty="0">
              <a:solidFill>
                <a:schemeClr val="tx2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89D28F4-5364-4E79-81AE-D0ED1D90C83C}"/>
              </a:ext>
            </a:extLst>
          </p:cNvPr>
          <p:cNvGrpSpPr/>
          <p:nvPr/>
        </p:nvGrpSpPr>
        <p:grpSpPr>
          <a:xfrm>
            <a:off x="4150196" y="584865"/>
            <a:ext cx="7724715" cy="5652447"/>
            <a:chOff x="3872526" y="1097692"/>
            <a:chExt cx="7724715" cy="5652447"/>
          </a:xfrm>
        </p:grpSpPr>
        <p:sp>
          <p:nvSpPr>
            <p:cNvPr id="13" name="텍스트 개체 틀 5">
              <a:extLst>
                <a:ext uri="{FF2B5EF4-FFF2-40B4-BE49-F238E27FC236}">
                  <a16:creationId xmlns:a16="http://schemas.microsoft.com/office/drawing/2014/main" id="{7AA0027B-B45F-4649-9045-ABCD1972A3CD}"/>
                </a:ext>
              </a:extLst>
            </p:cNvPr>
            <p:cNvSpPr txBox="1">
              <a:spLocks/>
            </p:cNvSpPr>
            <p:nvPr/>
          </p:nvSpPr>
          <p:spPr>
            <a:xfrm>
              <a:off x="3888017" y="1097692"/>
              <a:ext cx="396044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2400" b="0" kern="1200" cap="all" baseline="0">
                  <a:solidFill>
                    <a:schemeClr val="tx1">
                      <a:lumMod val="50000"/>
                    </a:schemeClr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20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8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5pPr>
              <a:lvl6pPr marL="22860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200" b="1" dirty="0">
                  <a:solidFill>
                    <a:srgbClr val="0070C0"/>
                  </a:solidFill>
                  <a:latin typeface="Arial" panose="020B0604020202020204" pitchFamily="34" charset="0"/>
                  <a:ea typeface="HY동녘B" panose="02030600000101010101" pitchFamily="18" charset="-127"/>
                  <a:cs typeface="Arial" panose="020B0604020202020204" pitchFamily="34" charset="0"/>
                </a:rPr>
                <a:t>이미지 중심의 매칭</a:t>
              </a:r>
            </a:p>
          </p:txBody>
        </p:sp>
        <p:sp>
          <p:nvSpPr>
            <p:cNvPr id="15" name="텍스트 개체 틀 5">
              <a:extLst>
                <a:ext uri="{FF2B5EF4-FFF2-40B4-BE49-F238E27FC236}">
                  <a16:creationId xmlns:a16="http://schemas.microsoft.com/office/drawing/2014/main" id="{EB40E625-5C17-4855-B811-1CA92E3127B2}"/>
                </a:ext>
              </a:extLst>
            </p:cNvPr>
            <p:cNvSpPr txBox="1">
              <a:spLocks/>
            </p:cNvSpPr>
            <p:nvPr/>
          </p:nvSpPr>
          <p:spPr>
            <a:xfrm>
              <a:off x="3872526" y="3232322"/>
              <a:ext cx="396044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2400" b="0" kern="1200" cap="all" baseline="0">
                  <a:solidFill>
                    <a:schemeClr val="tx1">
                      <a:lumMod val="50000"/>
                    </a:schemeClr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20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8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5pPr>
              <a:lvl6pPr marL="22860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200" b="1" dirty="0">
                  <a:solidFill>
                    <a:srgbClr val="0070C0"/>
                  </a:solidFill>
                  <a:latin typeface="Arial" panose="020B0604020202020204" pitchFamily="34" charset="0"/>
                  <a:ea typeface="HY동녘B" panose="02030600000101010101" pitchFamily="18" charset="-127"/>
                  <a:cs typeface="Arial" panose="020B0604020202020204" pitchFamily="34" charset="0"/>
                </a:rPr>
                <a:t>정보의 허위 가능성</a:t>
              </a:r>
            </a:p>
          </p:txBody>
        </p:sp>
        <p:sp>
          <p:nvSpPr>
            <p:cNvPr id="16" name="텍스트 개체 틀 5">
              <a:extLst>
                <a:ext uri="{FF2B5EF4-FFF2-40B4-BE49-F238E27FC236}">
                  <a16:creationId xmlns:a16="http://schemas.microsoft.com/office/drawing/2014/main" id="{67E68B2D-5DCB-4147-9FBF-674FBF727DFD}"/>
                </a:ext>
              </a:extLst>
            </p:cNvPr>
            <p:cNvSpPr txBox="1">
              <a:spLocks/>
            </p:cNvSpPr>
            <p:nvPr/>
          </p:nvSpPr>
          <p:spPr>
            <a:xfrm>
              <a:off x="4129894" y="1916885"/>
              <a:ext cx="504056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2400" b="0" kern="1200" cap="all" baseline="0">
                  <a:solidFill>
                    <a:schemeClr val="tx1">
                      <a:lumMod val="50000"/>
                    </a:schemeClr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20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8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5pPr>
              <a:lvl6pPr marL="22860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200" b="1" dirty="0">
                  <a:solidFill>
                    <a:srgbClr val="FF0000"/>
                  </a:solidFill>
                  <a:latin typeface="Arial" panose="020B0604020202020204" pitchFamily="34" charset="0"/>
                  <a:ea typeface="HY동녘B" panose="02030600000101010101" pitchFamily="18" charset="-127"/>
                  <a:cs typeface="Arial" panose="020B0604020202020204" pitchFamily="34" charset="0"/>
                </a:rPr>
                <a:t>-&gt; </a:t>
              </a:r>
              <a:r>
                <a:rPr lang="ko-KR" altLang="en-US" sz="3200" b="1" dirty="0">
                  <a:solidFill>
                    <a:srgbClr val="FF0000"/>
                  </a:solidFill>
                  <a:latin typeface="Arial" panose="020B0604020202020204" pitchFamily="34" charset="0"/>
                  <a:ea typeface="HY동녘B" panose="02030600000101010101" pitchFamily="18" charset="-127"/>
                  <a:cs typeface="Arial" panose="020B0604020202020204" pitchFamily="34" charset="0"/>
                </a:rPr>
                <a:t>관심사 중심의 매칭</a:t>
              </a:r>
            </a:p>
          </p:txBody>
        </p:sp>
        <p:sp>
          <p:nvSpPr>
            <p:cNvPr id="17" name="텍스트 개체 틀 5">
              <a:extLst>
                <a:ext uri="{FF2B5EF4-FFF2-40B4-BE49-F238E27FC236}">
                  <a16:creationId xmlns:a16="http://schemas.microsoft.com/office/drawing/2014/main" id="{9F21766D-DBD9-44CA-9832-264F3D136713}"/>
                </a:ext>
              </a:extLst>
            </p:cNvPr>
            <p:cNvSpPr txBox="1">
              <a:spLocks/>
            </p:cNvSpPr>
            <p:nvPr/>
          </p:nvSpPr>
          <p:spPr>
            <a:xfrm>
              <a:off x="4376582" y="3998941"/>
              <a:ext cx="7220659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2400" b="0" kern="1200" cap="all" baseline="0">
                  <a:solidFill>
                    <a:schemeClr val="tx1">
                      <a:lumMod val="50000"/>
                    </a:schemeClr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20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8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5pPr>
              <a:lvl6pPr marL="22860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200" b="1" dirty="0">
                  <a:solidFill>
                    <a:srgbClr val="FF0000"/>
                  </a:solidFill>
                  <a:latin typeface="Arial" panose="020B0604020202020204" pitchFamily="34" charset="0"/>
                  <a:ea typeface="HY동녘B" panose="02030600000101010101" pitchFamily="18" charset="-127"/>
                  <a:cs typeface="Arial" panose="020B0604020202020204" pitchFamily="34" charset="0"/>
                </a:rPr>
                <a:t>-&gt; </a:t>
              </a:r>
              <a:r>
                <a:rPr lang="ko-KR" altLang="en-US" sz="3200" b="1" dirty="0">
                  <a:solidFill>
                    <a:srgbClr val="FF0000"/>
                  </a:solidFill>
                  <a:latin typeface="Arial" panose="020B0604020202020204" pitchFamily="34" charset="0"/>
                  <a:ea typeface="HY동녘B" panose="02030600000101010101" pitchFamily="18" charset="-127"/>
                  <a:cs typeface="Arial" panose="020B0604020202020204" pitchFamily="34" charset="0"/>
                </a:rPr>
                <a:t>학번 검증을 통한 정보의 신뢰성 ↑</a:t>
              </a:r>
            </a:p>
          </p:txBody>
        </p:sp>
        <p:sp>
          <p:nvSpPr>
            <p:cNvPr id="19" name="텍스트 개체 틀 5">
              <a:extLst>
                <a:ext uri="{FF2B5EF4-FFF2-40B4-BE49-F238E27FC236}">
                  <a16:creationId xmlns:a16="http://schemas.microsoft.com/office/drawing/2014/main" id="{E2FD3003-0E07-4886-BE27-18DE7E3D0E5F}"/>
                </a:ext>
              </a:extLst>
            </p:cNvPr>
            <p:cNvSpPr txBox="1">
              <a:spLocks/>
            </p:cNvSpPr>
            <p:nvPr/>
          </p:nvSpPr>
          <p:spPr>
            <a:xfrm>
              <a:off x="3872526" y="5119424"/>
              <a:ext cx="3960440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2400" b="0" kern="1200" cap="all" baseline="0">
                  <a:solidFill>
                    <a:schemeClr val="tx1">
                      <a:lumMod val="50000"/>
                    </a:schemeClr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20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8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5pPr>
              <a:lvl6pPr marL="22860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200" b="1" dirty="0">
                  <a:solidFill>
                    <a:srgbClr val="0070C0"/>
                  </a:solidFill>
                  <a:latin typeface="Arial" panose="020B0604020202020204" pitchFamily="34" charset="0"/>
                  <a:ea typeface="HY동녘B" panose="02030600000101010101" pitchFamily="18" charset="-127"/>
                  <a:cs typeface="Arial" panose="020B0604020202020204" pitchFamily="34" charset="0"/>
                </a:rPr>
                <a:t>소셜 </a:t>
              </a:r>
              <a:r>
                <a:rPr lang="ko-KR" altLang="en-US" sz="3200" b="1" dirty="0" err="1">
                  <a:solidFill>
                    <a:srgbClr val="0070C0"/>
                  </a:solidFill>
                  <a:latin typeface="Arial" panose="020B0604020202020204" pitchFamily="34" charset="0"/>
                  <a:ea typeface="HY동녘B" panose="02030600000101010101" pitchFamily="18" charset="-127"/>
                  <a:cs typeface="Arial" panose="020B0604020202020204" pitchFamily="34" charset="0"/>
                </a:rPr>
                <a:t>데이팅이</a:t>
              </a:r>
              <a:r>
                <a:rPr lang="ko-KR" altLang="en-US" sz="3200" b="1" dirty="0">
                  <a:solidFill>
                    <a:srgbClr val="0070C0"/>
                  </a:solidFill>
                  <a:latin typeface="Arial" panose="020B0604020202020204" pitchFamily="34" charset="0"/>
                  <a:ea typeface="HY동녘B" panose="02030600000101010101" pitchFamily="18" charset="-127"/>
                  <a:cs typeface="Arial" panose="020B0604020202020204" pitchFamily="34" charset="0"/>
                </a:rPr>
                <a:t> 목적</a:t>
              </a:r>
            </a:p>
          </p:txBody>
        </p:sp>
        <p:sp>
          <p:nvSpPr>
            <p:cNvPr id="21" name="텍스트 개체 틀 5">
              <a:extLst>
                <a:ext uri="{FF2B5EF4-FFF2-40B4-BE49-F238E27FC236}">
                  <a16:creationId xmlns:a16="http://schemas.microsoft.com/office/drawing/2014/main" id="{E5C1D7BD-2BC9-4F18-9B59-CEA88DF4F73F}"/>
                </a:ext>
              </a:extLst>
            </p:cNvPr>
            <p:cNvSpPr txBox="1">
              <a:spLocks/>
            </p:cNvSpPr>
            <p:nvPr/>
          </p:nvSpPr>
          <p:spPr>
            <a:xfrm>
              <a:off x="4376582" y="5886043"/>
              <a:ext cx="7220659" cy="8640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2400" b="0" kern="1200" cap="all" baseline="0">
                  <a:solidFill>
                    <a:schemeClr val="tx1">
                      <a:lumMod val="50000"/>
                    </a:schemeClr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20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8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600"/>
                </a:spcBef>
                <a:buClr>
                  <a:schemeClr val="tx1"/>
                </a:buClr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  <a:cs typeface="+mn-cs"/>
                </a:defRPr>
              </a:lvl5pPr>
              <a:lvl6pPr marL="22860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spcBef>
                  <a:spcPts val="600"/>
                </a:spcBef>
                <a:buSzPct val="80000"/>
                <a:buFont typeface="Arial" pitchFamily="34" charset="0"/>
                <a:buNone/>
                <a:defRPr lang="ko-KR" sz="1600" b="1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3200" b="1" dirty="0">
                  <a:solidFill>
                    <a:srgbClr val="FF0000"/>
                  </a:solidFill>
                  <a:latin typeface="Arial" panose="020B0604020202020204" pitchFamily="34" charset="0"/>
                  <a:ea typeface="HY동녘B" panose="02030600000101010101" pitchFamily="18" charset="-127"/>
                  <a:cs typeface="Arial" panose="020B0604020202020204" pitchFamily="34" charset="0"/>
                </a:rPr>
                <a:t>-&gt;</a:t>
              </a:r>
              <a:r>
                <a:rPr lang="ko-KR" altLang="en-US" sz="3200" b="1" dirty="0">
                  <a:solidFill>
                    <a:srgbClr val="FF0000"/>
                  </a:solidFill>
                  <a:latin typeface="Arial" panose="020B0604020202020204" pitchFamily="34" charset="0"/>
                  <a:ea typeface="HY동녘B" panose="02030600000101010101" pitchFamily="18" charset="-127"/>
                  <a:cs typeface="Arial" panose="020B0604020202020204" pitchFamily="34" charset="0"/>
                </a:rPr>
                <a:t> 외국유학생과 한국학생의 교류가 목적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BF25558-7987-4155-B86A-616BEC3CA99B}"/>
              </a:ext>
            </a:extLst>
          </p:cNvPr>
          <p:cNvGrpSpPr/>
          <p:nvPr/>
        </p:nvGrpSpPr>
        <p:grpSpPr>
          <a:xfrm>
            <a:off x="563820" y="1212652"/>
            <a:ext cx="3010312" cy="4906601"/>
            <a:chOff x="275788" y="211137"/>
            <a:chExt cx="3333600" cy="6396272"/>
          </a:xfrm>
        </p:grpSpPr>
        <p:pic>
          <p:nvPicPr>
            <p:cNvPr id="23" name="내용 개체 틀 3">
              <a:extLst>
                <a:ext uri="{FF2B5EF4-FFF2-40B4-BE49-F238E27FC236}">
                  <a16:creationId xmlns:a16="http://schemas.microsoft.com/office/drawing/2014/main" id="{5920884F-8639-45F6-B805-727773C43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788" y="211137"/>
              <a:ext cx="3333600" cy="6396272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4D5250A-A69E-45D5-8F11-FEBBA4900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510" y="971848"/>
              <a:ext cx="2796155" cy="4932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  <a:softEdge rad="25400"/>
            </a:effectLst>
          </p:spPr>
        </p:pic>
      </p:grpSp>
    </p:spTree>
    <p:extLst>
      <p:ext uri="{BB962C8B-B14F-4D97-AF65-F5344CB8AC3E}">
        <p14:creationId xmlns:p14="http://schemas.microsoft.com/office/powerpoint/2010/main" val="31488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5B9E4580-4782-4DC2-90E4-508E0089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276" y="139084"/>
            <a:ext cx="4650955" cy="936104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>
                <a:solidFill>
                  <a:schemeClr val="tx2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사회적 영향력</a:t>
            </a:r>
            <a:endParaRPr lang="ko-KR" sz="4800" b="1" dirty="0">
              <a:solidFill>
                <a:schemeClr val="tx2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C79EF978-18B9-438A-97DB-BE662E6C0C15}"/>
              </a:ext>
            </a:extLst>
          </p:cNvPr>
          <p:cNvSpPr txBox="1">
            <a:spLocks/>
          </p:cNvSpPr>
          <p:nvPr/>
        </p:nvSpPr>
        <p:spPr>
          <a:xfrm>
            <a:off x="93032" y="1694860"/>
            <a:ext cx="119060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1. </a:t>
            </a:r>
            <a:r>
              <a:rPr lang="ko-KR" altLang="en-US" sz="32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외국인과의 거리를 좁혀 나가는 교내 분위기 형성</a:t>
            </a:r>
            <a:r>
              <a:rPr lang="en-US" altLang="ko-KR" sz="32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 -&gt; </a:t>
            </a:r>
            <a:r>
              <a:rPr lang="ko-KR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브랜드화</a:t>
            </a:r>
            <a:r>
              <a:rPr lang="ko-KR" altLang="en-US" sz="32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6DEC114C-A984-48AD-9DAC-D193052AB051}"/>
              </a:ext>
            </a:extLst>
          </p:cNvPr>
          <p:cNvSpPr txBox="1">
            <a:spLocks/>
          </p:cNvSpPr>
          <p:nvPr/>
        </p:nvSpPr>
        <p:spPr>
          <a:xfrm>
            <a:off x="93032" y="2924944"/>
            <a:ext cx="11185955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2. </a:t>
            </a:r>
            <a:r>
              <a:rPr lang="ko-KR" altLang="en-US" sz="32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전북대 및 전주 상권을 이용 </a:t>
            </a:r>
            <a:r>
              <a:rPr lang="en-US" altLang="ko-KR" sz="32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전주 지역 경제에 이바지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D13B3C6B-6474-4A62-B993-6E87D96255A9}"/>
              </a:ext>
            </a:extLst>
          </p:cNvPr>
          <p:cNvSpPr txBox="1">
            <a:spLocks/>
          </p:cNvSpPr>
          <p:nvPr/>
        </p:nvSpPr>
        <p:spPr>
          <a:xfrm>
            <a:off x="93031" y="4299044"/>
            <a:ext cx="12095793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3. </a:t>
            </a:r>
            <a:r>
              <a:rPr lang="ko-KR" altLang="en-US" sz="32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한국적인 것 소개 </a:t>
            </a:r>
            <a:r>
              <a:rPr lang="en-US" altLang="ko-KR" sz="32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한국 문화를 외국에 알릴 수 있는 발판</a:t>
            </a:r>
          </a:p>
        </p:txBody>
      </p:sp>
    </p:spTree>
    <p:extLst>
      <p:ext uri="{BB962C8B-B14F-4D97-AF65-F5344CB8AC3E}">
        <p14:creationId xmlns:p14="http://schemas.microsoft.com/office/powerpoint/2010/main" val="130926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5B9E4580-4782-4DC2-90E4-508E0089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4340" y="0"/>
            <a:ext cx="4650955" cy="936104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>
                <a:solidFill>
                  <a:schemeClr val="tx2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수익 가능성</a:t>
            </a:r>
            <a:endParaRPr lang="ko-KR" sz="4800" b="1" dirty="0">
              <a:solidFill>
                <a:schemeClr val="tx2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F2F8298-00D4-4266-B67D-6267AEDDEE5B}"/>
              </a:ext>
            </a:extLst>
          </p:cNvPr>
          <p:cNvSpPr txBox="1">
            <a:spLocks/>
          </p:cNvSpPr>
          <p:nvPr/>
        </p:nvSpPr>
        <p:spPr>
          <a:xfrm>
            <a:off x="189756" y="2132856"/>
            <a:ext cx="28803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수익 </a:t>
            </a:r>
            <a:r>
              <a:rPr lang="en-US" altLang="ko-KR" sz="3200" b="1" dirty="0" err="1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mODEL</a:t>
            </a:r>
            <a:r>
              <a:rPr lang="en-US" altLang="ko-KR" sz="32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? </a:t>
            </a:r>
            <a:endParaRPr lang="ko-KR" altLang="en-US" sz="3200" b="1" dirty="0">
              <a:solidFill>
                <a:srgbClr val="0070C0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FD288AF-A996-446A-9D47-B2CEE3807A5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70076" y="2528900"/>
            <a:ext cx="9361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48B4D7F4-CD22-4B7B-9C61-16CA436A0997}"/>
              </a:ext>
            </a:extLst>
          </p:cNvPr>
          <p:cNvSpPr txBox="1">
            <a:spLocks/>
          </p:cNvSpPr>
          <p:nvPr/>
        </p:nvSpPr>
        <p:spPr>
          <a:xfrm>
            <a:off x="4006180" y="2132856"/>
            <a:ext cx="23762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학교의 지원</a:t>
            </a:r>
            <a:r>
              <a:rPr lang="en-US" altLang="ko-KR" sz="3200" b="1" dirty="0">
                <a:solidFill>
                  <a:srgbClr val="FF000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 </a:t>
            </a:r>
            <a:endParaRPr lang="ko-KR" altLang="en-US" sz="3200" b="1" dirty="0">
              <a:solidFill>
                <a:srgbClr val="FF0000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93076D6-81B4-426B-B41E-BBA1F77C82EE}"/>
              </a:ext>
            </a:extLst>
          </p:cNvPr>
          <p:cNvCxnSpPr>
            <a:cxnSpLocks/>
          </p:cNvCxnSpPr>
          <p:nvPr/>
        </p:nvCxnSpPr>
        <p:spPr>
          <a:xfrm>
            <a:off x="6382444" y="2528900"/>
            <a:ext cx="9361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989AEB07-FF7A-4252-8EBD-3A5C9240D227}"/>
              </a:ext>
            </a:extLst>
          </p:cNvPr>
          <p:cNvSpPr txBox="1">
            <a:spLocks/>
          </p:cNvSpPr>
          <p:nvPr/>
        </p:nvSpPr>
        <p:spPr>
          <a:xfrm>
            <a:off x="7379132" y="2132856"/>
            <a:ext cx="45479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tx2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1. </a:t>
            </a:r>
            <a:r>
              <a:rPr lang="ko-KR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버디 프로그램 개선</a:t>
            </a: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D2DD337F-B926-4C6E-A3AD-2DB194CAE53C}"/>
              </a:ext>
            </a:extLst>
          </p:cNvPr>
          <p:cNvSpPr txBox="1">
            <a:spLocks/>
          </p:cNvSpPr>
          <p:nvPr/>
        </p:nvSpPr>
        <p:spPr>
          <a:xfrm>
            <a:off x="7451140" y="3068961"/>
            <a:ext cx="433190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chemeClr val="tx2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2. </a:t>
            </a:r>
            <a:r>
              <a:rPr lang="ko-KR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대학 측 홍보물 게시 </a:t>
            </a:r>
            <a:r>
              <a:rPr lang="en-US" altLang="ko-KR" sz="3200" b="1" dirty="0">
                <a:solidFill>
                  <a:schemeClr val="tx2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 </a:t>
            </a:r>
            <a:endParaRPr lang="ko-KR" altLang="en-US" sz="3200" b="1" dirty="0">
              <a:solidFill>
                <a:schemeClr val="tx2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329924-9B1D-4FC6-B0C5-90A9FC3B1B5B}"/>
              </a:ext>
            </a:extLst>
          </p:cNvPr>
          <p:cNvCxnSpPr>
            <a:stCxn id="6" idx="3"/>
          </p:cNvCxnSpPr>
          <p:nvPr/>
        </p:nvCxnSpPr>
        <p:spPr>
          <a:xfrm>
            <a:off x="3070076" y="2528900"/>
            <a:ext cx="906539" cy="1764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02420E87-A4B2-4568-89C8-567D32FF2C68}"/>
              </a:ext>
            </a:extLst>
          </p:cNvPr>
          <p:cNvSpPr txBox="1">
            <a:spLocks/>
          </p:cNvSpPr>
          <p:nvPr/>
        </p:nvSpPr>
        <p:spPr>
          <a:xfrm>
            <a:off x="4006180" y="4121697"/>
            <a:ext cx="410445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타학교와의 계약</a:t>
            </a:r>
            <a:r>
              <a:rPr lang="en-US" altLang="ko-KR" sz="3200" b="1" dirty="0">
                <a:solidFill>
                  <a:srgbClr val="FF000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 </a:t>
            </a:r>
            <a:endParaRPr lang="ko-KR" altLang="en-US" sz="3200" b="1" dirty="0">
              <a:solidFill>
                <a:srgbClr val="FF0000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5B9E4580-4782-4DC2-90E4-508E0089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2084" y="1484784"/>
            <a:ext cx="4650955" cy="3240360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>
                <a:solidFill>
                  <a:schemeClr val="tx2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시      연</a:t>
            </a:r>
            <a:endParaRPr lang="en-US" altLang="ko-KR" sz="4800" b="1" dirty="0">
              <a:solidFill>
                <a:schemeClr val="tx2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86B93-2B91-4702-8DE4-2AA7EEB0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812" y="260648"/>
            <a:ext cx="1296144" cy="792088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HY동녘B" panose="02030600000101010101" pitchFamily="18" charset="-127"/>
                <a:ea typeface="HY동녘B" panose="02030600000101010101" pitchFamily="18" charset="-127"/>
              </a:rPr>
              <a:t>목차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297CEAE-A368-4E9B-9FBB-7B672EF9199A}"/>
              </a:ext>
            </a:extLst>
          </p:cNvPr>
          <p:cNvSpPr txBox="1">
            <a:spLocks/>
          </p:cNvSpPr>
          <p:nvPr/>
        </p:nvSpPr>
        <p:spPr>
          <a:xfrm>
            <a:off x="810247" y="1196752"/>
            <a:ext cx="2763885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1. </a:t>
            </a: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개발동기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702F60A-5432-45F9-AEAC-E48C66DB4D1E}"/>
              </a:ext>
            </a:extLst>
          </p:cNvPr>
          <p:cNvSpPr txBox="1">
            <a:spLocks/>
          </p:cNvSpPr>
          <p:nvPr/>
        </p:nvSpPr>
        <p:spPr>
          <a:xfrm>
            <a:off x="810247" y="1988840"/>
            <a:ext cx="2763885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2. </a:t>
            </a: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앱 소개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49B6E18-2DED-4C09-92B8-F96BE666AFE1}"/>
              </a:ext>
            </a:extLst>
          </p:cNvPr>
          <p:cNvSpPr txBox="1">
            <a:spLocks/>
          </p:cNvSpPr>
          <p:nvPr/>
        </p:nvSpPr>
        <p:spPr>
          <a:xfrm>
            <a:off x="810247" y="2751544"/>
            <a:ext cx="2763885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3. </a:t>
            </a: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차별화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AF82088A-0A3C-47F4-A1D1-24334D5503AD}"/>
              </a:ext>
            </a:extLst>
          </p:cNvPr>
          <p:cNvSpPr txBox="1">
            <a:spLocks/>
          </p:cNvSpPr>
          <p:nvPr/>
        </p:nvSpPr>
        <p:spPr>
          <a:xfrm>
            <a:off x="810247" y="3563933"/>
            <a:ext cx="3699989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4. </a:t>
            </a: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사회적 영향력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A61663BA-12A2-4689-9A8D-899BEA91D1CF}"/>
              </a:ext>
            </a:extLst>
          </p:cNvPr>
          <p:cNvSpPr txBox="1">
            <a:spLocks/>
          </p:cNvSpPr>
          <p:nvPr/>
        </p:nvSpPr>
        <p:spPr>
          <a:xfrm>
            <a:off x="810247" y="4383323"/>
            <a:ext cx="3699989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5. </a:t>
            </a: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수익 가능성</a:t>
            </a: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7765DA6-6364-4CEE-9D6A-D6EAC4F33411}"/>
              </a:ext>
            </a:extLst>
          </p:cNvPr>
          <p:cNvSpPr txBox="1">
            <a:spLocks/>
          </p:cNvSpPr>
          <p:nvPr/>
        </p:nvSpPr>
        <p:spPr>
          <a:xfrm>
            <a:off x="810247" y="5199982"/>
            <a:ext cx="3699989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6. </a:t>
            </a:r>
            <a:r>
              <a:rPr lang="ko-KR" altLang="en-US" sz="3200" dirty="0">
                <a:latin typeface="HY동녘B" panose="02030600000101010101" pitchFamily="18" charset="-127"/>
                <a:ea typeface="HY동녘B" panose="02030600000101010101" pitchFamily="18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4063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94045B6-3E89-4EE5-B21B-A6AF7AB85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7" y="332656"/>
            <a:ext cx="5328591" cy="3528392"/>
          </a:xfrm>
          <a:prstGeom prst="rect">
            <a:avLst/>
          </a:prstGeom>
        </p:spPr>
      </p:pic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F57F22F0-120B-40D7-91C7-96F65F765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0" y="4005064"/>
            <a:ext cx="3888432" cy="1584176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전북대학교 </a:t>
            </a:r>
            <a:endParaRPr lang="en-US" altLang="ko-KR" sz="2800" b="1" dirty="0">
              <a:solidFill>
                <a:srgbClr val="0070C0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외국인 유학생 수 ↑</a:t>
            </a:r>
            <a:endParaRPr lang="ko-KR" sz="2800" b="1" dirty="0">
              <a:solidFill>
                <a:srgbClr val="0070C0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4DA15C-E7D9-449C-A3D5-96D2C6C52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372" y="354345"/>
            <a:ext cx="6264696" cy="3605990"/>
          </a:xfrm>
          <a:prstGeom prst="rect">
            <a:avLst/>
          </a:prstGeom>
        </p:spPr>
      </p:pic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995DDAE9-D112-4FBB-8401-83FE894E2D93}"/>
              </a:ext>
            </a:extLst>
          </p:cNvPr>
          <p:cNvSpPr txBox="1">
            <a:spLocks/>
          </p:cNvSpPr>
          <p:nvPr/>
        </p:nvSpPr>
        <p:spPr>
          <a:xfrm>
            <a:off x="6922504" y="4221088"/>
            <a:ext cx="3888432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만만치 않은</a:t>
            </a:r>
            <a:endParaRPr lang="en-US" altLang="ko-KR" sz="2800" b="1" dirty="0">
              <a:solidFill>
                <a:srgbClr val="0070C0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해외 어학연수 비용</a:t>
            </a:r>
            <a:endParaRPr lang="en-US" altLang="ko-KR" sz="2800" b="1" dirty="0">
              <a:solidFill>
                <a:srgbClr val="0070C0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9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23DDD0-5482-4984-8ADC-846151648BA9}"/>
              </a:ext>
            </a:extLst>
          </p:cNvPr>
          <p:cNvSpPr txBox="1"/>
          <p:nvPr/>
        </p:nvSpPr>
        <p:spPr>
          <a:xfrm>
            <a:off x="1809936" y="188640"/>
            <a:ext cx="856895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>
                <a:latin typeface="HY동녘B" panose="02030600000101010101" pitchFamily="18" charset="-127"/>
                <a:ea typeface="HY동녘B" panose="02030600000101010101" pitchFamily="18" charset="-127"/>
              </a:rPr>
              <a:t>International Buddy Program</a:t>
            </a:r>
            <a:endParaRPr lang="ko-KR" altLang="en-US" sz="44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C18534-7975-41E2-9E00-1488E8FF2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1004502"/>
            <a:ext cx="4718490" cy="5232810"/>
          </a:xfrm>
          <a:prstGeom prst="rect">
            <a:avLst/>
          </a:prstGeom>
        </p:spPr>
      </p:pic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8D407B0-0CCB-4E6E-A322-A252CD46A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0436" y="2708920"/>
            <a:ext cx="3888432" cy="1584176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참가할 수 있는</a:t>
            </a:r>
            <a:endParaRPr lang="en-US" altLang="ko-KR" sz="2800" b="1" dirty="0">
              <a:solidFill>
                <a:srgbClr val="0070C0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학생의 수가 제한적</a:t>
            </a:r>
            <a:r>
              <a:rPr lang="en-US" altLang="ko-KR" sz="28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436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23DDD0-5482-4984-8ADC-846151648BA9}"/>
              </a:ext>
            </a:extLst>
          </p:cNvPr>
          <p:cNvSpPr txBox="1"/>
          <p:nvPr/>
        </p:nvSpPr>
        <p:spPr>
          <a:xfrm>
            <a:off x="1809936" y="188640"/>
            <a:ext cx="856895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>
                <a:latin typeface="HY동녘B" panose="02030600000101010101" pitchFamily="18" charset="-127"/>
                <a:ea typeface="HY동녘B" panose="02030600000101010101" pitchFamily="18" charset="-127"/>
              </a:rPr>
              <a:t>International Buddy Program</a:t>
            </a:r>
            <a:endParaRPr lang="ko-KR" altLang="en-US" sz="440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75E470-BEA2-436C-8A48-827BCB9EE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1044702"/>
            <a:ext cx="4981214" cy="5139707"/>
          </a:xfrm>
          <a:prstGeom prst="rect">
            <a:avLst/>
          </a:prstGeom>
        </p:spPr>
      </p:pic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1B7CDF86-EB99-413A-AD70-72B690E47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8468" y="2822467"/>
            <a:ext cx="3888432" cy="1584176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학생 입장에서</a:t>
            </a:r>
            <a:endParaRPr lang="en-US" altLang="ko-KR" sz="2800" b="1" dirty="0">
              <a:solidFill>
                <a:srgbClr val="0070C0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부담감을 가질 수 있음</a:t>
            </a:r>
            <a:r>
              <a:rPr lang="en-US" altLang="ko-KR" sz="28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072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37EB4EA0-204B-44E9-9BF7-B0E70F2C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764" y="2060848"/>
            <a:ext cx="5832648" cy="100811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1. </a:t>
            </a:r>
            <a:r>
              <a:rPr lang="ko-KR" altLang="en-US" sz="40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누구나 참여할 수 있는</a:t>
            </a:r>
            <a:endParaRPr lang="ko-KR" sz="4000" b="1" dirty="0">
              <a:solidFill>
                <a:srgbClr val="0070C0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67DEDD7E-2807-46FF-96EE-49021552E90F}"/>
              </a:ext>
            </a:extLst>
          </p:cNvPr>
          <p:cNvSpPr txBox="1">
            <a:spLocks/>
          </p:cNvSpPr>
          <p:nvPr/>
        </p:nvSpPr>
        <p:spPr>
          <a:xfrm>
            <a:off x="261764" y="3356992"/>
            <a:ext cx="1029714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2. </a:t>
            </a:r>
            <a:r>
              <a:rPr lang="ko-KR" altLang="en-US" sz="40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부담스럽지 않고</a:t>
            </a:r>
            <a:r>
              <a:rPr lang="en-US" altLang="ko-KR" sz="40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40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버튼 클릭 몇 번만으로</a:t>
            </a:r>
            <a:r>
              <a:rPr lang="en-US" altLang="ko-KR" sz="4000" b="1" dirty="0">
                <a:solidFill>
                  <a:srgbClr val="0070C0"/>
                </a:solidFill>
                <a:latin typeface="Arial" panose="020B0604020202020204" pitchFamily="34" charset="0"/>
                <a:ea typeface="HY동녘B" panose="02030600000101010101" pitchFamily="18" charset="-127"/>
                <a:cs typeface="Arial" panose="020B0604020202020204" pitchFamily="34" charset="0"/>
              </a:rPr>
              <a:t> </a:t>
            </a:r>
            <a:endParaRPr lang="ko-KR" altLang="en-US" sz="4000" b="1" dirty="0">
              <a:solidFill>
                <a:srgbClr val="0070C0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5B9E4580-4782-4DC2-90E4-508E0089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692" y="893"/>
            <a:ext cx="12198930" cy="6856214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endParaRPr lang="ko-KR" altLang="en-US" sz="4799" u="sng" dirty="0">
              <a:solidFill>
                <a:schemeClr val="tx2"/>
              </a:solidFill>
              <a:latin typeface="Arial" panose="020B0604020202020204" pitchFamily="34" charset="0"/>
              <a:ea typeface="HY동녘B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14" y="876565"/>
            <a:ext cx="2634426" cy="46793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81" y="895"/>
            <a:ext cx="3585823" cy="6370930"/>
          </a:xfrm>
          <a:prstGeom prst="rect">
            <a:avLst/>
          </a:prstGeom>
          <a:solidFill>
            <a:srgbClr val="7030A0"/>
          </a:solidFill>
        </p:spPr>
      </p:pic>
      <p:grpSp>
        <p:nvGrpSpPr>
          <p:cNvPr id="16" name="그룹 15"/>
          <p:cNvGrpSpPr/>
          <p:nvPr/>
        </p:nvGrpSpPr>
        <p:grpSpPr>
          <a:xfrm>
            <a:off x="5197391" y="150760"/>
            <a:ext cx="3585823" cy="6370930"/>
            <a:chOff x="7167882" y="0"/>
            <a:chExt cx="3586757" cy="6372590"/>
          </a:xfrm>
          <a:scene3d>
            <a:camera prst="perspectiveContrastingLeftFacing">
              <a:rot lat="0" lon="600000" rev="19800000"/>
            </a:camera>
            <a:lightRig rig="threePt" dir="t"/>
          </a:scene3d>
        </p:grpSpPr>
        <p:pic>
          <p:nvPicPr>
            <p:cNvPr id="7" name="내용 개체 틀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882" y="0"/>
              <a:ext cx="3586757" cy="637259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9112" y="764704"/>
              <a:ext cx="2664296" cy="475252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p3d contourW="6350" prstMaterial="matte">
              <a:bevelT w="101600" h="101600"/>
              <a:contourClr>
                <a:srgbClr val="969696"/>
              </a:contourClr>
            </a:sp3d>
          </p:spPr>
        </p:pic>
      </p:grpSp>
      <p:grpSp>
        <p:nvGrpSpPr>
          <p:cNvPr id="19" name="그룹 18"/>
          <p:cNvGrpSpPr/>
          <p:nvPr/>
        </p:nvGrpSpPr>
        <p:grpSpPr>
          <a:xfrm>
            <a:off x="2037337" y="225696"/>
            <a:ext cx="3585823" cy="6370930"/>
            <a:chOff x="36851" y="-39188"/>
            <a:chExt cx="3586757" cy="6372590"/>
          </a:xfrm>
          <a:scene3d>
            <a:camera prst="perspectiveContrastingRightFacing" fov="1800000">
              <a:rot lat="623785" lon="20400000" rev="1800000"/>
            </a:camera>
            <a:lightRig rig="threePt" dir="t"/>
          </a:scene3d>
        </p:grpSpPr>
        <p:pic>
          <p:nvPicPr>
            <p:cNvPr id="17" name="내용 개체 틀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1" y="-39188"/>
              <a:ext cx="3586757" cy="637259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97" y="868072"/>
              <a:ext cx="2570098" cy="464916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p3d contourW="6350" prstMaterial="matte">
              <a:bevelT w="101600" h="101600"/>
              <a:contourClr>
                <a:srgbClr val="969696"/>
              </a:contourClr>
            </a:sp3d>
          </p:spPr>
        </p:pic>
      </p:grpSp>
      <p:pic>
        <p:nvPicPr>
          <p:cNvPr id="15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714" y="837388"/>
            <a:ext cx="2634426" cy="46793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84" y="85149"/>
            <a:ext cx="3585823" cy="6370930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2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917" y="921642"/>
            <a:ext cx="2634426" cy="46793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48B4D7F4-CD22-4B7B-9C61-16CA436A0997}"/>
              </a:ext>
            </a:extLst>
          </p:cNvPr>
          <p:cNvSpPr txBox="1">
            <a:spLocks/>
          </p:cNvSpPr>
          <p:nvPr/>
        </p:nvSpPr>
        <p:spPr>
          <a:xfrm>
            <a:off x="2484770" y="4676702"/>
            <a:ext cx="5837331" cy="21411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16" tIns="45708" rIns="91416" bIns="45708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400" b="0" kern="1200" cap="all" baseline="0">
                <a:solidFill>
                  <a:schemeClr val="tx1">
                    <a:lumMod val="50000"/>
                  </a:schemeClr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20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8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Malgun Gothic" pitchFamily="34" charset="-127"/>
                <a:ea typeface="Malgun Gothic" pitchFamily="34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ts val="600"/>
              </a:spcBef>
              <a:buSzPct val="80000"/>
              <a:buFont typeface="Arial" pitchFamily="34" charset="0"/>
              <a:buNone/>
              <a:defRPr lang="ko-KR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398" b="1" dirty="0">
                <a:solidFill>
                  <a:srgbClr val="FF0000"/>
                </a:solidFill>
                <a:latin typeface="Bauhaus 93" panose="04030905020B02020C02" pitchFamily="82" charset="0"/>
                <a:ea typeface="HY동녘B" panose="02030600000101010101" pitchFamily="18" charset="-127"/>
                <a:cs typeface="Arial" panose="020B0604020202020204" pitchFamily="34" charset="0"/>
              </a:rPr>
              <a:t>WORF</a:t>
            </a:r>
            <a:endParaRPr lang="ko-KR" altLang="en-US" sz="4799" b="1" dirty="0">
              <a:solidFill>
                <a:srgbClr val="FF0000"/>
              </a:solidFill>
              <a:latin typeface="Bauhaus 93" panose="04030905020B02020C02" pitchFamily="82" charset="0"/>
              <a:ea typeface="HY동녘B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1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5122EE-F1B6-45E0-AC99-8FA80D53FC65}"/>
              </a:ext>
            </a:extLst>
          </p:cNvPr>
          <p:cNvGrpSpPr/>
          <p:nvPr/>
        </p:nvGrpSpPr>
        <p:grpSpPr>
          <a:xfrm>
            <a:off x="4078189" y="188640"/>
            <a:ext cx="3744415" cy="6372590"/>
            <a:chOff x="0" y="485410"/>
            <a:chExt cx="3586757" cy="6372590"/>
          </a:xfrm>
        </p:grpSpPr>
        <p:pic>
          <p:nvPicPr>
            <p:cNvPr id="7" name="내용 개체 틀 3">
              <a:extLst>
                <a:ext uri="{FF2B5EF4-FFF2-40B4-BE49-F238E27FC236}">
                  <a16:creationId xmlns:a16="http://schemas.microsoft.com/office/drawing/2014/main" id="{EDCD718D-D3E4-4116-A66D-EA8FC3841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85410"/>
              <a:ext cx="3586757" cy="637259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926F2AE-5681-4D11-A168-92F8B53CE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114" y="1271588"/>
              <a:ext cx="2746254" cy="4788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1F6EF083-5BA3-4585-9A71-4D6C4B71E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1" y="242705"/>
            <a:ext cx="3586757" cy="6372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D7CAA6-FF46-461F-8120-77F857898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12" y="1070370"/>
            <a:ext cx="2680533" cy="47172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내용 개체 틀 3">
            <a:extLst>
              <a:ext uri="{FF2B5EF4-FFF2-40B4-BE49-F238E27FC236}">
                <a16:creationId xmlns:a16="http://schemas.microsoft.com/office/drawing/2014/main" id="{4504AD48-EAD2-4F81-A614-04DEB30A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09" y="197708"/>
            <a:ext cx="3744415" cy="6372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A24F7B-CD6B-4B5D-AA65-0C7D48BCA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8536" y="1012461"/>
            <a:ext cx="2884192" cy="4700587"/>
          </a:xfrm>
          <a:prstGeom prst="rect">
            <a:avLst/>
          </a:prstGeom>
          <a:ln>
            <a:noFill/>
          </a:ln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327235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8BEF8B23-D1E0-411C-8938-63C5F336F707}"/>
              </a:ext>
            </a:extLst>
          </p:cNvPr>
          <p:cNvGrpSpPr/>
          <p:nvPr/>
        </p:nvGrpSpPr>
        <p:grpSpPr>
          <a:xfrm>
            <a:off x="-98276" y="269737"/>
            <a:ext cx="3839766" cy="6318525"/>
            <a:chOff x="0" y="485410"/>
            <a:chExt cx="3586757" cy="6372590"/>
          </a:xfrm>
        </p:grpSpPr>
        <p:pic>
          <p:nvPicPr>
            <p:cNvPr id="21" name="내용 개체 틀 3">
              <a:extLst>
                <a:ext uri="{FF2B5EF4-FFF2-40B4-BE49-F238E27FC236}">
                  <a16:creationId xmlns:a16="http://schemas.microsoft.com/office/drawing/2014/main" id="{42C681D1-94A7-4E72-B2AD-84763E175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85410"/>
              <a:ext cx="3586757" cy="637259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D3E2575-76DB-468C-8FBE-33448F8D6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773" y="1329357"/>
              <a:ext cx="2646000" cy="465718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1C3619-C5E1-4AE8-8EE9-0BC4FC4FDB40}"/>
              </a:ext>
            </a:extLst>
          </p:cNvPr>
          <p:cNvGrpSpPr/>
          <p:nvPr/>
        </p:nvGrpSpPr>
        <p:grpSpPr>
          <a:xfrm>
            <a:off x="4006181" y="292717"/>
            <a:ext cx="3839766" cy="6372590"/>
            <a:chOff x="0" y="0"/>
            <a:chExt cx="3586757" cy="6372590"/>
          </a:xfrm>
        </p:grpSpPr>
        <p:pic>
          <p:nvPicPr>
            <p:cNvPr id="27" name="내용 개체 틀 3">
              <a:extLst>
                <a:ext uri="{FF2B5EF4-FFF2-40B4-BE49-F238E27FC236}">
                  <a16:creationId xmlns:a16="http://schemas.microsoft.com/office/drawing/2014/main" id="{6556F350-08C5-41F6-A9F3-3811383DC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586757" cy="637259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4B73AE9-A73C-42E5-A51E-9F71614EF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76" y="814387"/>
              <a:ext cx="2671762" cy="4700587"/>
            </a:xfrm>
            <a:prstGeom prst="rect">
              <a:avLst/>
            </a:prstGeom>
            <a:ln>
              <a:noFill/>
            </a:ln>
            <a:effectLst>
              <a:softEdge rad="76200"/>
            </a:effectLst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A71174C-2A2C-4001-8745-2B91646F0F21}"/>
              </a:ext>
            </a:extLst>
          </p:cNvPr>
          <p:cNvGrpSpPr/>
          <p:nvPr/>
        </p:nvGrpSpPr>
        <p:grpSpPr>
          <a:xfrm>
            <a:off x="8150634" y="303875"/>
            <a:ext cx="3704418" cy="6372590"/>
            <a:chOff x="0" y="566756"/>
            <a:chExt cx="3586757" cy="637259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5E3C5BE-067A-46EC-A0CD-4712CBE01B76}"/>
                </a:ext>
              </a:extLst>
            </p:cNvPr>
            <p:cNvGrpSpPr/>
            <p:nvPr/>
          </p:nvGrpSpPr>
          <p:grpSpPr>
            <a:xfrm>
              <a:off x="0" y="566756"/>
              <a:ext cx="3586757" cy="6372590"/>
              <a:chOff x="0" y="485410"/>
              <a:chExt cx="3586757" cy="6372590"/>
            </a:xfrm>
          </p:grpSpPr>
          <p:pic>
            <p:nvPicPr>
              <p:cNvPr id="35" name="내용 개체 틀 3">
                <a:extLst>
                  <a:ext uri="{FF2B5EF4-FFF2-40B4-BE49-F238E27FC236}">
                    <a16:creationId xmlns:a16="http://schemas.microsoft.com/office/drawing/2014/main" id="{8AC7E96C-E177-4A2D-B78F-B54B2A500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5410"/>
                <a:ext cx="3586757" cy="6372590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C5EAAA15-3865-41B2-AAD3-3E2A24CAC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902" y="1328470"/>
                <a:ext cx="2609062" cy="4610751"/>
              </a:xfrm>
              <a:prstGeom prst="rect">
                <a:avLst/>
              </a:prstGeom>
              <a:ln>
                <a:noFill/>
              </a:ln>
              <a:effectLst>
                <a:softEdge rad="50800"/>
              </a:effectLst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935DB10-5418-42FC-977B-D1BB146FF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9902" y="5148646"/>
              <a:ext cx="2609063" cy="871921"/>
            </a:xfrm>
            <a:prstGeom prst="rect">
              <a:avLst/>
            </a:prstGeom>
            <a:ln>
              <a:noFill/>
            </a:ln>
            <a:effectLst>
              <a:softEdge rad="25400"/>
            </a:effectLst>
          </p:spPr>
        </p:pic>
      </p:grpSp>
    </p:spTree>
    <p:extLst>
      <p:ext uri="{BB962C8B-B14F-4D97-AF65-F5344CB8AC3E}">
        <p14:creationId xmlns:p14="http://schemas.microsoft.com/office/powerpoint/2010/main" val="1694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세계 지도편, 아시아 대륙 프레젠테이션(와이드스크린)</Template>
  <TotalTime>0</TotalTime>
  <Words>173</Words>
  <Application>Microsoft Office PowerPoint</Application>
  <PresentationFormat>사용자 지정</PresentationFormat>
  <Paragraphs>53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Bauhaus 93</vt:lpstr>
      <vt:lpstr>HY동녘B</vt:lpstr>
      <vt:lpstr>Arial</vt:lpstr>
      <vt:lpstr>Century Gothic</vt:lpstr>
      <vt:lpstr>Vlump</vt:lpstr>
      <vt:lpstr>Vlump Black</vt:lpstr>
      <vt:lpstr>맑은 고딕</vt:lpstr>
      <vt:lpstr>Continental_Asia_16x9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2018-04-04T09:04:10Z</dcterms:created>
  <dcterms:modified xsi:type="dcterms:W3CDTF">2018-05-13T04:33:58Z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