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9" r:id="rId3"/>
    <p:sldId id="262" r:id="rId4"/>
    <p:sldId id="266" r:id="rId5"/>
    <p:sldId id="263" r:id="rId6"/>
    <p:sldId id="264" r:id="rId7"/>
    <p:sldId id="265" r:id="rId8"/>
    <p:sldId id="270" r:id="rId9"/>
    <p:sldId id="267" r:id="rId10"/>
    <p:sldId id="269"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23BF6-C61B-446D-A0AF-6D27898467CD}"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680EB-50F2-40AA-B423-BDA93AFC3B14}" type="slidenum">
              <a:rPr lang="en-IN" smtClean="0"/>
              <a:t>‹#›</a:t>
            </a:fld>
            <a:endParaRPr lang="en-IN"/>
          </a:p>
        </p:txBody>
      </p:sp>
    </p:spTree>
    <p:extLst>
      <p:ext uri="{BB962C8B-B14F-4D97-AF65-F5344CB8AC3E}">
        <p14:creationId xmlns:p14="http://schemas.microsoft.com/office/powerpoint/2010/main" val="28555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680EB-50F2-40AA-B423-BDA93AFC3B14}" type="slidenum">
              <a:rPr lang="en-IN" smtClean="0"/>
              <a:t>3</a:t>
            </a:fld>
            <a:endParaRPr lang="en-IN"/>
          </a:p>
        </p:txBody>
      </p:sp>
    </p:spTree>
    <p:extLst>
      <p:ext uri="{BB962C8B-B14F-4D97-AF65-F5344CB8AC3E}">
        <p14:creationId xmlns:p14="http://schemas.microsoft.com/office/powerpoint/2010/main" val="409293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0A7463A-F43F-444D-8136-B7C7E2D1C586}"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9A503-ADFE-483E-BC71-D54DF491C8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46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7463A-F43F-444D-8136-B7C7E2D1C586}"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354801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7463A-F43F-444D-8136-B7C7E2D1C586}"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9A503-ADFE-483E-BC71-D54DF491C82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7463A-F43F-444D-8136-B7C7E2D1C586}"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219194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A7463A-F43F-444D-8136-B7C7E2D1C586}"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9A503-ADFE-483E-BC71-D54DF491C8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37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A7463A-F43F-444D-8136-B7C7E2D1C586}"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337847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A7463A-F43F-444D-8136-B7C7E2D1C586}"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63903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A7463A-F43F-444D-8136-B7C7E2D1C586}"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40334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7463A-F43F-444D-8136-B7C7E2D1C586}"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229015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A7463A-F43F-444D-8136-B7C7E2D1C586}"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9A503-ADFE-483E-BC71-D54DF491C82A}" type="slidenum">
              <a:rPr lang="en-IN" smtClean="0"/>
              <a:t>‹#›</a:t>
            </a:fld>
            <a:endParaRPr lang="en-IN"/>
          </a:p>
        </p:txBody>
      </p:sp>
    </p:spTree>
    <p:extLst>
      <p:ext uri="{BB962C8B-B14F-4D97-AF65-F5344CB8AC3E}">
        <p14:creationId xmlns:p14="http://schemas.microsoft.com/office/powerpoint/2010/main" val="182688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A7463A-F43F-444D-8136-B7C7E2D1C586}"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9A503-ADFE-483E-BC71-D54DF491C8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09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A7463A-F43F-444D-8136-B7C7E2D1C586}" type="datetimeFigureOut">
              <a:rPr lang="en-IN" smtClean="0"/>
              <a:t>17-03-2024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69A503-ADFE-483E-BC71-D54DF491C82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45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americanbanker.com/news/banks-hear-the-eerie-echoes-of-ai-generated-voices" TargetMode="External"/><Relationship Id="rId13" Type="http://schemas.openxmlformats.org/officeDocument/2006/relationships/hyperlink" Target="https://www.researchgate.net/publication/373364324_Real-time_Detection_of_AI-Generated_Speech_for_DeepFake_Voice_Conversion" TargetMode="External"/><Relationship Id="rId3" Type="http://schemas.openxmlformats.org/officeDocument/2006/relationships/hyperlink" Target="https://blog.hiya.com/the-rise-of-ai-voice-impersonation-scams" TargetMode="External"/><Relationship Id="rId7" Type="http://schemas.openxmlformats.org/officeDocument/2006/relationships/hyperlink" Target="https://www.itweb.co.za/article/is-voice-biometrics-in-banking-secure-enough/4r1lyMR9N1N7pmda" TargetMode="External"/><Relationship Id="rId12" Type="http://schemas.openxmlformats.org/officeDocument/2006/relationships/hyperlink" Target="https://www.mdpi.com/1999-4893/15/5/155" TargetMode="External"/><Relationship Id="rId2" Type="http://schemas.openxmlformats.org/officeDocument/2006/relationships/hyperlink" Target="https://een.ec.europa.eu/partnering-opportunities/deepfake-ai-voice-cloning-detection-against-impersonation-fraud" TargetMode="External"/><Relationship Id="rId1" Type="http://schemas.openxmlformats.org/officeDocument/2006/relationships/slideLayout" Target="../slideLayouts/slideLayout6.xml"/><Relationship Id="rId6" Type="http://schemas.openxmlformats.org/officeDocument/2006/relationships/hyperlink" Target="https://www.scientificamerican.com/article/how-to-keep-ai-from-stealing-the-sound-of-your-voice/" TargetMode="External"/><Relationship Id="rId11" Type="http://schemas.openxmlformats.org/officeDocument/2006/relationships/hyperlink" Target="https://www.lexology.com/library/detail.aspx?g=a65d8b92-d2aa-4b89-8935-7ed42710a9bd" TargetMode="External"/><Relationship Id="rId5" Type="http://schemas.openxmlformats.org/officeDocument/2006/relationships/hyperlink" Target="https://fliki.ai/blog/ai-voice-cloning" TargetMode="External"/><Relationship Id="rId10" Type="http://schemas.openxmlformats.org/officeDocument/2006/relationships/hyperlink" Target="https://www.infosecinstitute.com/resources/machine-learning-and-ai/engineering-voice-impersonation-from-machine-learning/" TargetMode="External"/><Relationship Id="rId4" Type="http://schemas.openxmlformats.org/officeDocument/2006/relationships/hyperlink" Target="https://calleridreputation.com/blog/how-voice-impersonation-scams-exploit-generative-ai/" TargetMode="External"/><Relationship Id="rId9" Type="http://schemas.openxmlformats.org/officeDocument/2006/relationships/hyperlink" Target="https://sdk.finance/hacking-voice-banking-system-why-voice-cloning-technology-is-dangerous-for-fintech-indust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E3A3-9F0C-4750-02E9-025E51D58FB8}"/>
              </a:ext>
            </a:extLst>
          </p:cNvPr>
          <p:cNvSpPr>
            <a:spLocks noGrp="1"/>
          </p:cNvSpPr>
          <p:nvPr>
            <p:ph type="ctrTitle"/>
          </p:nvPr>
        </p:nvSpPr>
        <p:spPr/>
        <p:txBody>
          <a:bodyPr/>
          <a:lstStyle/>
          <a:p>
            <a:r>
              <a:rPr lang="en-IN" dirty="0" err="1"/>
              <a:t>Redtag</a:t>
            </a:r>
            <a:endParaRPr lang="en-IN" dirty="0"/>
          </a:p>
        </p:txBody>
      </p:sp>
      <p:sp>
        <p:nvSpPr>
          <p:cNvPr id="3" name="Subtitle 2">
            <a:extLst>
              <a:ext uri="{FF2B5EF4-FFF2-40B4-BE49-F238E27FC236}">
                <a16:creationId xmlns:a16="http://schemas.microsoft.com/office/drawing/2014/main" id="{0A951412-3671-545E-B13F-D79701AC8081}"/>
              </a:ext>
            </a:extLst>
          </p:cNvPr>
          <p:cNvSpPr>
            <a:spLocks noGrp="1"/>
          </p:cNvSpPr>
          <p:nvPr>
            <p:ph type="subTitle" idx="1"/>
          </p:nvPr>
        </p:nvSpPr>
        <p:spPr/>
        <p:txBody>
          <a:bodyPr/>
          <a:lstStyle/>
          <a:p>
            <a:r>
              <a:rPr lang="en-IN" dirty="0"/>
              <a:t>SOLUTION GUIDE FOR </a:t>
            </a:r>
          </a:p>
          <a:p>
            <a:r>
              <a:rPr lang="en-IN" dirty="0"/>
              <a:t>AI IMPERSONATION DETECTION</a:t>
            </a:r>
          </a:p>
        </p:txBody>
      </p:sp>
    </p:spTree>
    <p:extLst>
      <p:ext uri="{BB962C8B-B14F-4D97-AF65-F5344CB8AC3E}">
        <p14:creationId xmlns:p14="http://schemas.microsoft.com/office/powerpoint/2010/main" val="393428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366A-754E-E5CF-D940-8BEAD774EDCF}"/>
              </a:ext>
            </a:extLst>
          </p:cNvPr>
          <p:cNvSpPr>
            <a:spLocks noGrp="1"/>
          </p:cNvSpPr>
          <p:nvPr>
            <p:ph type="title"/>
          </p:nvPr>
        </p:nvSpPr>
        <p:spPr/>
        <p:txBody>
          <a:bodyPr/>
          <a:lstStyle/>
          <a:p>
            <a:r>
              <a:rPr lang="en-IN" dirty="0"/>
              <a:t>REFERENENCES</a:t>
            </a:r>
          </a:p>
        </p:txBody>
      </p:sp>
      <p:sp>
        <p:nvSpPr>
          <p:cNvPr id="4" name="TextBox 3">
            <a:extLst>
              <a:ext uri="{FF2B5EF4-FFF2-40B4-BE49-F238E27FC236}">
                <a16:creationId xmlns:a16="http://schemas.microsoft.com/office/drawing/2014/main" id="{09EA0F8B-6359-6B0A-CD61-4E0FA2DCCFBF}"/>
              </a:ext>
            </a:extLst>
          </p:cNvPr>
          <p:cNvSpPr txBox="1"/>
          <p:nvPr/>
        </p:nvSpPr>
        <p:spPr>
          <a:xfrm>
            <a:off x="770562" y="1879352"/>
            <a:ext cx="10397310" cy="4801314"/>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https://een.ec.europa.eu/partnering-opportunities/deepfake-ai-voice-cloning-detection-against-impersonation-fraud</a:t>
            </a:r>
            <a:endParaRPr lang="en-IN" dirty="0"/>
          </a:p>
          <a:p>
            <a:pPr marL="285750" indent="-285750">
              <a:buFont typeface="Arial" panose="020B0604020202020204" pitchFamily="34" charset="0"/>
              <a:buChar char="•"/>
            </a:pPr>
            <a:r>
              <a:rPr lang="en-IN" dirty="0">
                <a:hlinkClick r:id="rId3"/>
              </a:rPr>
              <a:t>https://blog.hiya.com/the-rise-of-ai-voice-impersonation-scams</a:t>
            </a:r>
            <a:endParaRPr lang="en-IN" dirty="0"/>
          </a:p>
          <a:p>
            <a:pPr marL="285750" indent="-285750">
              <a:buFont typeface="Arial" panose="020B0604020202020204" pitchFamily="34" charset="0"/>
              <a:buChar char="•"/>
            </a:pPr>
            <a:r>
              <a:rPr lang="en-IN" dirty="0">
                <a:hlinkClick r:id="rId4"/>
              </a:rPr>
              <a:t>https://calleridreputation.com/blog/how-voice-impersonation-scams-exploit-generative-ai/</a:t>
            </a:r>
            <a:endParaRPr lang="en-IN" dirty="0"/>
          </a:p>
          <a:p>
            <a:pPr marL="285750" indent="-285750">
              <a:buFont typeface="Arial" panose="020B0604020202020204" pitchFamily="34" charset="0"/>
              <a:buChar char="•"/>
            </a:pPr>
            <a:r>
              <a:rPr lang="en-IN" dirty="0">
                <a:hlinkClick r:id="rId5"/>
              </a:rPr>
              <a:t>https://fliki.ai/blog/ai-voice-cloning</a:t>
            </a:r>
            <a:endParaRPr lang="en-IN" dirty="0"/>
          </a:p>
          <a:p>
            <a:pPr marL="285750" indent="-285750">
              <a:buFont typeface="Arial" panose="020B0604020202020204" pitchFamily="34" charset="0"/>
              <a:buChar char="•"/>
            </a:pPr>
            <a:r>
              <a:rPr lang="en-IN" dirty="0">
                <a:hlinkClick r:id="rId6"/>
              </a:rPr>
              <a:t>https://www.scientificamerican.com/article/how-to-keep-ai-from-stealing-the-sound-of-your-voice/</a:t>
            </a:r>
            <a:endParaRPr lang="en-IN" dirty="0"/>
          </a:p>
          <a:p>
            <a:pPr marL="285750" indent="-285750">
              <a:buFont typeface="Arial" panose="020B0604020202020204" pitchFamily="34" charset="0"/>
              <a:buChar char="•"/>
            </a:pPr>
            <a:r>
              <a:rPr lang="en-IN" dirty="0">
                <a:hlinkClick r:id="rId7"/>
              </a:rPr>
              <a:t>https://www.itweb.co.za/article/is-voice-biometrics-in-banking-secure-enough/4r1lyMR9N1N7pmda</a:t>
            </a:r>
            <a:endParaRPr lang="en-IN" dirty="0"/>
          </a:p>
          <a:p>
            <a:pPr marL="285750" indent="-285750">
              <a:buFont typeface="Arial" panose="020B0604020202020204" pitchFamily="34" charset="0"/>
              <a:buChar char="•"/>
            </a:pPr>
            <a:r>
              <a:rPr lang="en-IN" dirty="0">
                <a:hlinkClick r:id="rId8"/>
              </a:rPr>
              <a:t>https://www.americanbanker.com/news/banks-hear-the-eerie-echoes-of-ai-generated-voices</a:t>
            </a:r>
            <a:endParaRPr lang="en-IN" dirty="0"/>
          </a:p>
          <a:p>
            <a:pPr marL="285750" indent="-285750">
              <a:buFont typeface="Arial" panose="020B0604020202020204" pitchFamily="34" charset="0"/>
              <a:buChar char="•"/>
            </a:pPr>
            <a:r>
              <a:rPr lang="en-IN" dirty="0">
                <a:hlinkClick r:id="rId9"/>
              </a:rPr>
              <a:t>https://sdk.finance/hacking-voice-banking-system-why-voice-cloning-technology-is-dangerous-for-fintech-industry/</a:t>
            </a:r>
            <a:endParaRPr lang="en-IN" dirty="0"/>
          </a:p>
          <a:p>
            <a:pPr marL="285750" indent="-285750">
              <a:buFont typeface="Arial" panose="020B0604020202020204" pitchFamily="34" charset="0"/>
              <a:buChar char="•"/>
            </a:pPr>
            <a:r>
              <a:rPr lang="en-IN" dirty="0">
                <a:hlinkClick r:id="rId10"/>
              </a:rPr>
              <a:t>https://www.infosecinstitute.com/resources/machine-learning-and-ai/engineering-voice-impersonation-from-machine-learning/</a:t>
            </a:r>
            <a:endParaRPr lang="en-IN" dirty="0"/>
          </a:p>
          <a:p>
            <a:pPr marL="285750" indent="-285750">
              <a:buFont typeface="Arial" panose="020B0604020202020204" pitchFamily="34" charset="0"/>
              <a:buChar char="•"/>
            </a:pPr>
            <a:r>
              <a:rPr lang="en-IN" dirty="0">
                <a:hlinkClick r:id="rId11"/>
              </a:rPr>
              <a:t>https://www.lexology.com/library/detail.aspx?g=a65d8b92-d2aa-4b89-8935-7ed42710a9bd</a:t>
            </a:r>
            <a:endParaRPr lang="en-IN" dirty="0"/>
          </a:p>
          <a:p>
            <a:pPr marL="285750" indent="-285750">
              <a:buFont typeface="Arial" panose="020B0604020202020204" pitchFamily="34" charset="0"/>
              <a:buChar char="•"/>
            </a:pPr>
            <a:r>
              <a:rPr lang="en-IN" dirty="0">
                <a:hlinkClick r:id="rId12"/>
              </a:rPr>
              <a:t>https://www.mdpi.com/1999-4893/15/5/155</a:t>
            </a:r>
            <a:endParaRPr lang="en-IN" dirty="0"/>
          </a:p>
          <a:p>
            <a:pPr marL="285750" indent="-285750">
              <a:buFont typeface="Arial" panose="020B0604020202020204" pitchFamily="34" charset="0"/>
              <a:buChar char="•"/>
            </a:pPr>
            <a:r>
              <a:rPr lang="en-IN" dirty="0">
                <a:hlinkClick r:id="rId13"/>
              </a:rPr>
              <a:t>https://www.researchgate.net/publication/373364324_Real-time_Detection_of_AI-Generated_Speech_for_DeepFake_Voice_Conversion</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3957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0D5C-9ED5-F1B9-C7D4-BE6376580122}"/>
              </a:ext>
            </a:extLst>
          </p:cNvPr>
          <p:cNvSpPr>
            <a:spLocks noGrp="1"/>
          </p:cNvSpPr>
          <p:nvPr>
            <p:ph type="title"/>
          </p:nvPr>
        </p:nvSpPr>
        <p:spPr>
          <a:xfrm>
            <a:off x="1235964" y="2679192"/>
            <a:ext cx="9720072" cy="1499616"/>
          </a:xfrm>
        </p:spPr>
        <p:txBody>
          <a:bodyPr/>
          <a:lstStyle/>
          <a:p>
            <a:pPr algn="ctr"/>
            <a:r>
              <a:rPr lang="en-IN" dirty="0"/>
              <a:t>THANKYOU</a:t>
            </a:r>
          </a:p>
        </p:txBody>
      </p:sp>
    </p:spTree>
    <p:extLst>
      <p:ext uri="{BB962C8B-B14F-4D97-AF65-F5344CB8AC3E}">
        <p14:creationId xmlns:p14="http://schemas.microsoft.com/office/powerpoint/2010/main" val="294506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66FDEE-8DBC-E3C8-C0E0-83AD22CE4587}"/>
              </a:ext>
            </a:extLst>
          </p:cNvPr>
          <p:cNvSpPr>
            <a:spLocks noGrp="1"/>
          </p:cNvSpPr>
          <p:nvPr>
            <p:ph type="title"/>
          </p:nvPr>
        </p:nvSpPr>
        <p:spPr/>
        <p:txBody>
          <a:bodyPr/>
          <a:lstStyle/>
          <a:p>
            <a:r>
              <a:rPr lang="en-IN" dirty="0"/>
              <a:t>PROBLEM STATEMENT</a:t>
            </a:r>
          </a:p>
        </p:txBody>
      </p:sp>
      <p:sp>
        <p:nvSpPr>
          <p:cNvPr id="2" name="TextBox 1">
            <a:extLst>
              <a:ext uri="{FF2B5EF4-FFF2-40B4-BE49-F238E27FC236}">
                <a16:creationId xmlns:a16="http://schemas.microsoft.com/office/drawing/2014/main" id="{CFC22DFD-6800-47A3-38B6-297A5A53D53D}"/>
              </a:ext>
            </a:extLst>
          </p:cNvPr>
          <p:cNvSpPr txBox="1"/>
          <p:nvPr/>
        </p:nvSpPr>
        <p:spPr>
          <a:xfrm>
            <a:off x="924674" y="2208943"/>
            <a:ext cx="10150868" cy="3416320"/>
          </a:xfrm>
          <a:prstGeom prst="rect">
            <a:avLst/>
          </a:prstGeom>
          <a:noFill/>
        </p:spPr>
        <p:txBody>
          <a:bodyPr wrap="square" rtlCol="0">
            <a:spAutoFit/>
          </a:bodyPr>
          <a:lstStyle/>
          <a:p>
            <a:r>
              <a:rPr lang="en-US" dirty="0"/>
              <a:t>The increasing sophistication of AI voice impersonation technology presents a significant challenge in combating voice impersonation attacks across various sectors, including banking and real estate. Cybercriminals now have the capability to replicate voices with alarming accuracy using advanced AI tools, leading to heightened security vulnerabilities. The utilization of deep learning algorithms, speaker verification, and voice biometrics by companies specializing in voice recognition underscores the urgent need for innovative approaches to detect and prevent voice impersonation fraud. These technologies play a crucial role in differentiating authentic human voices from artificially generated ones by analyzing intricate audio signal characteristics. The broader implications of AI voice impersonation encompass not only fraudulent activities but also extend to potential uses in entertainment, text-to-speech systems, and social engineering tactics aimed at extracting sensitive information from individuals. As the capabilities of voice cloning technology evolve, there is a pressing requirement for robust security protocols and increased awareness to address the growing risks associated with AI voice impersonation scams effectively.</a:t>
            </a:r>
            <a:endParaRPr lang="en-IN" dirty="0"/>
          </a:p>
        </p:txBody>
      </p:sp>
    </p:spTree>
    <p:extLst>
      <p:ext uri="{BB962C8B-B14F-4D97-AF65-F5344CB8AC3E}">
        <p14:creationId xmlns:p14="http://schemas.microsoft.com/office/powerpoint/2010/main" val="154882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644B-B13B-A7CD-6F24-ABFC8A2A98C1}"/>
              </a:ext>
            </a:extLst>
          </p:cNvPr>
          <p:cNvSpPr>
            <a:spLocks noGrp="1"/>
          </p:cNvSpPr>
          <p:nvPr>
            <p:ph type="title"/>
          </p:nvPr>
        </p:nvSpPr>
        <p:spPr/>
        <p:txBody>
          <a:bodyPr/>
          <a:lstStyle/>
          <a:p>
            <a:r>
              <a:rPr lang="en-IN" dirty="0"/>
              <a:t>TEAM MEMBERS</a:t>
            </a:r>
          </a:p>
        </p:txBody>
      </p:sp>
      <p:grpSp>
        <p:nvGrpSpPr>
          <p:cNvPr id="28" name="Group 27">
            <a:extLst>
              <a:ext uri="{FF2B5EF4-FFF2-40B4-BE49-F238E27FC236}">
                <a16:creationId xmlns:a16="http://schemas.microsoft.com/office/drawing/2014/main" id="{8EDA83DA-589B-B559-7D03-6085E017FD07}"/>
              </a:ext>
            </a:extLst>
          </p:cNvPr>
          <p:cNvGrpSpPr/>
          <p:nvPr/>
        </p:nvGrpSpPr>
        <p:grpSpPr>
          <a:xfrm>
            <a:off x="1027553" y="1905685"/>
            <a:ext cx="8467681" cy="4366791"/>
            <a:chOff x="1027553" y="1905685"/>
            <a:chExt cx="8467681" cy="4366791"/>
          </a:xfrm>
        </p:grpSpPr>
        <p:grpSp>
          <p:nvGrpSpPr>
            <p:cNvPr id="5" name="Group 4">
              <a:extLst>
                <a:ext uri="{FF2B5EF4-FFF2-40B4-BE49-F238E27FC236}">
                  <a16:creationId xmlns:a16="http://schemas.microsoft.com/office/drawing/2014/main" id="{501C7152-0254-CC12-237A-B328352EB43F}"/>
                </a:ext>
              </a:extLst>
            </p:cNvPr>
            <p:cNvGrpSpPr/>
            <p:nvPr/>
          </p:nvGrpSpPr>
          <p:grpSpPr>
            <a:xfrm>
              <a:off x="1027553" y="1905685"/>
              <a:ext cx="8467681" cy="4366791"/>
              <a:chOff x="1027553" y="1905685"/>
              <a:chExt cx="8467681" cy="4366791"/>
            </a:xfrm>
          </p:grpSpPr>
          <p:sp>
            <p:nvSpPr>
              <p:cNvPr id="6" name="Straight Connector 5">
                <a:extLst>
                  <a:ext uri="{FF2B5EF4-FFF2-40B4-BE49-F238E27FC236}">
                    <a16:creationId xmlns:a16="http://schemas.microsoft.com/office/drawing/2014/main" id="{EA447D2D-02F9-9F2F-1CEE-357C36A6EE86}"/>
                  </a:ext>
                </a:extLst>
              </p:cNvPr>
              <p:cNvSpPr/>
              <p:nvPr/>
            </p:nvSpPr>
            <p:spPr>
              <a:xfrm>
                <a:off x="1027553" y="6272476"/>
                <a:ext cx="833891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Straight Connector 6">
                <a:extLst>
                  <a:ext uri="{FF2B5EF4-FFF2-40B4-BE49-F238E27FC236}">
                    <a16:creationId xmlns:a16="http://schemas.microsoft.com/office/drawing/2014/main" id="{1E5B68E9-F56B-AC16-C19E-6AE2CB710522}"/>
                  </a:ext>
                </a:extLst>
              </p:cNvPr>
              <p:cNvSpPr/>
              <p:nvPr/>
            </p:nvSpPr>
            <p:spPr>
              <a:xfrm>
                <a:off x="1027553" y="5538855"/>
                <a:ext cx="833891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 name="Straight Connector 7">
                <a:extLst>
                  <a:ext uri="{FF2B5EF4-FFF2-40B4-BE49-F238E27FC236}">
                    <a16:creationId xmlns:a16="http://schemas.microsoft.com/office/drawing/2014/main" id="{A0854645-5E75-10AA-BD35-6E82B7ABF52C}"/>
                  </a:ext>
                </a:extLst>
              </p:cNvPr>
              <p:cNvSpPr/>
              <p:nvPr/>
            </p:nvSpPr>
            <p:spPr>
              <a:xfrm>
                <a:off x="1027553" y="4805234"/>
                <a:ext cx="833891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9" name="Straight Connector 8">
                <a:extLst>
                  <a:ext uri="{FF2B5EF4-FFF2-40B4-BE49-F238E27FC236}">
                    <a16:creationId xmlns:a16="http://schemas.microsoft.com/office/drawing/2014/main" id="{D0F42BF4-12A3-4410-BAA0-66053AB0BABF}"/>
                  </a:ext>
                </a:extLst>
              </p:cNvPr>
              <p:cNvSpPr/>
              <p:nvPr/>
            </p:nvSpPr>
            <p:spPr>
              <a:xfrm>
                <a:off x="1027553" y="4071613"/>
                <a:ext cx="833891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Straight Connector 9">
                <a:extLst>
                  <a:ext uri="{FF2B5EF4-FFF2-40B4-BE49-F238E27FC236}">
                    <a16:creationId xmlns:a16="http://schemas.microsoft.com/office/drawing/2014/main" id="{6CFE20EA-A228-63E3-75AA-52AB56AFEFBC}"/>
                  </a:ext>
                </a:extLst>
              </p:cNvPr>
              <p:cNvSpPr/>
              <p:nvPr/>
            </p:nvSpPr>
            <p:spPr>
              <a:xfrm>
                <a:off x="1027553" y="3337992"/>
                <a:ext cx="833891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10">
                <a:extLst>
                  <a:ext uri="{FF2B5EF4-FFF2-40B4-BE49-F238E27FC236}">
                    <a16:creationId xmlns:a16="http://schemas.microsoft.com/office/drawing/2014/main" id="{A12D9B85-B706-9A90-07F9-7231FF881185}"/>
                  </a:ext>
                </a:extLst>
              </p:cNvPr>
              <p:cNvSpPr/>
              <p:nvPr/>
            </p:nvSpPr>
            <p:spPr>
              <a:xfrm>
                <a:off x="1027553" y="2604371"/>
                <a:ext cx="8338916"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767849B1-6840-E878-DE95-8EFC2D5749A6}"/>
                  </a:ext>
                </a:extLst>
              </p:cNvPr>
              <p:cNvSpPr/>
              <p:nvPr/>
            </p:nvSpPr>
            <p:spPr>
              <a:xfrm>
                <a:off x="3324437" y="1933950"/>
                <a:ext cx="6170797" cy="698686"/>
              </a:xfrm>
              <a:custGeom>
                <a:avLst/>
                <a:gdLst>
                  <a:gd name="connsiteX0" fmla="*/ 0 w 6170797"/>
                  <a:gd name="connsiteY0" fmla="*/ 0 h 698686"/>
                  <a:gd name="connsiteX1" fmla="*/ 6170797 w 6170797"/>
                  <a:gd name="connsiteY1" fmla="*/ 0 h 698686"/>
                  <a:gd name="connsiteX2" fmla="*/ 6170797 w 6170797"/>
                  <a:gd name="connsiteY2" fmla="*/ 698686 h 698686"/>
                  <a:gd name="connsiteX3" fmla="*/ 0 w 6170797"/>
                  <a:gd name="connsiteY3" fmla="*/ 698686 h 698686"/>
                  <a:gd name="connsiteX4" fmla="*/ 0 w 6170797"/>
                  <a:gd name="connsiteY4" fmla="*/ 0 h 69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97" h="698686">
                    <a:moveTo>
                      <a:pt x="0" y="0"/>
                    </a:moveTo>
                    <a:lnTo>
                      <a:pt x="6170797" y="0"/>
                    </a:lnTo>
                    <a:lnTo>
                      <a:pt x="6170797" y="698686"/>
                    </a:lnTo>
                    <a:lnTo>
                      <a:pt x="0" y="6986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ctr" anchorCtr="0">
                <a:noAutofit/>
              </a:bodyPr>
              <a:lstStyle/>
              <a:p>
                <a:pPr marL="0" lvl="0" indent="0" algn="l" defTabSz="1022350">
                  <a:lnSpc>
                    <a:spcPct val="90000"/>
                  </a:lnSpc>
                  <a:spcBef>
                    <a:spcPct val="0"/>
                  </a:spcBef>
                  <a:spcAft>
                    <a:spcPct val="35000"/>
                  </a:spcAft>
                  <a:buNone/>
                </a:pPr>
                <a:r>
                  <a:rPr lang="en-IN" sz="2300" kern="1200" dirty="0"/>
                  <a:t>manvi29agarwal@gmail.com</a:t>
                </a:r>
              </a:p>
            </p:txBody>
          </p:sp>
          <p:sp>
            <p:nvSpPr>
              <p:cNvPr id="13" name="Freeform: Shape 12">
                <a:extLst>
                  <a:ext uri="{FF2B5EF4-FFF2-40B4-BE49-F238E27FC236}">
                    <a16:creationId xmlns:a16="http://schemas.microsoft.com/office/drawing/2014/main" id="{9769EDC0-97A5-06FE-5950-72F29BB8424E}"/>
                  </a:ext>
                </a:extLst>
              </p:cNvPr>
              <p:cNvSpPr/>
              <p:nvPr/>
            </p:nvSpPr>
            <p:spPr>
              <a:xfrm>
                <a:off x="1027553" y="1905685"/>
                <a:ext cx="2168118" cy="698686"/>
              </a:xfrm>
              <a:custGeom>
                <a:avLst/>
                <a:gdLst>
                  <a:gd name="connsiteX0" fmla="*/ 116471 w 2168118"/>
                  <a:gd name="connsiteY0" fmla="*/ 0 h 698686"/>
                  <a:gd name="connsiteX1" fmla="*/ 2051647 w 2168118"/>
                  <a:gd name="connsiteY1" fmla="*/ 0 h 698686"/>
                  <a:gd name="connsiteX2" fmla="*/ 2168118 w 2168118"/>
                  <a:gd name="connsiteY2" fmla="*/ 116471 h 698686"/>
                  <a:gd name="connsiteX3" fmla="*/ 2168118 w 2168118"/>
                  <a:gd name="connsiteY3" fmla="*/ 698686 h 698686"/>
                  <a:gd name="connsiteX4" fmla="*/ 2168118 w 2168118"/>
                  <a:gd name="connsiteY4" fmla="*/ 698686 h 698686"/>
                  <a:gd name="connsiteX5" fmla="*/ 0 w 2168118"/>
                  <a:gd name="connsiteY5" fmla="*/ 698686 h 698686"/>
                  <a:gd name="connsiteX6" fmla="*/ 0 w 2168118"/>
                  <a:gd name="connsiteY6" fmla="*/ 698686 h 698686"/>
                  <a:gd name="connsiteX7" fmla="*/ 0 w 2168118"/>
                  <a:gd name="connsiteY7" fmla="*/ 116471 h 698686"/>
                  <a:gd name="connsiteX8" fmla="*/ 116471 w 2168118"/>
                  <a:gd name="connsiteY8" fmla="*/ 0 h 69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8118" h="698686">
                    <a:moveTo>
                      <a:pt x="116471" y="0"/>
                    </a:moveTo>
                    <a:lnTo>
                      <a:pt x="2051647" y="0"/>
                    </a:lnTo>
                    <a:cubicBezTo>
                      <a:pt x="2115972" y="0"/>
                      <a:pt x="2168118" y="52146"/>
                      <a:pt x="2168118" y="116471"/>
                    </a:cubicBezTo>
                    <a:lnTo>
                      <a:pt x="2168118" y="698686"/>
                    </a:lnTo>
                    <a:lnTo>
                      <a:pt x="2168118" y="698686"/>
                    </a:lnTo>
                    <a:lnTo>
                      <a:pt x="0" y="698686"/>
                    </a:lnTo>
                    <a:lnTo>
                      <a:pt x="0" y="698686"/>
                    </a:lnTo>
                    <a:lnTo>
                      <a:pt x="0" y="116471"/>
                    </a:lnTo>
                    <a:cubicBezTo>
                      <a:pt x="0" y="52146"/>
                      <a:pt x="52146" y="0"/>
                      <a:pt x="11647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28" tIns="77928" rIns="77928" bIns="43815" numCol="1" spcCol="1270" anchor="ctr" anchorCtr="0">
                <a:noAutofit/>
              </a:bodyPr>
              <a:lstStyle/>
              <a:p>
                <a:pPr marL="0" lvl="0" indent="0" algn="ctr" defTabSz="1022350">
                  <a:lnSpc>
                    <a:spcPct val="90000"/>
                  </a:lnSpc>
                  <a:spcBef>
                    <a:spcPct val="0"/>
                  </a:spcBef>
                  <a:spcAft>
                    <a:spcPct val="35000"/>
                  </a:spcAft>
                  <a:buNone/>
                </a:pPr>
                <a:r>
                  <a:rPr lang="en-IN" sz="2300" kern="1200" dirty="0"/>
                  <a:t>MANVI AGGARWAL</a:t>
                </a:r>
              </a:p>
            </p:txBody>
          </p:sp>
          <p:sp>
            <p:nvSpPr>
              <p:cNvPr id="14" name="Freeform: Shape 13">
                <a:extLst>
                  <a:ext uri="{FF2B5EF4-FFF2-40B4-BE49-F238E27FC236}">
                    <a16:creationId xmlns:a16="http://schemas.microsoft.com/office/drawing/2014/main" id="{FDA71AEC-ACBF-01F6-766B-65BF336E268D}"/>
                  </a:ext>
                </a:extLst>
              </p:cNvPr>
              <p:cNvSpPr/>
              <p:nvPr/>
            </p:nvSpPr>
            <p:spPr>
              <a:xfrm>
                <a:off x="3195671" y="2639306"/>
                <a:ext cx="6170797" cy="698686"/>
              </a:xfrm>
              <a:custGeom>
                <a:avLst/>
                <a:gdLst>
                  <a:gd name="connsiteX0" fmla="*/ 0 w 6170797"/>
                  <a:gd name="connsiteY0" fmla="*/ 0 h 698686"/>
                  <a:gd name="connsiteX1" fmla="*/ 6170797 w 6170797"/>
                  <a:gd name="connsiteY1" fmla="*/ 0 h 698686"/>
                  <a:gd name="connsiteX2" fmla="*/ 6170797 w 6170797"/>
                  <a:gd name="connsiteY2" fmla="*/ 698686 h 698686"/>
                  <a:gd name="connsiteX3" fmla="*/ 0 w 6170797"/>
                  <a:gd name="connsiteY3" fmla="*/ 698686 h 698686"/>
                  <a:gd name="connsiteX4" fmla="*/ 0 w 6170797"/>
                  <a:gd name="connsiteY4" fmla="*/ 0 h 69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97" h="698686">
                    <a:moveTo>
                      <a:pt x="0" y="0"/>
                    </a:moveTo>
                    <a:lnTo>
                      <a:pt x="6170797" y="0"/>
                    </a:lnTo>
                    <a:lnTo>
                      <a:pt x="6170797" y="698686"/>
                    </a:lnTo>
                    <a:lnTo>
                      <a:pt x="0" y="6986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dirty="0"/>
              </a:p>
            </p:txBody>
          </p:sp>
          <p:sp>
            <p:nvSpPr>
              <p:cNvPr id="15" name="Freeform: Shape 14">
                <a:extLst>
                  <a:ext uri="{FF2B5EF4-FFF2-40B4-BE49-F238E27FC236}">
                    <a16:creationId xmlns:a16="http://schemas.microsoft.com/office/drawing/2014/main" id="{BFB4B8C2-AE50-CB3C-BE22-BDE5E6EE5A97}"/>
                  </a:ext>
                </a:extLst>
              </p:cNvPr>
              <p:cNvSpPr/>
              <p:nvPr/>
            </p:nvSpPr>
            <p:spPr>
              <a:xfrm>
                <a:off x="1027553" y="2639306"/>
                <a:ext cx="2168118" cy="698686"/>
              </a:xfrm>
              <a:custGeom>
                <a:avLst/>
                <a:gdLst>
                  <a:gd name="connsiteX0" fmla="*/ 116471 w 2168118"/>
                  <a:gd name="connsiteY0" fmla="*/ 0 h 698686"/>
                  <a:gd name="connsiteX1" fmla="*/ 2051647 w 2168118"/>
                  <a:gd name="connsiteY1" fmla="*/ 0 h 698686"/>
                  <a:gd name="connsiteX2" fmla="*/ 2168118 w 2168118"/>
                  <a:gd name="connsiteY2" fmla="*/ 116471 h 698686"/>
                  <a:gd name="connsiteX3" fmla="*/ 2168118 w 2168118"/>
                  <a:gd name="connsiteY3" fmla="*/ 698686 h 698686"/>
                  <a:gd name="connsiteX4" fmla="*/ 2168118 w 2168118"/>
                  <a:gd name="connsiteY4" fmla="*/ 698686 h 698686"/>
                  <a:gd name="connsiteX5" fmla="*/ 0 w 2168118"/>
                  <a:gd name="connsiteY5" fmla="*/ 698686 h 698686"/>
                  <a:gd name="connsiteX6" fmla="*/ 0 w 2168118"/>
                  <a:gd name="connsiteY6" fmla="*/ 698686 h 698686"/>
                  <a:gd name="connsiteX7" fmla="*/ 0 w 2168118"/>
                  <a:gd name="connsiteY7" fmla="*/ 116471 h 698686"/>
                  <a:gd name="connsiteX8" fmla="*/ 116471 w 2168118"/>
                  <a:gd name="connsiteY8" fmla="*/ 0 h 69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8118" h="698686">
                    <a:moveTo>
                      <a:pt x="116471" y="0"/>
                    </a:moveTo>
                    <a:lnTo>
                      <a:pt x="2051647" y="0"/>
                    </a:lnTo>
                    <a:cubicBezTo>
                      <a:pt x="2115972" y="0"/>
                      <a:pt x="2168118" y="52146"/>
                      <a:pt x="2168118" y="116471"/>
                    </a:cubicBezTo>
                    <a:lnTo>
                      <a:pt x="2168118" y="698686"/>
                    </a:lnTo>
                    <a:lnTo>
                      <a:pt x="2168118" y="698686"/>
                    </a:lnTo>
                    <a:lnTo>
                      <a:pt x="0" y="698686"/>
                    </a:lnTo>
                    <a:lnTo>
                      <a:pt x="0" y="698686"/>
                    </a:lnTo>
                    <a:lnTo>
                      <a:pt x="0" y="116471"/>
                    </a:lnTo>
                    <a:cubicBezTo>
                      <a:pt x="0" y="52146"/>
                      <a:pt x="52146" y="0"/>
                      <a:pt x="11647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28" tIns="77928" rIns="77928" bIns="43815" numCol="1" spcCol="1270" anchor="ctr" anchorCtr="0">
                <a:noAutofit/>
              </a:bodyPr>
              <a:lstStyle/>
              <a:p>
                <a:pPr marL="0" lvl="0" indent="0" algn="ctr" defTabSz="1022350">
                  <a:lnSpc>
                    <a:spcPct val="90000"/>
                  </a:lnSpc>
                  <a:spcBef>
                    <a:spcPct val="0"/>
                  </a:spcBef>
                  <a:spcAft>
                    <a:spcPct val="35000"/>
                  </a:spcAft>
                  <a:buNone/>
                </a:pPr>
                <a:r>
                  <a:rPr lang="en-IN" sz="2300" kern="1200" dirty="0"/>
                  <a:t>SHRIA SANNUTHI</a:t>
                </a:r>
              </a:p>
            </p:txBody>
          </p:sp>
          <p:sp>
            <p:nvSpPr>
              <p:cNvPr id="16" name="Freeform: Shape 15">
                <a:extLst>
                  <a:ext uri="{FF2B5EF4-FFF2-40B4-BE49-F238E27FC236}">
                    <a16:creationId xmlns:a16="http://schemas.microsoft.com/office/drawing/2014/main" id="{76BEDE05-E810-DDD8-4B91-6322196ADFC6}"/>
                  </a:ext>
                </a:extLst>
              </p:cNvPr>
              <p:cNvSpPr/>
              <p:nvPr/>
            </p:nvSpPr>
            <p:spPr>
              <a:xfrm>
                <a:off x="3195671" y="3372927"/>
                <a:ext cx="6170797" cy="698686"/>
              </a:xfrm>
              <a:custGeom>
                <a:avLst/>
                <a:gdLst>
                  <a:gd name="connsiteX0" fmla="*/ 0 w 6170797"/>
                  <a:gd name="connsiteY0" fmla="*/ 0 h 698686"/>
                  <a:gd name="connsiteX1" fmla="*/ 6170797 w 6170797"/>
                  <a:gd name="connsiteY1" fmla="*/ 0 h 698686"/>
                  <a:gd name="connsiteX2" fmla="*/ 6170797 w 6170797"/>
                  <a:gd name="connsiteY2" fmla="*/ 698686 h 698686"/>
                  <a:gd name="connsiteX3" fmla="*/ 0 w 6170797"/>
                  <a:gd name="connsiteY3" fmla="*/ 698686 h 698686"/>
                  <a:gd name="connsiteX4" fmla="*/ 0 w 6170797"/>
                  <a:gd name="connsiteY4" fmla="*/ 0 h 69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97" h="698686">
                    <a:moveTo>
                      <a:pt x="0" y="0"/>
                    </a:moveTo>
                    <a:lnTo>
                      <a:pt x="6170797" y="0"/>
                    </a:lnTo>
                    <a:lnTo>
                      <a:pt x="6170797" y="698686"/>
                    </a:lnTo>
                    <a:lnTo>
                      <a:pt x="0" y="6986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dirty="0"/>
              </a:p>
            </p:txBody>
          </p:sp>
          <p:sp>
            <p:nvSpPr>
              <p:cNvPr id="17" name="Freeform: Shape 16">
                <a:extLst>
                  <a:ext uri="{FF2B5EF4-FFF2-40B4-BE49-F238E27FC236}">
                    <a16:creationId xmlns:a16="http://schemas.microsoft.com/office/drawing/2014/main" id="{294D85AE-9522-CA60-F313-AA77BB858742}"/>
                  </a:ext>
                </a:extLst>
              </p:cNvPr>
              <p:cNvSpPr/>
              <p:nvPr/>
            </p:nvSpPr>
            <p:spPr>
              <a:xfrm>
                <a:off x="1027553" y="3372927"/>
                <a:ext cx="2168118" cy="698686"/>
              </a:xfrm>
              <a:custGeom>
                <a:avLst/>
                <a:gdLst>
                  <a:gd name="connsiteX0" fmla="*/ 116471 w 2168118"/>
                  <a:gd name="connsiteY0" fmla="*/ 0 h 698686"/>
                  <a:gd name="connsiteX1" fmla="*/ 2051647 w 2168118"/>
                  <a:gd name="connsiteY1" fmla="*/ 0 h 698686"/>
                  <a:gd name="connsiteX2" fmla="*/ 2168118 w 2168118"/>
                  <a:gd name="connsiteY2" fmla="*/ 116471 h 698686"/>
                  <a:gd name="connsiteX3" fmla="*/ 2168118 w 2168118"/>
                  <a:gd name="connsiteY3" fmla="*/ 698686 h 698686"/>
                  <a:gd name="connsiteX4" fmla="*/ 2168118 w 2168118"/>
                  <a:gd name="connsiteY4" fmla="*/ 698686 h 698686"/>
                  <a:gd name="connsiteX5" fmla="*/ 0 w 2168118"/>
                  <a:gd name="connsiteY5" fmla="*/ 698686 h 698686"/>
                  <a:gd name="connsiteX6" fmla="*/ 0 w 2168118"/>
                  <a:gd name="connsiteY6" fmla="*/ 698686 h 698686"/>
                  <a:gd name="connsiteX7" fmla="*/ 0 w 2168118"/>
                  <a:gd name="connsiteY7" fmla="*/ 116471 h 698686"/>
                  <a:gd name="connsiteX8" fmla="*/ 116471 w 2168118"/>
                  <a:gd name="connsiteY8" fmla="*/ 0 h 69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8118" h="698686">
                    <a:moveTo>
                      <a:pt x="116471" y="0"/>
                    </a:moveTo>
                    <a:lnTo>
                      <a:pt x="2051647" y="0"/>
                    </a:lnTo>
                    <a:cubicBezTo>
                      <a:pt x="2115972" y="0"/>
                      <a:pt x="2168118" y="52146"/>
                      <a:pt x="2168118" y="116471"/>
                    </a:cubicBezTo>
                    <a:lnTo>
                      <a:pt x="2168118" y="698686"/>
                    </a:lnTo>
                    <a:lnTo>
                      <a:pt x="2168118" y="698686"/>
                    </a:lnTo>
                    <a:lnTo>
                      <a:pt x="0" y="698686"/>
                    </a:lnTo>
                    <a:lnTo>
                      <a:pt x="0" y="698686"/>
                    </a:lnTo>
                    <a:lnTo>
                      <a:pt x="0" y="116471"/>
                    </a:lnTo>
                    <a:cubicBezTo>
                      <a:pt x="0" y="52146"/>
                      <a:pt x="52146" y="0"/>
                      <a:pt x="11647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28" tIns="77928" rIns="77928" bIns="43815" numCol="1" spcCol="1270" anchor="ctr" anchorCtr="0">
                <a:noAutofit/>
              </a:bodyPr>
              <a:lstStyle/>
              <a:p>
                <a:pPr marL="0" lvl="0" indent="0" algn="ctr" defTabSz="1022350">
                  <a:lnSpc>
                    <a:spcPct val="90000"/>
                  </a:lnSpc>
                  <a:spcBef>
                    <a:spcPct val="0"/>
                  </a:spcBef>
                  <a:spcAft>
                    <a:spcPct val="35000"/>
                  </a:spcAft>
                  <a:buNone/>
                </a:pPr>
                <a:r>
                  <a:rPr lang="en-IN" sz="2300" kern="1200" dirty="0"/>
                  <a:t>SWASTIKA PANDEY</a:t>
                </a:r>
              </a:p>
            </p:txBody>
          </p:sp>
          <p:sp>
            <p:nvSpPr>
              <p:cNvPr id="18" name="Freeform: Shape 17">
                <a:extLst>
                  <a:ext uri="{FF2B5EF4-FFF2-40B4-BE49-F238E27FC236}">
                    <a16:creationId xmlns:a16="http://schemas.microsoft.com/office/drawing/2014/main" id="{9A73544A-4F28-449C-909D-94CF4D42DF41}"/>
                  </a:ext>
                </a:extLst>
              </p:cNvPr>
              <p:cNvSpPr/>
              <p:nvPr/>
            </p:nvSpPr>
            <p:spPr>
              <a:xfrm>
                <a:off x="3195671" y="4106548"/>
                <a:ext cx="6170797" cy="698686"/>
              </a:xfrm>
              <a:custGeom>
                <a:avLst/>
                <a:gdLst>
                  <a:gd name="connsiteX0" fmla="*/ 0 w 6170797"/>
                  <a:gd name="connsiteY0" fmla="*/ 0 h 698686"/>
                  <a:gd name="connsiteX1" fmla="*/ 6170797 w 6170797"/>
                  <a:gd name="connsiteY1" fmla="*/ 0 h 698686"/>
                  <a:gd name="connsiteX2" fmla="*/ 6170797 w 6170797"/>
                  <a:gd name="connsiteY2" fmla="*/ 698686 h 698686"/>
                  <a:gd name="connsiteX3" fmla="*/ 0 w 6170797"/>
                  <a:gd name="connsiteY3" fmla="*/ 698686 h 698686"/>
                  <a:gd name="connsiteX4" fmla="*/ 0 w 6170797"/>
                  <a:gd name="connsiteY4" fmla="*/ 0 h 69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97" h="698686">
                    <a:moveTo>
                      <a:pt x="0" y="0"/>
                    </a:moveTo>
                    <a:lnTo>
                      <a:pt x="6170797" y="0"/>
                    </a:lnTo>
                    <a:lnTo>
                      <a:pt x="6170797" y="698686"/>
                    </a:lnTo>
                    <a:lnTo>
                      <a:pt x="0" y="6986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dirty="0"/>
              </a:p>
            </p:txBody>
          </p:sp>
          <p:sp>
            <p:nvSpPr>
              <p:cNvPr id="19" name="Freeform: Shape 18">
                <a:extLst>
                  <a:ext uri="{FF2B5EF4-FFF2-40B4-BE49-F238E27FC236}">
                    <a16:creationId xmlns:a16="http://schemas.microsoft.com/office/drawing/2014/main" id="{83031FED-BE30-F41F-79EC-0A3AF9DAB594}"/>
                  </a:ext>
                </a:extLst>
              </p:cNvPr>
              <p:cNvSpPr/>
              <p:nvPr/>
            </p:nvSpPr>
            <p:spPr>
              <a:xfrm>
                <a:off x="1027553" y="4106548"/>
                <a:ext cx="2168118" cy="698686"/>
              </a:xfrm>
              <a:custGeom>
                <a:avLst/>
                <a:gdLst>
                  <a:gd name="connsiteX0" fmla="*/ 116471 w 2168118"/>
                  <a:gd name="connsiteY0" fmla="*/ 0 h 698686"/>
                  <a:gd name="connsiteX1" fmla="*/ 2051647 w 2168118"/>
                  <a:gd name="connsiteY1" fmla="*/ 0 h 698686"/>
                  <a:gd name="connsiteX2" fmla="*/ 2168118 w 2168118"/>
                  <a:gd name="connsiteY2" fmla="*/ 116471 h 698686"/>
                  <a:gd name="connsiteX3" fmla="*/ 2168118 w 2168118"/>
                  <a:gd name="connsiteY3" fmla="*/ 698686 h 698686"/>
                  <a:gd name="connsiteX4" fmla="*/ 2168118 w 2168118"/>
                  <a:gd name="connsiteY4" fmla="*/ 698686 h 698686"/>
                  <a:gd name="connsiteX5" fmla="*/ 0 w 2168118"/>
                  <a:gd name="connsiteY5" fmla="*/ 698686 h 698686"/>
                  <a:gd name="connsiteX6" fmla="*/ 0 w 2168118"/>
                  <a:gd name="connsiteY6" fmla="*/ 698686 h 698686"/>
                  <a:gd name="connsiteX7" fmla="*/ 0 w 2168118"/>
                  <a:gd name="connsiteY7" fmla="*/ 116471 h 698686"/>
                  <a:gd name="connsiteX8" fmla="*/ 116471 w 2168118"/>
                  <a:gd name="connsiteY8" fmla="*/ 0 h 69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8118" h="698686">
                    <a:moveTo>
                      <a:pt x="116471" y="0"/>
                    </a:moveTo>
                    <a:lnTo>
                      <a:pt x="2051647" y="0"/>
                    </a:lnTo>
                    <a:cubicBezTo>
                      <a:pt x="2115972" y="0"/>
                      <a:pt x="2168118" y="52146"/>
                      <a:pt x="2168118" y="116471"/>
                    </a:cubicBezTo>
                    <a:lnTo>
                      <a:pt x="2168118" y="698686"/>
                    </a:lnTo>
                    <a:lnTo>
                      <a:pt x="2168118" y="698686"/>
                    </a:lnTo>
                    <a:lnTo>
                      <a:pt x="0" y="698686"/>
                    </a:lnTo>
                    <a:lnTo>
                      <a:pt x="0" y="698686"/>
                    </a:lnTo>
                    <a:lnTo>
                      <a:pt x="0" y="116471"/>
                    </a:lnTo>
                    <a:cubicBezTo>
                      <a:pt x="0" y="52146"/>
                      <a:pt x="52146" y="0"/>
                      <a:pt x="11647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28" tIns="77928" rIns="77928" bIns="43815" numCol="1" spcCol="1270" anchor="ctr" anchorCtr="0">
                <a:noAutofit/>
              </a:bodyPr>
              <a:lstStyle/>
              <a:p>
                <a:pPr marL="0" lvl="0" indent="0" algn="ctr" defTabSz="1022350">
                  <a:lnSpc>
                    <a:spcPct val="90000"/>
                  </a:lnSpc>
                  <a:spcBef>
                    <a:spcPct val="0"/>
                  </a:spcBef>
                  <a:spcAft>
                    <a:spcPct val="35000"/>
                  </a:spcAft>
                  <a:buNone/>
                </a:pPr>
                <a:r>
                  <a:rPr lang="en-IN" sz="2300" kern="1200" dirty="0"/>
                  <a:t>DHIRAJ INTI</a:t>
                </a:r>
              </a:p>
            </p:txBody>
          </p:sp>
          <p:sp>
            <p:nvSpPr>
              <p:cNvPr id="20" name="Freeform: Shape 19">
                <a:extLst>
                  <a:ext uri="{FF2B5EF4-FFF2-40B4-BE49-F238E27FC236}">
                    <a16:creationId xmlns:a16="http://schemas.microsoft.com/office/drawing/2014/main" id="{72693980-124B-BF25-63BA-586D8F476DD0}"/>
                  </a:ext>
                </a:extLst>
              </p:cNvPr>
              <p:cNvSpPr/>
              <p:nvPr/>
            </p:nvSpPr>
            <p:spPr>
              <a:xfrm>
                <a:off x="3195671" y="4840169"/>
                <a:ext cx="6170797" cy="698686"/>
              </a:xfrm>
              <a:custGeom>
                <a:avLst/>
                <a:gdLst>
                  <a:gd name="connsiteX0" fmla="*/ 0 w 6170797"/>
                  <a:gd name="connsiteY0" fmla="*/ 0 h 698686"/>
                  <a:gd name="connsiteX1" fmla="*/ 6170797 w 6170797"/>
                  <a:gd name="connsiteY1" fmla="*/ 0 h 698686"/>
                  <a:gd name="connsiteX2" fmla="*/ 6170797 w 6170797"/>
                  <a:gd name="connsiteY2" fmla="*/ 698686 h 698686"/>
                  <a:gd name="connsiteX3" fmla="*/ 0 w 6170797"/>
                  <a:gd name="connsiteY3" fmla="*/ 698686 h 698686"/>
                  <a:gd name="connsiteX4" fmla="*/ 0 w 6170797"/>
                  <a:gd name="connsiteY4" fmla="*/ 0 h 69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97" h="698686">
                    <a:moveTo>
                      <a:pt x="0" y="0"/>
                    </a:moveTo>
                    <a:lnTo>
                      <a:pt x="6170797" y="0"/>
                    </a:lnTo>
                    <a:lnTo>
                      <a:pt x="6170797" y="698686"/>
                    </a:lnTo>
                    <a:lnTo>
                      <a:pt x="0" y="6986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dirty="0"/>
              </a:p>
            </p:txBody>
          </p:sp>
          <p:sp>
            <p:nvSpPr>
              <p:cNvPr id="21" name="Freeform: Shape 20">
                <a:extLst>
                  <a:ext uri="{FF2B5EF4-FFF2-40B4-BE49-F238E27FC236}">
                    <a16:creationId xmlns:a16="http://schemas.microsoft.com/office/drawing/2014/main" id="{7B30E1AE-2716-EE86-974E-120528E18BCE}"/>
                  </a:ext>
                </a:extLst>
              </p:cNvPr>
              <p:cNvSpPr/>
              <p:nvPr/>
            </p:nvSpPr>
            <p:spPr>
              <a:xfrm>
                <a:off x="1027553" y="4840169"/>
                <a:ext cx="2168118" cy="698686"/>
              </a:xfrm>
              <a:custGeom>
                <a:avLst/>
                <a:gdLst>
                  <a:gd name="connsiteX0" fmla="*/ 116471 w 2168118"/>
                  <a:gd name="connsiteY0" fmla="*/ 0 h 698686"/>
                  <a:gd name="connsiteX1" fmla="*/ 2051647 w 2168118"/>
                  <a:gd name="connsiteY1" fmla="*/ 0 h 698686"/>
                  <a:gd name="connsiteX2" fmla="*/ 2168118 w 2168118"/>
                  <a:gd name="connsiteY2" fmla="*/ 116471 h 698686"/>
                  <a:gd name="connsiteX3" fmla="*/ 2168118 w 2168118"/>
                  <a:gd name="connsiteY3" fmla="*/ 698686 h 698686"/>
                  <a:gd name="connsiteX4" fmla="*/ 2168118 w 2168118"/>
                  <a:gd name="connsiteY4" fmla="*/ 698686 h 698686"/>
                  <a:gd name="connsiteX5" fmla="*/ 0 w 2168118"/>
                  <a:gd name="connsiteY5" fmla="*/ 698686 h 698686"/>
                  <a:gd name="connsiteX6" fmla="*/ 0 w 2168118"/>
                  <a:gd name="connsiteY6" fmla="*/ 698686 h 698686"/>
                  <a:gd name="connsiteX7" fmla="*/ 0 w 2168118"/>
                  <a:gd name="connsiteY7" fmla="*/ 116471 h 698686"/>
                  <a:gd name="connsiteX8" fmla="*/ 116471 w 2168118"/>
                  <a:gd name="connsiteY8" fmla="*/ 0 h 69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8118" h="698686">
                    <a:moveTo>
                      <a:pt x="116471" y="0"/>
                    </a:moveTo>
                    <a:lnTo>
                      <a:pt x="2051647" y="0"/>
                    </a:lnTo>
                    <a:cubicBezTo>
                      <a:pt x="2115972" y="0"/>
                      <a:pt x="2168118" y="52146"/>
                      <a:pt x="2168118" y="116471"/>
                    </a:cubicBezTo>
                    <a:lnTo>
                      <a:pt x="2168118" y="698686"/>
                    </a:lnTo>
                    <a:lnTo>
                      <a:pt x="2168118" y="698686"/>
                    </a:lnTo>
                    <a:lnTo>
                      <a:pt x="0" y="698686"/>
                    </a:lnTo>
                    <a:lnTo>
                      <a:pt x="0" y="698686"/>
                    </a:lnTo>
                    <a:lnTo>
                      <a:pt x="0" y="116471"/>
                    </a:lnTo>
                    <a:cubicBezTo>
                      <a:pt x="0" y="52146"/>
                      <a:pt x="52146" y="0"/>
                      <a:pt x="11647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28" tIns="77928" rIns="77928" bIns="43815" numCol="1" spcCol="1270" anchor="ctr" anchorCtr="0">
                <a:noAutofit/>
              </a:bodyPr>
              <a:lstStyle/>
              <a:p>
                <a:pPr marL="0" lvl="0" indent="0" algn="ctr" defTabSz="1022350">
                  <a:lnSpc>
                    <a:spcPct val="90000"/>
                  </a:lnSpc>
                  <a:spcBef>
                    <a:spcPct val="0"/>
                  </a:spcBef>
                  <a:spcAft>
                    <a:spcPct val="35000"/>
                  </a:spcAft>
                  <a:buNone/>
                </a:pPr>
                <a:r>
                  <a:rPr lang="en-IN" sz="2300" kern="1200" dirty="0"/>
                  <a:t>SAMRIDH ANAND</a:t>
                </a:r>
              </a:p>
            </p:txBody>
          </p:sp>
          <p:sp>
            <p:nvSpPr>
              <p:cNvPr id="22" name="Freeform: Shape 21">
                <a:extLst>
                  <a:ext uri="{FF2B5EF4-FFF2-40B4-BE49-F238E27FC236}">
                    <a16:creationId xmlns:a16="http://schemas.microsoft.com/office/drawing/2014/main" id="{33009069-0271-A3D9-09B2-6950B1E38150}"/>
                  </a:ext>
                </a:extLst>
              </p:cNvPr>
              <p:cNvSpPr/>
              <p:nvPr/>
            </p:nvSpPr>
            <p:spPr>
              <a:xfrm>
                <a:off x="3195671" y="5573790"/>
                <a:ext cx="6170797" cy="698686"/>
              </a:xfrm>
              <a:custGeom>
                <a:avLst/>
                <a:gdLst>
                  <a:gd name="connsiteX0" fmla="*/ 0 w 6170797"/>
                  <a:gd name="connsiteY0" fmla="*/ 0 h 698686"/>
                  <a:gd name="connsiteX1" fmla="*/ 6170797 w 6170797"/>
                  <a:gd name="connsiteY1" fmla="*/ 0 h 698686"/>
                  <a:gd name="connsiteX2" fmla="*/ 6170797 w 6170797"/>
                  <a:gd name="connsiteY2" fmla="*/ 698686 h 698686"/>
                  <a:gd name="connsiteX3" fmla="*/ 0 w 6170797"/>
                  <a:gd name="connsiteY3" fmla="*/ 698686 h 698686"/>
                  <a:gd name="connsiteX4" fmla="*/ 0 w 6170797"/>
                  <a:gd name="connsiteY4" fmla="*/ 0 h 69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97" h="698686">
                    <a:moveTo>
                      <a:pt x="0" y="0"/>
                    </a:moveTo>
                    <a:lnTo>
                      <a:pt x="6170797" y="0"/>
                    </a:lnTo>
                    <a:lnTo>
                      <a:pt x="6170797" y="698686"/>
                    </a:lnTo>
                    <a:lnTo>
                      <a:pt x="0" y="6986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dirty="0"/>
              </a:p>
            </p:txBody>
          </p:sp>
          <p:sp>
            <p:nvSpPr>
              <p:cNvPr id="23" name="Freeform: Shape 22">
                <a:extLst>
                  <a:ext uri="{FF2B5EF4-FFF2-40B4-BE49-F238E27FC236}">
                    <a16:creationId xmlns:a16="http://schemas.microsoft.com/office/drawing/2014/main" id="{BE0059E2-E83D-920D-E70C-CA1B6D1FB787}"/>
                  </a:ext>
                </a:extLst>
              </p:cNvPr>
              <p:cNvSpPr/>
              <p:nvPr/>
            </p:nvSpPr>
            <p:spPr>
              <a:xfrm>
                <a:off x="1027553" y="5573790"/>
                <a:ext cx="2168118" cy="698686"/>
              </a:xfrm>
              <a:custGeom>
                <a:avLst/>
                <a:gdLst>
                  <a:gd name="connsiteX0" fmla="*/ 116471 w 2168118"/>
                  <a:gd name="connsiteY0" fmla="*/ 0 h 698686"/>
                  <a:gd name="connsiteX1" fmla="*/ 2051647 w 2168118"/>
                  <a:gd name="connsiteY1" fmla="*/ 0 h 698686"/>
                  <a:gd name="connsiteX2" fmla="*/ 2168118 w 2168118"/>
                  <a:gd name="connsiteY2" fmla="*/ 116471 h 698686"/>
                  <a:gd name="connsiteX3" fmla="*/ 2168118 w 2168118"/>
                  <a:gd name="connsiteY3" fmla="*/ 698686 h 698686"/>
                  <a:gd name="connsiteX4" fmla="*/ 2168118 w 2168118"/>
                  <a:gd name="connsiteY4" fmla="*/ 698686 h 698686"/>
                  <a:gd name="connsiteX5" fmla="*/ 0 w 2168118"/>
                  <a:gd name="connsiteY5" fmla="*/ 698686 h 698686"/>
                  <a:gd name="connsiteX6" fmla="*/ 0 w 2168118"/>
                  <a:gd name="connsiteY6" fmla="*/ 698686 h 698686"/>
                  <a:gd name="connsiteX7" fmla="*/ 0 w 2168118"/>
                  <a:gd name="connsiteY7" fmla="*/ 116471 h 698686"/>
                  <a:gd name="connsiteX8" fmla="*/ 116471 w 2168118"/>
                  <a:gd name="connsiteY8" fmla="*/ 0 h 69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8118" h="698686">
                    <a:moveTo>
                      <a:pt x="116471" y="0"/>
                    </a:moveTo>
                    <a:lnTo>
                      <a:pt x="2051647" y="0"/>
                    </a:lnTo>
                    <a:cubicBezTo>
                      <a:pt x="2115972" y="0"/>
                      <a:pt x="2168118" y="52146"/>
                      <a:pt x="2168118" y="116471"/>
                    </a:cubicBezTo>
                    <a:lnTo>
                      <a:pt x="2168118" y="698686"/>
                    </a:lnTo>
                    <a:lnTo>
                      <a:pt x="2168118" y="698686"/>
                    </a:lnTo>
                    <a:lnTo>
                      <a:pt x="0" y="698686"/>
                    </a:lnTo>
                    <a:lnTo>
                      <a:pt x="0" y="698686"/>
                    </a:lnTo>
                    <a:lnTo>
                      <a:pt x="0" y="116471"/>
                    </a:lnTo>
                    <a:cubicBezTo>
                      <a:pt x="0" y="52146"/>
                      <a:pt x="52146" y="0"/>
                      <a:pt x="116471"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28" tIns="77928" rIns="77928" bIns="43815" numCol="1" spcCol="1270" anchor="ctr" anchorCtr="0">
                <a:noAutofit/>
              </a:bodyPr>
              <a:lstStyle/>
              <a:p>
                <a:pPr marL="0" lvl="0" indent="0" algn="ctr" defTabSz="1022350">
                  <a:lnSpc>
                    <a:spcPct val="90000"/>
                  </a:lnSpc>
                  <a:spcBef>
                    <a:spcPct val="0"/>
                  </a:spcBef>
                  <a:spcAft>
                    <a:spcPct val="35000"/>
                  </a:spcAft>
                  <a:buNone/>
                </a:pPr>
                <a:r>
                  <a:rPr lang="en-IN" sz="2300" kern="1200" dirty="0"/>
                  <a:t>ANUSHKA ANAND</a:t>
                </a:r>
              </a:p>
            </p:txBody>
          </p:sp>
        </p:grpSp>
        <p:sp>
          <p:nvSpPr>
            <p:cNvPr id="3" name="TextBox 2">
              <a:extLst>
                <a:ext uri="{FF2B5EF4-FFF2-40B4-BE49-F238E27FC236}">
                  <a16:creationId xmlns:a16="http://schemas.microsoft.com/office/drawing/2014/main" id="{947664AD-2C14-35A9-6760-B0BADCF925AC}"/>
                </a:ext>
              </a:extLst>
            </p:cNvPr>
            <p:cNvSpPr txBox="1"/>
            <p:nvPr/>
          </p:nvSpPr>
          <p:spPr>
            <a:xfrm>
              <a:off x="3272439" y="5661061"/>
              <a:ext cx="3161443" cy="446276"/>
            </a:xfrm>
            <a:prstGeom prst="rect">
              <a:avLst/>
            </a:prstGeom>
            <a:noFill/>
          </p:spPr>
          <p:txBody>
            <a:bodyPr wrap="none" rtlCol="0">
              <a:spAutoFit/>
            </a:bodyPr>
            <a:lstStyle/>
            <a:p>
              <a:r>
                <a:rPr lang="en-IN" sz="2300" dirty="0"/>
                <a:t>sapanand25@gmail.com</a:t>
              </a:r>
            </a:p>
          </p:txBody>
        </p:sp>
        <p:sp>
          <p:nvSpPr>
            <p:cNvPr id="24" name="TextBox 23">
              <a:extLst>
                <a:ext uri="{FF2B5EF4-FFF2-40B4-BE49-F238E27FC236}">
                  <a16:creationId xmlns:a16="http://schemas.microsoft.com/office/drawing/2014/main" id="{8A2689F5-2FC7-8FB9-027D-DB1A8F87845F}"/>
                </a:ext>
              </a:extLst>
            </p:cNvPr>
            <p:cNvSpPr txBox="1"/>
            <p:nvPr/>
          </p:nvSpPr>
          <p:spPr>
            <a:xfrm>
              <a:off x="3272439" y="2762840"/>
              <a:ext cx="3137397" cy="446276"/>
            </a:xfrm>
            <a:prstGeom prst="rect">
              <a:avLst/>
            </a:prstGeom>
            <a:noFill/>
          </p:spPr>
          <p:txBody>
            <a:bodyPr wrap="none" rtlCol="0">
              <a:spAutoFit/>
            </a:bodyPr>
            <a:lstStyle/>
            <a:p>
              <a:r>
                <a:rPr lang="en-IN" sz="2300" dirty="0"/>
                <a:t>shriasannuthi@gmail.com</a:t>
              </a:r>
            </a:p>
          </p:txBody>
        </p:sp>
        <p:sp>
          <p:nvSpPr>
            <p:cNvPr id="25" name="TextBox 24">
              <a:extLst>
                <a:ext uri="{FF2B5EF4-FFF2-40B4-BE49-F238E27FC236}">
                  <a16:creationId xmlns:a16="http://schemas.microsoft.com/office/drawing/2014/main" id="{37648335-6F75-2049-7704-68EEE05B5F12}"/>
                </a:ext>
              </a:extLst>
            </p:cNvPr>
            <p:cNvSpPr txBox="1"/>
            <p:nvPr/>
          </p:nvSpPr>
          <p:spPr>
            <a:xfrm>
              <a:off x="3272439" y="4962375"/>
              <a:ext cx="4265911" cy="446276"/>
            </a:xfrm>
            <a:prstGeom prst="rect">
              <a:avLst/>
            </a:prstGeom>
            <a:noFill/>
          </p:spPr>
          <p:txBody>
            <a:bodyPr wrap="none" rtlCol="0">
              <a:spAutoFit/>
            </a:bodyPr>
            <a:lstStyle/>
            <a:p>
              <a:r>
                <a:rPr lang="en-IN" sz="2300" dirty="0"/>
                <a:t>samridh.anand.paatni@gmail.com</a:t>
              </a:r>
            </a:p>
          </p:txBody>
        </p:sp>
        <p:sp>
          <p:nvSpPr>
            <p:cNvPr id="26" name="TextBox 25">
              <a:extLst>
                <a:ext uri="{FF2B5EF4-FFF2-40B4-BE49-F238E27FC236}">
                  <a16:creationId xmlns:a16="http://schemas.microsoft.com/office/drawing/2014/main" id="{C8D8F037-1A78-EF9A-B385-A39DBDBF26FA}"/>
                </a:ext>
              </a:extLst>
            </p:cNvPr>
            <p:cNvSpPr txBox="1"/>
            <p:nvPr/>
          </p:nvSpPr>
          <p:spPr>
            <a:xfrm>
              <a:off x="3272439" y="4210392"/>
              <a:ext cx="3331681" cy="446276"/>
            </a:xfrm>
            <a:prstGeom prst="rect">
              <a:avLst/>
            </a:prstGeom>
            <a:noFill/>
          </p:spPr>
          <p:txBody>
            <a:bodyPr wrap="none" rtlCol="0">
              <a:spAutoFit/>
            </a:bodyPr>
            <a:lstStyle/>
            <a:p>
              <a:r>
                <a:rPr lang="en-IN" sz="2300" dirty="0"/>
                <a:t>intidhiraj3103@gmail.com</a:t>
              </a:r>
            </a:p>
          </p:txBody>
        </p:sp>
        <p:sp>
          <p:nvSpPr>
            <p:cNvPr id="27" name="TextBox 26">
              <a:extLst>
                <a:ext uri="{FF2B5EF4-FFF2-40B4-BE49-F238E27FC236}">
                  <a16:creationId xmlns:a16="http://schemas.microsoft.com/office/drawing/2014/main" id="{45EEEB4E-F236-E0DB-2EC7-AF8E1306CFF5}"/>
                </a:ext>
              </a:extLst>
            </p:cNvPr>
            <p:cNvSpPr txBox="1"/>
            <p:nvPr/>
          </p:nvSpPr>
          <p:spPr>
            <a:xfrm>
              <a:off x="3279750" y="3484769"/>
              <a:ext cx="4818563" cy="446276"/>
            </a:xfrm>
            <a:prstGeom prst="rect">
              <a:avLst/>
            </a:prstGeom>
            <a:noFill/>
          </p:spPr>
          <p:txBody>
            <a:bodyPr wrap="none" rtlCol="0">
              <a:spAutoFit/>
            </a:bodyPr>
            <a:lstStyle/>
            <a:p>
              <a:r>
                <a:rPr lang="en-IN" sz="2300" dirty="0"/>
                <a:t>swastika.pandey.shivanand@gmail.com</a:t>
              </a:r>
            </a:p>
          </p:txBody>
        </p:sp>
      </p:grpSp>
    </p:spTree>
    <p:extLst>
      <p:ext uri="{BB962C8B-B14F-4D97-AF65-F5344CB8AC3E}">
        <p14:creationId xmlns:p14="http://schemas.microsoft.com/office/powerpoint/2010/main" val="401392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9D55-5E4F-847A-DB17-6174F58D0C05}"/>
              </a:ext>
            </a:extLst>
          </p:cNvPr>
          <p:cNvSpPr>
            <a:spLocks noGrp="1"/>
          </p:cNvSpPr>
          <p:nvPr>
            <p:ph type="title"/>
          </p:nvPr>
        </p:nvSpPr>
        <p:spPr>
          <a:xfrm>
            <a:off x="1235964" y="673480"/>
            <a:ext cx="9720072" cy="1499616"/>
          </a:xfrm>
        </p:spPr>
        <p:txBody>
          <a:bodyPr/>
          <a:lstStyle/>
          <a:p>
            <a:r>
              <a:rPr lang="en-IN" dirty="0"/>
              <a:t>HIGH LEVEL DESIGN</a:t>
            </a:r>
          </a:p>
        </p:txBody>
      </p:sp>
      <p:grpSp>
        <p:nvGrpSpPr>
          <p:cNvPr id="21" name="Group 20">
            <a:extLst>
              <a:ext uri="{FF2B5EF4-FFF2-40B4-BE49-F238E27FC236}">
                <a16:creationId xmlns:a16="http://schemas.microsoft.com/office/drawing/2014/main" id="{73F03DE1-A01D-3C93-B366-15CA2C8F919E}"/>
              </a:ext>
            </a:extLst>
          </p:cNvPr>
          <p:cNvGrpSpPr/>
          <p:nvPr/>
        </p:nvGrpSpPr>
        <p:grpSpPr>
          <a:xfrm>
            <a:off x="1905813" y="1952090"/>
            <a:ext cx="8630488" cy="4655694"/>
            <a:chOff x="1525668" y="1551007"/>
            <a:chExt cx="9641740" cy="5201211"/>
          </a:xfrm>
        </p:grpSpPr>
        <p:pic>
          <p:nvPicPr>
            <p:cNvPr id="4" name="Graphic 3" descr="Users">
              <a:extLst>
                <a:ext uri="{FF2B5EF4-FFF2-40B4-BE49-F238E27FC236}">
                  <a16:creationId xmlns:a16="http://schemas.microsoft.com/office/drawing/2014/main" id="{7A113B40-ACD7-00E7-F79D-9552761CC4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7268" y="1554137"/>
              <a:ext cx="896161" cy="896161"/>
            </a:xfrm>
            <a:prstGeom prst="rect">
              <a:avLst/>
            </a:prstGeom>
          </p:spPr>
        </p:pic>
        <p:pic>
          <p:nvPicPr>
            <p:cNvPr id="6" name="Graphic 5" descr="Laptop">
              <a:extLst>
                <a:ext uri="{FF2B5EF4-FFF2-40B4-BE49-F238E27FC236}">
                  <a16:creationId xmlns:a16="http://schemas.microsoft.com/office/drawing/2014/main" id="{7B1E8CB1-1B61-9381-9512-A783444F3A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33169" y="1551007"/>
              <a:ext cx="896161" cy="896161"/>
            </a:xfrm>
            <a:prstGeom prst="rect">
              <a:avLst/>
            </a:prstGeom>
          </p:spPr>
        </p:pic>
        <p:sp>
          <p:nvSpPr>
            <p:cNvPr id="7" name="Rectangle: Rounded Corners 6">
              <a:extLst>
                <a:ext uri="{FF2B5EF4-FFF2-40B4-BE49-F238E27FC236}">
                  <a16:creationId xmlns:a16="http://schemas.microsoft.com/office/drawing/2014/main" id="{DB0C00EA-1243-E130-AAF5-F160295BC3CB}"/>
                </a:ext>
              </a:extLst>
            </p:cNvPr>
            <p:cNvSpPr/>
            <p:nvPr/>
          </p:nvSpPr>
          <p:spPr>
            <a:xfrm>
              <a:off x="7576604" y="1551007"/>
              <a:ext cx="1912426" cy="1029381"/>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VDC+LDC</a:t>
              </a:r>
            </a:p>
          </p:txBody>
        </p:sp>
        <p:grpSp>
          <p:nvGrpSpPr>
            <p:cNvPr id="15" name="Group 14">
              <a:extLst>
                <a:ext uri="{FF2B5EF4-FFF2-40B4-BE49-F238E27FC236}">
                  <a16:creationId xmlns:a16="http://schemas.microsoft.com/office/drawing/2014/main" id="{92678664-229C-9F90-FA62-E7FA63EF4513}"/>
                </a:ext>
              </a:extLst>
            </p:cNvPr>
            <p:cNvGrpSpPr/>
            <p:nvPr/>
          </p:nvGrpSpPr>
          <p:grpSpPr>
            <a:xfrm>
              <a:off x="1525668" y="3878855"/>
              <a:ext cx="9641740" cy="1540259"/>
              <a:chOff x="1302470" y="3092149"/>
              <a:chExt cx="9837970" cy="2031162"/>
            </a:xfrm>
          </p:grpSpPr>
          <p:sp>
            <p:nvSpPr>
              <p:cNvPr id="14" name="Rectangle: Rounded Corners 13">
                <a:extLst>
                  <a:ext uri="{FF2B5EF4-FFF2-40B4-BE49-F238E27FC236}">
                    <a16:creationId xmlns:a16="http://schemas.microsoft.com/office/drawing/2014/main" id="{D0DCA7BF-8AB7-1794-4C3E-4061EAF92EA7}"/>
                  </a:ext>
                </a:extLst>
              </p:cNvPr>
              <p:cNvSpPr/>
              <p:nvPr/>
            </p:nvSpPr>
            <p:spPr>
              <a:xfrm>
                <a:off x="1302470" y="3092149"/>
                <a:ext cx="9837970" cy="2031162"/>
              </a:xfrm>
              <a:prstGeom prst="roundRect">
                <a:avLst>
                  <a:gd name="adj" fmla="val 46137"/>
                </a:avLst>
              </a:prstGeom>
              <a:solidFill>
                <a:schemeClr val="accent5">
                  <a:alpha val="14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60783129-6240-8CC8-61E5-A01841F302CC}"/>
                  </a:ext>
                </a:extLst>
              </p:cNvPr>
              <p:cNvGrpSpPr/>
              <p:nvPr/>
            </p:nvGrpSpPr>
            <p:grpSpPr>
              <a:xfrm>
                <a:off x="1759670" y="3429000"/>
                <a:ext cx="8912724" cy="1357460"/>
                <a:chOff x="1759670" y="3429000"/>
                <a:chExt cx="8912724" cy="1357460"/>
              </a:xfrm>
            </p:grpSpPr>
            <p:sp>
              <p:nvSpPr>
                <p:cNvPr id="9" name="Rectangle: Rounded Corners 8">
                  <a:extLst>
                    <a:ext uri="{FF2B5EF4-FFF2-40B4-BE49-F238E27FC236}">
                      <a16:creationId xmlns:a16="http://schemas.microsoft.com/office/drawing/2014/main" id="{0F52CB3C-EB05-1001-7654-EBE85AB007A4}"/>
                    </a:ext>
                  </a:extLst>
                </p:cNvPr>
                <p:cNvSpPr/>
                <p:nvPr/>
              </p:nvSpPr>
              <p:spPr>
                <a:xfrm>
                  <a:off x="1759670" y="3429000"/>
                  <a:ext cx="1951348" cy="135746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AIDC</a:t>
                  </a:r>
                </a:p>
              </p:txBody>
            </p:sp>
            <p:sp>
              <p:nvSpPr>
                <p:cNvPr id="10" name="Rectangle: Rounded Corners 9">
                  <a:extLst>
                    <a:ext uri="{FF2B5EF4-FFF2-40B4-BE49-F238E27FC236}">
                      <a16:creationId xmlns:a16="http://schemas.microsoft.com/office/drawing/2014/main" id="{7ED39B98-AB0A-C3F3-208B-DFCE07F51232}"/>
                    </a:ext>
                  </a:extLst>
                </p:cNvPr>
                <p:cNvSpPr/>
                <p:nvPr/>
              </p:nvSpPr>
              <p:spPr>
                <a:xfrm>
                  <a:off x="5331819" y="3429000"/>
                  <a:ext cx="1951348" cy="135746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EDC</a:t>
                  </a:r>
                </a:p>
              </p:txBody>
            </p:sp>
            <p:sp>
              <p:nvSpPr>
                <p:cNvPr id="11" name="Rectangle: Rounded Corners 10">
                  <a:extLst>
                    <a:ext uri="{FF2B5EF4-FFF2-40B4-BE49-F238E27FC236}">
                      <a16:creationId xmlns:a16="http://schemas.microsoft.com/office/drawing/2014/main" id="{2D005781-F7D9-F93A-7690-518B6424DD56}"/>
                    </a:ext>
                  </a:extLst>
                </p:cNvPr>
                <p:cNvSpPr/>
                <p:nvPr/>
              </p:nvSpPr>
              <p:spPr>
                <a:xfrm>
                  <a:off x="8721046" y="3429000"/>
                  <a:ext cx="1951348" cy="135746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BGNDC</a:t>
                  </a:r>
                </a:p>
              </p:txBody>
            </p:sp>
          </p:grpSp>
        </p:grpSp>
        <p:sp>
          <p:nvSpPr>
            <p:cNvPr id="16" name="Rectangle: Rounded Corners 15">
              <a:extLst>
                <a:ext uri="{FF2B5EF4-FFF2-40B4-BE49-F238E27FC236}">
                  <a16:creationId xmlns:a16="http://schemas.microsoft.com/office/drawing/2014/main" id="{1D2AD707-9537-43F4-DC6F-5B0851528CDF}"/>
                </a:ext>
              </a:extLst>
            </p:cNvPr>
            <p:cNvSpPr/>
            <p:nvPr/>
          </p:nvSpPr>
          <p:spPr>
            <a:xfrm>
              <a:off x="4702532" y="6185939"/>
              <a:ext cx="3586184" cy="566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JSON AGGREGATOR/ PROBABILITY VALUES</a:t>
              </a:r>
            </a:p>
          </p:txBody>
        </p:sp>
        <p:pic>
          <p:nvPicPr>
            <p:cNvPr id="18" name="Graphic 17" descr="Arrow Straight">
              <a:extLst>
                <a:ext uri="{FF2B5EF4-FFF2-40B4-BE49-F238E27FC236}">
                  <a16:creationId xmlns:a16="http://schemas.microsoft.com/office/drawing/2014/main" id="{2D1A2F53-7539-8829-47C6-709CB6793D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936569" y="1698717"/>
              <a:ext cx="1196600" cy="647331"/>
            </a:xfrm>
            <a:prstGeom prst="rect">
              <a:avLst/>
            </a:prstGeom>
          </p:spPr>
        </p:pic>
        <p:pic>
          <p:nvPicPr>
            <p:cNvPr id="19" name="Graphic 18" descr="Arrow Straight">
              <a:extLst>
                <a:ext uri="{FF2B5EF4-FFF2-40B4-BE49-F238E27FC236}">
                  <a16:creationId xmlns:a16="http://schemas.microsoft.com/office/drawing/2014/main" id="{067ACAE2-A0E1-816B-D476-67F44AEA6D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943851" y="1698719"/>
              <a:ext cx="1443222" cy="647331"/>
            </a:xfrm>
            <a:prstGeom prst="rect">
              <a:avLst/>
            </a:prstGeom>
          </p:spPr>
        </p:pic>
        <p:pic>
          <p:nvPicPr>
            <p:cNvPr id="20" name="Graphic 19" descr="Arrow Straight">
              <a:extLst>
                <a:ext uri="{FF2B5EF4-FFF2-40B4-BE49-F238E27FC236}">
                  <a16:creationId xmlns:a16="http://schemas.microsoft.com/office/drawing/2014/main" id="{F124E1F4-84D5-D581-3AAC-F326B98B6F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119207" y="5490874"/>
              <a:ext cx="623306" cy="623306"/>
            </a:xfrm>
            <a:prstGeom prst="rect">
              <a:avLst/>
            </a:prstGeom>
          </p:spPr>
        </p:pic>
        <p:sp>
          <p:nvSpPr>
            <p:cNvPr id="3" name="TextBox 2">
              <a:extLst>
                <a:ext uri="{FF2B5EF4-FFF2-40B4-BE49-F238E27FC236}">
                  <a16:creationId xmlns:a16="http://schemas.microsoft.com/office/drawing/2014/main" id="{1FC35DBC-4DD4-CC77-19FB-66002F1E6D8D}"/>
                </a:ext>
              </a:extLst>
            </p:cNvPr>
            <p:cNvSpPr txBox="1"/>
            <p:nvPr/>
          </p:nvSpPr>
          <p:spPr>
            <a:xfrm>
              <a:off x="2807120" y="2307009"/>
              <a:ext cx="1116716" cy="369332"/>
            </a:xfrm>
            <a:prstGeom prst="rect">
              <a:avLst/>
            </a:prstGeom>
            <a:noFill/>
          </p:spPr>
          <p:txBody>
            <a:bodyPr wrap="none" rtlCol="0">
              <a:spAutoFit/>
            </a:bodyPr>
            <a:lstStyle/>
            <a:p>
              <a:r>
                <a:rPr lang="en-IN" dirty="0">
                  <a:solidFill>
                    <a:srgbClr val="00B0F0"/>
                  </a:solidFill>
                </a:rPr>
                <a:t>.WAV FILE</a:t>
              </a:r>
            </a:p>
          </p:txBody>
        </p:sp>
        <p:pic>
          <p:nvPicPr>
            <p:cNvPr id="17" name="Graphic 16" descr="Arrow Straight">
              <a:extLst>
                <a:ext uri="{FF2B5EF4-FFF2-40B4-BE49-F238E27FC236}">
                  <a16:creationId xmlns:a16="http://schemas.microsoft.com/office/drawing/2014/main" id="{22526F7D-AD5E-7EC4-702A-8D904B5E54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8047356" y="2941089"/>
              <a:ext cx="1130052" cy="647331"/>
            </a:xfrm>
            <a:prstGeom prst="rect">
              <a:avLst/>
            </a:prstGeom>
          </p:spPr>
        </p:pic>
      </p:grpSp>
    </p:spTree>
    <p:extLst>
      <p:ext uri="{BB962C8B-B14F-4D97-AF65-F5344CB8AC3E}">
        <p14:creationId xmlns:p14="http://schemas.microsoft.com/office/powerpoint/2010/main" val="216584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A0F5-EAD7-AC68-4B23-094CC8D0682C}"/>
              </a:ext>
            </a:extLst>
          </p:cNvPr>
          <p:cNvSpPr>
            <a:spLocks noGrp="1"/>
          </p:cNvSpPr>
          <p:nvPr>
            <p:ph type="title"/>
          </p:nvPr>
        </p:nvSpPr>
        <p:spPr/>
        <p:txBody>
          <a:bodyPr/>
          <a:lstStyle/>
          <a:p>
            <a:r>
              <a:rPr lang="en-IN" dirty="0"/>
              <a:t>MODULE 1</a:t>
            </a:r>
          </a:p>
        </p:txBody>
      </p:sp>
      <p:sp>
        <p:nvSpPr>
          <p:cNvPr id="4" name="Text Placeholder 3">
            <a:extLst>
              <a:ext uri="{FF2B5EF4-FFF2-40B4-BE49-F238E27FC236}">
                <a16:creationId xmlns:a16="http://schemas.microsoft.com/office/drawing/2014/main" id="{93DC3D69-6B4A-1E6B-113C-CF70026B23B0}"/>
              </a:ext>
            </a:extLst>
          </p:cNvPr>
          <p:cNvSpPr>
            <a:spLocks noGrp="1"/>
          </p:cNvSpPr>
          <p:nvPr>
            <p:ph type="body" sz="half" idx="2"/>
          </p:nvPr>
        </p:nvSpPr>
        <p:spPr>
          <a:xfrm>
            <a:off x="1024128" y="2188246"/>
            <a:ext cx="10061688" cy="3762294"/>
          </a:xfrm>
        </p:spPr>
        <p:txBody>
          <a:bodyPr>
            <a:normAutofit/>
          </a:bodyPr>
          <a:lstStyle/>
          <a:p>
            <a:r>
              <a:rPr lang="en-IN" sz="1800" b="1" i="0" u="none" strike="noStrike" dirty="0">
                <a:solidFill>
                  <a:srgbClr val="000000"/>
                </a:solidFill>
                <a:effectLst/>
                <a:latin typeface="Arial" panose="020B0604020202020204" pitchFamily="34" charset="0"/>
              </a:rPr>
              <a:t>AIDC(AI Detection Component)</a:t>
            </a:r>
          </a:p>
          <a:p>
            <a:r>
              <a:rPr lang="en-US" sz="1800" dirty="0"/>
              <a:t>The AI Detection Component (AIDC) is designed to differentiate between genuine human voices and AI-generated audio clips. We've developed a deep learning solution for this purpose. Initially, the audio clip is loaded using the </a:t>
            </a:r>
            <a:r>
              <a:rPr lang="en-US" sz="1800" dirty="0" err="1"/>
              <a:t>librosa</a:t>
            </a:r>
            <a:r>
              <a:rPr lang="en-US" sz="1800" dirty="0"/>
              <a:t> library and converted into </a:t>
            </a:r>
            <a:r>
              <a:rPr lang="en-US" sz="1800" dirty="0" err="1"/>
              <a:t>mel</a:t>
            </a:r>
            <a:r>
              <a:rPr lang="en-US" sz="1800" dirty="0"/>
              <a:t> spectrograms, which are visual representations of audio data. This conversion is crucial as it simplifies the complex audio signals, making them more accessible for neural network analysis. The core of our approach involves a Convolutional Neural Network (CNN) model, which is proficient in handling images and spectrogram-based tasks. Through training, our model learns to discern between AI-generated and human speech, achieving remarkable accuracy.</a:t>
            </a:r>
          </a:p>
          <a:p>
            <a:r>
              <a:rPr lang="en-US" sz="1800" dirty="0"/>
              <a:t>This component is AI detection component, which is responsible for giving the confidence scores. So it takes an audio file as input and extracts </a:t>
            </a:r>
            <a:r>
              <a:rPr lang="en-US" sz="1800" dirty="0" err="1"/>
              <a:t>melgram</a:t>
            </a:r>
            <a:r>
              <a:rPr lang="en-US" sz="1800" dirty="0"/>
              <a:t> features from it and uses that to predict.</a:t>
            </a:r>
          </a:p>
          <a:p>
            <a:endParaRPr lang="en-IN" dirty="0"/>
          </a:p>
        </p:txBody>
      </p:sp>
    </p:spTree>
    <p:extLst>
      <p:ext uri="{BB962C8B-B14F-4D97-AF65-F5344CB8AC3E}">
        <p14:creationId xmlns:p14="http://schemas.microsoft.com/office/powerpoint/2010/main" val="208954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A0F5-EAD7-AC68-4B23-094CC8D0682C}"/>
              </a:ext>
            </a:extLst>
          </p:cNvPr>
          <p:cNvSpPr>
            <a:spLocks noGrp="1"/>
          </p:cNvSpPr>
          <p:nvPr>
            <p:ph type="title"/>
          </p:nvPr>
        </p:nvSpPr>
        <p:spPr/>
        <p:txBody>
          <a:bodyPr/>
          <a:lstStyle/>
          <a:p>
            <a:r>
              <a:rPr lang="en-IN" dirty="0"/>
              <a:t>MODULE 2</a:t>
            </a:r>
          </a:p>
        </p:txBody>
      </p:sp>
      <p:sp>
        <p:nvSpPr>
          <p:cNvPr id="4" name="Text Placeholder 3">
            <a:extLst>
              <a:ext uri="{FF2B5EF4-FFF2-40B4-BE49-F238E27FC236}">
                <a16:creationId xmlns:a16="http://schemas.microsoft.com/office/drawing/2014/main" id="{93DC3D69-6B4A-1E6B-113C-CF70026B23B0}"/>
              </a:ext>
            </a:extLst>
          </p:cNvPr>
          <p:cNvSpPr>
            <a:spLocks noGrp="1"/>
          </p:cNvSpPr>
          <p:nvPr>
            <p:ph type="body" sz="half" idx="2"/>
          </p:nvPr>
        </p:nvSpPr>
        <p:spPr>
          <a:xfrm>
            <a:off x="1024128" y="2208869"/>
            <a:ext cx="9948672" cy="3762294"/>
          </a:xfrm>
        </p:spPr>
        <p:txBody>
          <a:bodyPr/>
          <a:lstStyle/>
          <a:p>
            <a:r>
              <a:rPr lang="en-IN" sz="1800" b="1" i="0" u="none" strike="noStrike" dirty="0">
                <a:solidFill>
                  <a:srgbClr val="000000"/>
                </a:solidFill>
                <a:effectLst/>
                <a:latin typeface="Arial" panose="020B0604020202020204" pitchFamily="34" charset="0"/>
              </a:rPr>
              <a:t>VDC(Voice Detection Component)</a:t>
            </a:r>
            <a:endParaRPr lang="en-IN" dirty="0"/>
          </a:p>
        </p:txBody>
      </p:sp>
      <p:sp>
        <p:nvSpPr>
          <p:cNvPr id="5" name="TextBox 4">
            <a:extLst>
              <a:ext uri="{FF2B5EF4-FFF2-40B4-BE49-F238E27FC236}">
                <a16:creationId xmlns:a16="http://schemas.microsoft.com/office/drawing/2014/main" id="{FA6019C4-E0EF-3F74-D3B8-089F74AD285C}"/>
              </a:ext>
            </a:extLst>
          </p:cNvPr>
          <p:cNvSpPr txBox="1"/>
          <p:nvPr/>
        </p:nvSpPr>
        <p:spPr>
          <a:xfrm>
            <a:off x="1024128" y="2653567"/>
            <a:ext cx="9948672" cy="2585323"/>
          </a:xfrm>
          <a:prstGeom prst="rect">
            <a:avLst/>
          </a:prstGeom>
          <a:noFill/>
        </p:spPr>
        <p:txBody>
          <a:bodyPr wrap="square" rtlCol="0">
            <a:spAutoFit/>
          </a:bodyPr>
          <a:lstStyle/>
          <a:p>
            <a:r>
              <a:rPr lang="en-US" dirty="0"/>
              <a:t>The audio transcription and language detection script utilizes several Python libraries to efficiently transcribe WAV audio files to text while detecting the language of the transcribed text. Leveraging '</a:t>
            </a:r>
            <a:r>
              <a:rPr lang="en-US" dirty="0" err="1"/>
              <a:t>speech_recognition</a:t>
            </a:r>
            <a:r>
              <a:rPr lang="en-US" dirty="0"/>
              <a:t>' for speech recognition, '</a:t>
            </a:r>
            <a:r>
              <a:rPr lang="en-US" dirty="0" err="1"/>
              <a:t>langdetect</a:t>
            </a:r>
            <a:r>
              <a:rPr lang="en-US" dirty="0"/>
              <a:t>' for language detection, and '</a:t>
            </a:r>
            <a:r>
              <a:rPr lang="en-US" dirty="0" err="1"/>
              <a:t>pydub</a:t>
            </a:r>
            <a:r>
              <a:rPr lang="en-US" dirty="0"/>
              <a:t>' for audio manipulation, the script offers a seamless solution. It iterates through specified directories, transcribing each audio file using the Google Speech Recognition API, and then determines the language of the transcribed text. Alternative approaches could involve utilizing Google Cloud's Speech-to-Text API for transcription or exploring different language detection libraries like '</a:t>
            </a:r>
            <a:r>
              <a:rPr lang="en-US" dirty="0" err="1"/>
              <a:t>TextBlob</a:t>
            </a:r>
            <a:r>
              <a:rPr lang="en-US" dirty="0"/>
              <a:t>' or '</a:t>
            </a:r>
            <a:r>
              <a:rPr lang="en-US" dirty="0" err="1"/>
              <a:t>fastText</a:t>
            </a:r>
            <a:r>
              <a:rPr lang="en-US" dirty="0"/>
              <a:t>'. However, the chosen approach excels in its simplicity, accessibility, and integration of open-source, free-to-use libraries, making it an ideal starting point for similar projects.</a:t>
            </a:r>
            <a:endParaRPr lang="en-IN" dirty="0"/>
          </a:p>
        </p:txBody>
      </p:sp>
    </p:spTree>
    <p:extLst>
      <p:ext uri="{BB962C8B-B14F-4D97-AF65-F5344CB8AC3E}">
        <p14:creationId xmlns:p14="http://schemas.microsoft.com/office/powerpoint/2010/main" val="65162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A0F5-EAD7-AC68-4B23-094CC8D0682C}"/>
              </a:ext>
            </a:extLst>
          </p:cNvPr>
          <p:cNvSpPr>
            <a:spLocks noGrp="1"/>
          </p:cNvSpPr>
          <p:nvPr>
            <p:ph type="title"/>
          </p:nvPr>
        </p:nvSpPr>
        <p:spPr/>
        <p:txBody>
          <a:bodyPr/>
          <a:lstStyle/>
          <a:p>
            <a:r>
              <a:rPr lang="en-IN" dirty="0"/>
              <a:t>MODULE 3</a:t>
            </a:r>
          </a:p>
        </p:txBody>
      </p:sp>
      <p:sp>
        <p:nvSpPr>
          <p:cNvPr id="4" name="Text Placeholder 3">
            <a:extLst>
              <a:ext uri="{FF2B5EF4-FFF2-40B4-BE49-F238E27FC236}">
                <a16:creationId xmlns:a16="http://schemas.microsoft.com/office/drawing/2014/main" id="{93DC3D69-6B4A-1E6B-113C-CF70026B23B0}"/>
              </a:ext>
            </a:extLst>
          </p:cNvPr>
          <p:cNvSpPr>
            <a:spLocks noGrp="1"/>
          </p:cNvSpPr>
          <p:nvPr>
            <p:ph type="body" sz="half" idx="2"/>
          </p:nvPr>
        </p:nvSpPr>
        <p:spPr>
          <a:xfrm>
            <a:off x="1024127" y="2257506"/>
            <a:ext cx="10534299" cy="3762294"/>
          </a:xfrm>
        </p:spPr>
        <p:txBody>
          <a:bodyPr/>
          <a:lstStyle/>
          <a:p>
            <a:r>
              <a:rPr lang="en-IN" sz="1800" b="1" i="0" u="none" strike="noStrike" dirty="0">
                <a:solidFill>
                  <a:srgbClr val="000000"/>
                </a:solidFill>
                <a:effectLst/>
                <a:latin typeface="Arial" panose="020B0604020202020204" pitchFamily="34" charset="0"/>
              </a:rPr>
              <a:t>EDC(Emotion Detection Component)</a:t>
            </a:r>
          </a:p>
          <a:p>
            <a:r>
              <a:rPr lang="en-US" sz="1800" dirty="0"/>
              <a:t>This process involves using the Whisper library to convert audio into text for emotional analysis. The transcribed text is prepared as a JSON request for the Google Cloud Natural Language API. After updating the JSON object with the text content, it's sent to the API. The sentiment score from the API response, reflecting the emotional intensity of the text, is then extracted and returned. This process enables automated speech-to-text conversion and subsequent emotional analysis of the transcribed content.</a:t>
            </a:r>
            <a:endParaRPr lang="en-IN" sz="1800" dirty="0"/>
          </a:p>
        </p:txBody>
      </p:sp>
    </p:spTree>
    <p:extLst>
      <p:ext uri="{BB962C8B-B14F-4D97-AF65-F5344CB8AC3E}">
        <p14:creationId xmlns:p14="http://schemas.microsoft.com/office/powerpoint/2010/main" val="25012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A0F5-EAD7-AC68-4B23-094CC8D0682C}"/>
              </a:ext>
            </a:extLst>
          </p:cNvPr>
          <p:cNvSpPr>
            <a:spLocks noGrp="1"/>
          </p:cNvSpPr>
          <p:nvPr>
            <p:ph type="title"/>
          </p:nvPr>
        </p:nvSpPr>
        <p:spPr/>
        <p:txBody>
          <a:bodyPr/>
          <a:lstStyle/>
          <a:p>
            <a:r>
              <a:rPr lang="en-IN" dirty="0"/>
              <a:t>MODULE 4</a:t>
            </a:r>
          </a:p>
        </p:txBody>
      </p:sp>
      <p:sp>
        <p:nvSpPr>
          <p:cNvPr id="4" name="Text Placeholder 3">
            <a:extLst>
              <a:ext uri="{FF2B5EF4-FFF2-40B4-BE49-F238E27FC236}">
                <a16:creationId xmlns:a16="http://schemas.microsoft.com/office/drawing/2014/main" id="{93DC3D69-6B4A-1E6B-113C-CF70026B23B0}"/>
              </a:ext>
            </a:extLst>
          </p:cNvPr>
          <p:cNvSpPr>
            <a:spLocks noGrp="1"/>
          </p:cNvSpPr>
          <p:nvPr>
            <p:ph type="body" sz="half" idx="2"/>
          </p:nvPr>
        </p:nvSpPr>
        <p:spPr>
          <a:xfrm>
            <a:off x="1024128" y="2093120"/>
            <a:ext cx="10534299" cy="3762294"/>
          </a:xfrm>
        </p:spPr>
        <p:txBody>
          <a:bodyPr/>
          <a:lstStyle/>
          <a:p>
            <a:r>
              <a:rPr lang="en-IN" sz="1800" b="1" i="0" u="none" strike="noStrike" dirty="0">
                <a:solidFill>
                  <a:srgbClr val="000000"/>
                </a:solidFill>
                <a:effectLst/>
                <a:latin typeface="Arial" panose="020B0604020202020204" pitchFamily="34" charset="0"/>
              </a:rPr>
              <a:t>BGNDC(Background Noise Detection Component)</a:t>
            </a:r>
          </a:p>
          <a:p>
            <a:r>
              <a:rPr lang="en-US" sz="1800" dirty="0"/>
              <a:t>The BGNDC (Background Noise Detection Component) model utilizes a combination of NumPy, </a:t>
            </a:r>
            <a:r>
              <a:rPr lang="en-US" sz="1800" dirty="0" err="1"/>
              <a:t>Librosa</a:t>
            </a:r>
            <a:r>
              <a:rPr lang="en-US" sz="1800" dirty="0"/>
              <a:t>, Pandas, scikit-learn, and TensorFlow/</a:t>
            </a:r>
            <a:r>
              <a:rPr lang="en-US" sz="1800" dirty="0" err="1"/>
              <a:t>Keras</a:t>
            </a:r>
            <a:r>
              <a:rPr lang="en-US" sz="1800" dirty="0"/>
              <a:t> libraries for audio classification, specifically aimed at detecting background noise levels in audio files. It employs the </a:t>
            </a:r>
            <a:r>
              <a:rPr lang="en-US" sz="1800" dirty="0" err="1"/>
              <a:t>cnn_extract_features</a:t>
            </a:r>
            <a:r>
              <a:rPr lang="en-US" sz="1800" dirty="0"/>
              <a:t> function to extract Mel-frequency cepstral coefficients (MFCCs) from audio files, providing an effective representation of sound spectra. The model architecture, built with convolutional layers, max-pooling layers, and dense layers with dropout regularization, is compiled using the Adam optimizer and sparse categorical cross-entropy loss for multi-class classification. Training is conducted using the </a:t>
            </a:r>
            <a:r>
              <a:rPr lang="en-US" sz="1800" dirty="0" err="1"/>
              <a:t>train_model</a:t>
            </a:r>
            <a:r>
              <a:rPr lang="en-US" sz="1800" dirty="0"/>
              <a:t> function with training and validation data loaded through the </a:t>
            </a:r>
            <a:r>
              <a:rPr lang="en-US" sz="1800" dirty="0" err="1"/>
              <a:t>load_data</a:t>
            </a:r>
            <a:r>
              <a:rPr lang="en-US" sz="1800" dirty="0"/>
              <a:t> function. This approach capitalizes on the strengths of CNNs and MFCC features for audio classification tasks while benefiting from the ease of use and scalability offered by TensorFlow/</a:t>
            </a:r>
            <a:r>
              <a:rPr lang="en-US" sz="1800" dirty="0" err="1"/>
              <a:t>Keras</a:t>
            </a:r>
            <a:r>
              <a:rPr lang="en-US" sz="1800" dirty="0"/>
              <a:t>, with potential alternatives including different feature extraction techniques, model architectures, and optimization strategies to further enhance performance.</a:t>
            </a:r>
            <a:endParaRPr lang="en-IN" sz="1800" dirty="0"/>
          </a:p>
        </p:txBody>
      </p:sp>
    </p:spTree>
    <p:extLst>
      <p:ext uri="{BB962C8B-B14F-4D97-AF65-F5344CB8AC3E}">
        <p14:creationId xmlns:p14="http://schemas.microsoft.com/office/powerpoint/2010/main" val="233597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9DDA-4B75-B324-2AD9-49654A51A56C}"/>
              </a:ext>
            </a:extLst>
          </p:cNvPr>
          <p:cNvSpPr>
            <a:spLocks noGrp="1"/>
          </p:cNvSpPr>
          <p:nvPr>
            <p:ph type="title"/>
          </p:nvPr>
        </p:nvSpPr>
        <p:spPr/>
        <p:txBody>
          <a:bodyPr/>
          <a:lstStyle/>
          <a:p>
            <a:r>
              <a:rPr lang="en-IN" dirty="0"/>
              <a:t>TECHNOLOGIES USED</a:t>
            </a:r>
          </a:p>
        </p:txBody>
      </p:sp>
      <p:grpSp>
        <p:nvGrpSpPr>
          <p:cNvPr id="4" name="Group 3">
            <a:extLst>
              <a:ext uri="{FF2B5EF4-FFF2-40B4-BE49-F238E27FC236}">
                <a16:creationId xmlns:a16="http://schemas.microsoft.com/office/drawing/2014/main" id="{AE4A17B5-7679-09FE-529E-6CAFBBC5E0D1}"/>
              </a:ext>
            </a:extLst>
          </p:cNvPr>
          <p:cNvGrpSpPr/>
          <p:nvPr/>
        </p:nvGrpSpPr>
        <p:grpSpPr>
          <a:xfrm>
            <a:off x="867764" y="988911"/>
            <a:ext cx="9355423" cy="5196132"/>
            <a:chOff x="867764" y="988911"/>
            <a:chExt cx="9355423" cy="5196132"/>
          </a:xfrm>
        </p:grpSpPr>
        <p:sp>
          <p:nvSpPr>
            <p:cNvPr id="5" name="Rectangle 4">
              <a:extLst>
                <a:ext uri="{FF2B5EF4-FFF2-40B4-BE49-F238E27FC236}">
                  <a16:creationId xmlns:a16="http://schemas.microsoft.com/office/drawing/2014/main" id="{FB2460B4-47AB-1321-3D7E-8196F31AF301}"/>
                </a:ext>
              </a:extLst>
            </p:cNvPr>
            <p:cNvSpPr/>
            <p:nvPr/>
          </p:nvSpPr>
          <p:spPr>
            <a:xfrm>
              <a:off x="3818849" y="2257686"/>
              <a:ext cx="3663468" cy="2259782"/>
            </a:xfrm>
            <a:prstGeom prst="rect">
              <a:avLst/>
            </a:prstGeom>
            <a:blipFill>
              <a:blip r:embed="rId2">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Rectangle 5">
              <a:extLst>
                <a:ext uri="{FF2B5EF4-FFF2-40B4-BE49-F238E27FC236}">
                  <a16:creationId xmlns:a16="http://schemas.microsoft.com/office/drawing/2014/main" id="{F1E34CD2-0E51-3014-B015-215AF8D08C9F}"/>
                </a:ext>
              </a:extLst>
            </p:cNvPr>
            <p:cNvSpPr/>
            <p:nvPr/>
          </p:nvSpPr>
          <p:spPr>
            <a:xfrm>
              <a:off x="3998316" y="2428389"/>
              <a:ext cx="3310386" cy="1904828"/>
            </a:xfrm>
            <a:prstGeom prst="rect">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3D83FD72-BBBD-C83E-BDE4-14A108001A19}"/>
                </a:ext>
              </a:extLst>
            </p:cNvPr>
            <p:cNvSpPr/>
            <p:nvPr/>
          </p:nvSpPr>
          <p:spPr>
            <a:xfrm>
              <a:off x="6849613" y="3565725"/>
              <a:ext cx="3310386" cy="576054"/>
            </a:xfrm>
            <a:custGeom>
              <a:avLst/>
              <a:gdLst>
                <a:gd name="connsiteX0" fmla="*/ 0 w 3310386"/>
                <a:gd name="connsiteY0" fmla="*/ 0 h 576054"/>
                <a:gd name="connsiteX1" fmla="*/ 3310386 w 3310386"/>
                <a:gd name="connsiteY1" fmla="*/ 0 h 576054"/>
                <a:gd name="connsiteX2" fmla="*/ 3310386 w 3310386"/>
                <a:gd name="connsiteY2" fmla="*/ 576054 h 576054"/>
                <a:gd name="connsiteX3" fmla="*/ 0 w 3310386"/>
                <a:gd name="connsiteY3" fmla="*/ 576054 h 576054"/>
                <a:gd name="connsiteX4" fmla="*/ 0 w 3310386"/>
                <a:gd name="connsiteY4" fmla="*/ 0 h 576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386" h="576054">
                  <a:moveTo>
                    <a:pt x="0" y="0"/>
                  </a:moveTo>
                  <a:lnTo>
                    <a:pt x="3310386" y="0"/>
                  </a:lnTo>
                  <a:lnTo>
                    <a:pt x="3310386" y="576054"/>
                  </a:lnTo>
                  <a:lnTo>
                    <a:pt x="0" y="576054"/>
                  </a:lnTo>
                  <a:lnTo>
                    <a:pt x="0" y="0"/>
                  </a:lnTo>
                  <a:close/>
                </a:path>
              </a:pathLst>
            </a:custGeom>
            <a:noFill/>
            <a:ln>
              <a:noFill/>
            </a:ln>
            <a:sp3d/>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74295" tIns="24765" rIns="74295" bIns="0" numCol="1" spcCol="1270" anchor="b" anchorCtr="0">
              <a:noAutofit/>
            </a:bodyPr>
            <a:lstStyle/>
            <a:p>
              <a:pPr marL="0" lvl="0" indent="0" algn="r" defTabSz="1733550">
                <a:lnSpc>
                  <a:spcPct val="100000"/>
                </a:lnSpc>
                <a:spcBef>
                  <a:spcPct val="0"/>
                </a:spcBef>
                <a:spcAft>
                  <a:spcPct val="35000"/>
                </a:spcAft>
                <a:buNone/>
              </a:pPr>
              <a:endParaRPr lang="en-IN" sz="3900" kern="1200" dirty="0"/>
            </a:p>
          </p:txBody>
        </p:sp>
        <p:sp>
          <p:nvSpPr>
            <p:cNvPr id="8" name="Rectangle 7">
              <a:extLst>
                <a:ext uri="{FF2B5EF4-FFF2-40B4-BE49-F238E27FC236}">
                  <a16:creationId xmlns:a16="http://schemas.microsoft.com/office/drawing/2014/main" id="{B27C5CCE-BA4E-53B2-459E-FFFB78287735}"/>
                </a:ext>
              </a:extLst>
            </p:cNvPr>
            <p:cNvSpPr/>
            <p:nvPr/>
          </p:nvSpPr>
          <p:spPr>
            <a:xfrm>
              <a:off x="7613710" y="1071224"/>
              <a:ext cx="1159631" cy="1195506"/>
            </a:xfrm>
            <a:prstGeom prst="rect">
              <a:avLst/>
            </a:prstGeom>
            <a:blipFill>
              <a:blip r:embed="rId3">
                <a:extLst>
                  <a:ext uri="{28A0092B-C50C-407E-A947-70E740481C1C}">
                    <a14:useLocalDpi xmlns:a14="http://schemas.microsoft.com/office/drawing/2010/main" val="0"/>
                  </a:ext>
                </a:extLst>
              </a:blip>
              <a:srcRect/>
              <a:stretch>
                <a:fillRect t="-4000" b="-4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9" name="Rectangle 8">
              <a:extLst>
                <a:ext uri="{FF2B5EF4-FFF2-40B4-BE49-F238E27FC236}">
                  <a16:creationId xmlns:a16="http://schemas.microsoft.com/office/drawing/2014/main" id="{B9CB9ACC-D06F-C26E-D7BE-E69D67653767}"/>
                </a:ext>
              </a:extLst>
            </p:cNvPr>
            <p:cNvSpPr/>
            <p:nvPr/>
          </p:nvSpPr>
          <p:spPr>
            <a:xfrm>
              <a:off x="7553777" y="988911"/>
              <a:ext cx="1256269" cy="1284878"/>
            </a:xfrm>
            <a:prstGeom prst="rect">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45286364-5962-F2AC-9746-75A2F931993E}"/>
                </a:ext>
              </a:extLst>
            </p:cNvPr>
            <p:cNvSpPr/>
            <p:nvPr/>
          </p:nvSpPr>
          <p:spPr>
            <a:xfrm>
              <a:off x="6146718" y="1664290"/>
              <a:ext cx="1256269" cy="384217"/>
            </a:xfrm>
            <a:custGeom>
              <a:avLst/>
              <a:gdLst>
                <a:gd name="connsiteX0" fmla="*/ 0 w 1256269"/>
                <a:gd name="connsiteY0" fmla="*/ 0 h 384217"/>
                <a:gd name="connsiteX1" fmla="*/ 1256269 w 1256269"/>
                <a:gd name="connsiteY1" fmla="*/ 0 h 384217"/>
                <a:gd name="connsiteX2" fmla="*/ 1256269 w 1256269"/>
                <a:gd name="connsiteY2" fmla="*/ 384217 h 384217"/>
                <a:gd name="connsiteX3" fmla="*/ 0 w 1256269"/>
                <a:gd name="connsiteY3" fmla="*/ 384217 h 384217"/>
                <a:gd name="connsiteX4" fmla="*/ 0 w 1256269"/>
                <a:gd name="connsiteY4" fmla="*/ 0 h 38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269" h="384217">
                  <a:moveTo>
                    <a:pt x="0" y="0"/>
                  </a:moveTo>
                  <a:lnTo>
                    <a:pt x="1256269" y="0"/>
                  </a:lnTo>
                  <a:lnTo>
                    <a:pt x="1256269" y="384217"/>
                  </a:lnTo>
                  <a:lnTo>
                    <a:pt x="0" y="384217"/>
                  </a:lnTo>
                  <a:lnTo>
                    <a:pt x="0" y="0"/>
                  </a:lnTo>
                  <a:close/>
                </a:path>
              </a:pathLst>
            </a:custGeom>
            <a:noFill/>
            <a:ln>
              <a:noFill/>
            </a:ln>
            <a:sp3d/>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55245" tIns="18415" rIns="55245" bIns="0" numCol="1" spcCol="1270" anchor="b" anchorCtr="0">
              <a:noAutofit/>
            </a:bodyPr>
            <a:lstStyle/>
            <a:p>
              <a:pPr marL="0" lvl="0" indent="0" algn="r" defTabSz="1289050">
                <a:lnSpc>
                  <a:spcPct val="90000"/>
                </a:lnSpc>
                <a:spcBef>
                  <a:spcPct val="0"/>
                </a:spcBef>
                <a:spcAft>
                  <a:spcPct val="35000"/>
                </a:spcAft>
                <a:buNone/>
              </a:pPr>
              <a:endParaRPr lang="en-IN" sz="2900" kern="1200" dirty="0"/>
            </a:p>
          </p:txBody>
        </p:sp>
        <p:sp>
          <p:nvSpPr>
            <p:cNvPr id="12" name="Rectangle 11">
              <a:extLst>
                <a:ext uri="{FF2B5EF4-FFF2-40B4-BE49-F238E27FC236}">
                  <a16:creationId xmlns:a16="http://schemas.microsoft.com/office/drawing/2014/main" id="{2DD066A0-206E-7496-1845-B53BDE678EEC}"/>
                </a:ext>
              </a:extLst>
            </p:cNvPr>
            <p:cNvSpPr/>
            <p:nvPr/>
          </p:nvSpPr>
          <p:spPr>
            <a:xfrm>
              <a:off x="7858473" y="2866491"/>
              <a:ext cx="2301526" cy="1131281"/>
            </a:xfrm>
            <a:prstGeom prst="rect">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AE65375A-8629-DCCE-F8C1-81E6F8D54830}"/>
                </a:ext>
              </a:extLst>
            </p:cNvPr>
            <p:cNvSpPr/>
            <p:nvPr/>
          </p:nvSpPr>
          <p:spPr>
            <a:xfrm>
              <a:off x="8037940" y="3587497"/>
              <a:ext cx="2185247" cy="536000"/>
            </a:xfrm>
            <a:custGeom>
              <a:avLst/>
              <a:gdLst>
                <a:gd name="connsiteX0" fmla="*/ 0 w 1566435"/>
                <a:gd name="connsiteY0" fmla="*/ 0 h 384217"/>
                <a:gd name="connsiteX1" fmla="*/ 1566435 w 1566435"/>
                <a:gd name="connsiteY1" fmla="*/ 0 h 384217"/>
                <a:gd name="connsiteX2" fmla="*/ 1566435 w 1566435"/>
                <a:gd name="connsiteY2" fmla="*/ 384217 h 384217"/>
                <a:gd name="connsiteX3" fmla="*/ 0 w 1566435"/>
                <a:gd name="connsiteY3" fmla="*/ 384217 h 384217"/>
                <a:gd name="connsiteX4" fmla="*/ 0 w 1566435"/>
                <a:gd name="connsiteY4" fmla="*/ 0 h 38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435" h="384217">
                  <a:moveTo>
                    <a:pt x="0" y="0"/>
                  </a:moveTo>
                  <a:lnTo>
                    <a:pt x="1566435" y="0"/>
                  </a:lnTo>
                  <a:lnTo>
                    <a:pt x="1566435" y="384217"/>
                  </a:lnTo>
                  <a:lnTo>
                    <a:pt x="0" y="384217"/>
                  </a:lnTo>
                  <a:lnTo>
                    <a:pt x="0" y="0"/>
                  </a:lnTo>
                  <a:close/>
                </a:path>
              </a:pathLst>
            </a:custGeom>
            <a:noFill/>
            <a:ln>
              <a:noFill/>
            </a:ln>
            <a:sp3d/>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55245" tIns="18415" rIns="55245" bIns="0" numCol="1" spcCol="1270" anchor="b" anchorCtr="0">
              <a:noAutofit/>
            </a:bodyPr>
            <a:lstStyle/>
            <a:p>
              <a:pPr marL="0" lvl="0" indent="0" algn="r" defTabSz="1289050">
                <a:lnSpc>
                  <a:spcPct val="90000"/>
                </a:lnSpc>
                <a:spcBef>
                  <a:spcPct val="0"/>
                </a:spcBef>
                <a:spcAft>
                  <a:spcPct val="35000"/>
                </a:spcAft>
                <a:buNone/>
              </a:pPr>
              <a:endParaRPr lang="en-IN" sz="2900" kern="1200" dirty="0"/>
            </a:p>
          </p:txBody>
        </p:sp>
        <p:sp>
          <p:nvSpPr>
            <p:cNvPr id="15" name="Rectangle 14">
              <a:extLst>
                <a:ext uri="{FF2B5EF4-FFF2-40B4-BE49-F238E27FC236}">
                  <a16:creationId xmlns:a16="http://schemas.microsoft.com/office/drawing/2014/main" id="{097F3BB1-3CF5-0239-CDE7-892E3910E1E8}"/>
                </a:ext>
              </a:extLst>
            </p:cNvPr>
            <p:cNvSpPr/>
            <p:nvPr/>
          </p:nvSpPr>
          <p:spPr>
            <a:xfrm>
              <a:off x="867764" y="1943829"/>
              <a:ext cx="2959076" cy="1499616"/>
            </a:xfrm>
            <a:prstGeom prst="rect">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E8BE9C79-A717-A1AC-7640-5B5FF2CE519F}"/>
                </a:ext>
              </a:extLst>
            </p:cNvPr>
            <p:cNvSpPr/>
            <p:nvPr/>
          </p:nvSpPr>
          <p:spPr>
            <a:xfrm>
              <a:off x="2933218" y="3997772"/>
              <a:ext cx="679503" cy="384217"/>
            </a:xfrm>
            <a:custGeom>
              <a:avLst/>
              <a:gdLst>
                <a:gd name="connsiteX0" fmla="*/ 0 w 679503"/>
                <a:gd name="connsiteY0" fmla="*/ 0 h 384217"/>
                <a:gd name="connsiteX1" fmla="*/ 679503 w 679503"/>
                <a:gd name="connsiteY1" fmla="*/ 0 h 384217"/>
                <a:gd name="connsiteX2" fmla="*/ 679503 w 679503"/>
                <a:gd name="connsiteY2" fmla="*/ 384217 h 384217"/>
                <a:gd name="connsiteX3" fmla="*/ 0 w 679503"/>
                <a:gd name="connsiteY3" fmla="*/ 384217 h 384217"/>
                <a:gd name="connsiteX4" fmla="*/ 0 w 679503"/>
                <a:gd name="connsiteY4" fmla="*/ 0 h 38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03" h="384217">
                  <a:moveTo>
                    <a:pt x="0" y="0"/>
                  </a:moveTo>
                  <a:lnTo>
                    <a:pt x="679503" y="0"/>
                  </a:lnTo>
                  <a:lnTo>
                    <a:pt x="679503" y="384217"/>
                  </a:lnTo>
                  <a:lnTo>
                    <a:pt x="0" y="384217"/>
                  </a:lnTo>
                  <a:lnTo>
                    <a:pt x="0" y="0"/>
                  </a:lnTo>
                  <a:close/>
                </a:path>
              </a:pathLst>
            </a:custGeom>
            <a:noFill/>
            <a:ln>
              <a:noFill/>
            </a:ln>
            <a:sp3d/>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0005" tIns="13335" rIns="40005" bIns="0" numCol="1" spcCol="1270" anchor="b" anchorCtr="0">
              <a:noAutofit/>
            </a:bodyPr>
            <a:lstStyle/>
            <a:p>
              <a:pPr marL="0" lvl="0" indent="0" algn="r" defTabSz="933450">
                <a:lnSpc>
                  <a:spcPct val="90000"/>
                </a:lnSpc>
                <a:spcBef>
                  <a:spcPct val="0"/>
                </a:spcBef>
                <a:spcAft>
                  <a:spcPct val="35000"/>
                </a:spcAft>
                <a:buNone/>
              </a:pPr>
              <a:endParaRPr lang="en-IN" sz="2100" kern="1200"/>
            </a:p>
          </p:txBody>
        </p:sp>
        <p:sp>
          <p:nvSpPr>
            <p:cNvPr id="18" name="Rectangle 17">
              <a:extLst>
                <a:ext uri="{FF2B5EF4-FFF2-40B4-BE49-F238E27FC236}">
                  <a16:creationId xmlns:a16="http://schemas.microsoft.com/office/drawing/2014/main" id="{6C795F88-2AB5-C555-F10B-F719CA5AB48F}"/>
                </a:ext>
              </a:extLst>
            </p:cNvPr>
            <p:cNvSpPr/>
            <p:nvPr/>
          </p:nvSpPr>
          <p:spPr>
            <a:xfrm>
              <a:off x="6493268" y="4571830"/>
              <a:ext cx="2424702" cy="1613213"/>
            </a:xfrm>
            <a:prstGeom prst="rect">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903113AD-15B3-821C-8ACB-F908717C3EEA}"/>
                </a:ext>
              </a:extLst>
            </p:cNvPr>
            <p:cNvSpPr/>
            <p:nvPr/>
          </p:nvSpPr>
          <p:spPr>
            <a:xfrm>
              <a:off x="7019344" y="5621889"/>
              <a:ext cx="1329746" cy="384217"/>
            </a:xfrm>
            <a:custGeom>
              <a:avLst/>
              <a:gdLst>
                <a:gd name="connsiteX0" fmla="*/ 0 w 1329746"/>
                <a:gd name="connsiteY0" fmla="*/ 0 h 384217"/>
                <a:gd name="connsiteX1" fmla="*/ 1329746 w 1329746"/>
                <a:gd name="connsiteY1" fmla="*/ 0 h 384217"/>
                <a:gd name="connsiteX2" fmla="*/ 1329746 w 1329746"/>
                <a:gd name="connsiteY2" fmla="*/ 384217 h 384217"/>
                <a:gd name="connsiteX3" fmla="*/ 0 w 1329746"/>
                <a:gd name="connsiteY3" fmla="*/ 384217 h 384217"/>
                <a:gd name="connsiteX4" fmla="*/ 0 w 1329746"/>
                <a:gd name="connsiteY4" fmla="*/ 0 h 38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46" h="384217">
                  <a:moveTo>
                    <a:pt x="0" y="0"/>
                  </a:moveTo>
                  <a:lnTo>
                    <a:pt x="1329746" y="0"/>
                  </a:lnTo>
                  <a:lnTo>
                    <a:pt x="1329746" y="384217"/>
                  </a:lnTo>
                  <a:lnTo>
                    <a:pt x="0" y="384217"/>
                  </a:lnTo>
                  <a:lnTo>
                    <a:pt x="0" y="0"/>
                  </a:lnTo>
                  <a:close/>
                </a:path>
              </a:pathLst>
            </a:custGeom>
            <a:noFill/>
            <a:ln>
              <a:noFill/>
            </a:ln>
            <a:sp3d/>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55245" tIns="18415" rIns="55245" bIns="0" numCol="1" spcCol="1270" anchor="b" anchorCtr="0">
              <a:noAutofit/>
            </a:bodyPr>
            <a:lstStyle/>
            <a:p>
              <a:pPr marL="0" lvl="0" indent="0" algn="r" defTabSz="1289050">
                <a:lnSpc>
                  <a:spcPct val="90000"/>
                </a:lnSpc>
                <a:spcBef>
                  <a:spcPct val="0"/>
                </a:spcBef>
                <a:spcAft>
                  <a:spcPct val="35000"/>
                </a:spcAft>
                <a:buNone/>
              </a:pPr>
              <a:endParaRPr lang="en-IN" sz="2900" kern="1200" dirty="0"/>
            </a:p>
          </p:txBody>
        </p:sp>
        <p:sp>
          <p:nvSpPr>
            <p:cNvPr id="21" name="Rectangle 20">
              <a:extLst>
                <a:ext uri="{FF2B5EF4-FFF2-40B4-BE49-F238E27FC236}">
                  <a16:creationId xmlns:a16="http://schemas.microsoft.com/office/drawing/2014/main" id="{07D50218-23E5-A313-E515-6696DE99CD28}"/>
                </a:ext>
              </a:extLst>
            </p:cNvPr>
            <p:cNvSpPr/>
            <p:nvPr/>
          </p:nvSpPr>
          <p:spPr>
            <a:xfrm>
              <a:off x="1791330" y="4703247"/>
              <a:ext cx="2821767" cy="1050282"/>
            </a:xfrm>
            <a:prstGeom prst="rect">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Shape 21">
              <a:extLst>
                <a:ext uri="{FF2B5EF4-FFF2-40B4-BE49-F238E27FC236}">
                  <a16:creationId xmlns:a16="http://schemas.microsoft.com/office/drawing/2014/main" id="{B25791B6-9000-105B-7657-84C3CC299BCC}"/>
                </a:ext>
              </a:extLst>
            </p:cNvPr>
            <p:cNvSpPr/>
            <p:nvPr/>
          </p:nvSpPr>
          <p:spPr>
            <a:xfrm>
              <a:off x="2032000" y="2866491"/>
              <a:ext cx="1862024" cy="768369"/>
            </a:xfrm>
            <a:custGeom>
              <a:avLst/>
              <a:gdLst>
                <a:gd name="connsiteX0" fmla="*/ 0 w 1862024"/>
                <a:gd name="connsiteY0" fmla="*/ 0 h 768369"/>
                <a:gd name="connsiteX1" fmla="*/ 1862024 w 1862024"/>
                <a:gd name="connsiteY1" fmla="*/ 0 h 768369"/>
                <a:gd name="connsiteX2" fmla="*/ 1862024 w 1862024"/>
                <a:gd name="connsiteY2" fmla="*/ 768369 h 768369"/>
                <a:gd name="connsiteX3" fmla="*/ 0 w 1862024"/>
                <a:gd name="connsiteY3" fmla="*/ 768369 h 768369"/>
                <a:gd name="connsiteX4" fmla="*/ 0 w 1862024"/>
                <a:gd name="connsiteY4" fmla="*/ 0 h 768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024" h="768369">
                  <a:moveTo>
                    <a:pt x="0" y="0"/>
                  </a:moveTo>
                  <a:lnTo>
                    <a:pt x="1862024" y="0"/>
                  </a:lnTo>
                  <a:lnTo>
                    <a:pt x="1862024" y="768369"/>
                  </a:lnTo>
                  <a:lnTo>
                    <a:pt x="0" y="768369"/>
                  </a:lnTo>
                  <a:lnTo>
                    <a:pt x="0" y="0"/>
                  </a:lnTo>
                  <a:close/>
                </a:path>
              </a:pathLst>
            </a:custGeom>
            <a:noFill/>
            <a:ln>
              <a:noFill/>
            </a:ln>
            <a:sp3d/>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110490" tIns="36830" rIns="110490" bIns="0" numCol="1" spcCol="1270" anchor="b" anchorCtr="0">
              <a:noAutofit/>
            </a:bodyPr>
            <a:lstStyle/>
            <a:p>
              <a:pPr marL="0" lvl="0" indent="0" algn="r" defTabSz="2578100">
                <a:lnSpc>
                  <a:spcPct val="90000"/>
                </a:lnSpc>
                <a:spcBef>
                  <a:spcPct val="0"/>
                </a:spcBef>
                <a:spcAft>
                  <a:spcPct val="35000"/>
                </a:spcAft>
                <a:buNone/>
              </a:pPr>
              <a:endParaRPr lang="en-IN" sz="5800" kern="1200" dirty="0"/>
            </a:p>
          </p:txBody>
        </p:sp>
      </p:grpSp>
      <p:pic>
        <p:nvPicPr>
          <p:cNvPr id="24" name="Picture 23">
            <a:extLst>
              <a:ext uri="{FF2B5EF4-FFF2-40B4-BE49-F238E27FC236}">
                <a16:creationId xmlns:a16="http://schemas.microsoft.com/office/drawing/2014/main" id="{700D46DD-65CD-4910-DF97-E95C87B4A1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240" y="4851068"/>
            <a:ext cx="2598115" cy="753890"/>
          </a:xfrm>
          <a:prstGeom prst="rect">
            <a:avLst/>
          </a:prstGeom>
        </p:spPr>
      </p:pic>
      <p:pic>
        <p:nvPicPr>
          <p:cNvPr id="26" name="Picture 25">
            <a:extLst>
              <a:ext uri="{FF2B5EF4-FFF2-40B4-BE49-F238E27FC236}">
                <a16:creationId xmlns:a16="http://schemas.microsoft.com/office/drawing/2014/main" id="{ED670873-1D3E-C8A9-B1AD-730BCF9362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8473" y="3007176"/>
            <a:ext cx="2163355" cy="843648"/>
          </a:xfrm>
          <a:prstGeom prst="rect">
            <a:avLst/>
          </a:prstGeom>
        </p:spPr>
      </p:pic>
      <p:pic>
        <p:nvPicPr>
          <p:cNvPr id="28" name="Picture 27">
            <a:extLst>
              <a:ext uri="{FF2B5EF4-FFF2-40B4-BE49-F238E27FC236}">
                <a16:creationId xmlns:a16="http://schemas.microsoft.com/office/drawing/2014/main" id="{88D9AA1B-A660-202D-06BC-18B23B4F7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5827" y="4770332"/>
            <a:ext cx="2048893" cy="1207481"/>
          </a:xfrm>
          <a:prstGeom prst="rect">
            <a:avLst/>
          </a:prstGeom>
        </p:spPr>
      </p:pic>
      <p:pic>
        <p:nvPicPr>
          <p:cNvPr id="30" name="Picture 29">
            <a:extLst>
              <a:ext uri="{FF2B5EF4-FFF2-40B4-BE49-F238E27FC236}">
                <a16:creationId xmlns:a16="http://schemas.microsoft.com/office/drawing/2014/main" id="{907804A0-4B13-9566-879F-7F7159FCDDB4}"/>
              </a:ext>
            </a:extLst>
          </p:cNvPr>
          <p:cNvPicPr>
            <a:picLocks noChangeAspect="1"/>
          </p:cNvPicPr>
          <p:nvPr/>
        </p:nvPicPr>
        <p:blipFill rotWithShape="1">
          <a:blip r:embed="rId7">
            <a:extLst>
              <a:ext uri="{28A0092B-C50C-407E-A947-70E740481C1C}">
                <a14:useLocalDpi xmlns:a14="http://schemas.microsoft.com/office/drawing/2010/main" val="0"/>
              </a:ext>
            </a:extLst>
          </a:blip>
          <a:srcRect l="8853" t="18271" r="12345" b="27191"/>
          <a:stretch/>
        </p:blipFill>
        <p:spPr>
          <a:xfrm>
            <a:off x="986599" y="2050810"/>
            <a:ext cx="2700857" cy="1245654"/>
          </a:xfrm>
          <a:prstGeom prst="rect">
            <a:avLst/>
          </a:prstGeom>
        </p:spPr>
      </p:pic>
    </p:spTree>
    <p:extLst>
      <p:ext uri="{BB962C8B-B14F-4D97-AF65-F5344CB8AC3E}">
        <p14:creationId xmlns:p14="http://schemas.microsoft.com/office/powerpoint/2010/main" val="1775871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473</TotalTime>
  <Words>1001</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Tw Cen MT</vt:lpstr>
      <vt:lpstr>Tw Cen MT Condensed</vt:lpstr>
      <vt:lpstr>Wingdings 3</vt:lpstr>
      <vt:lpstr>Integral</vt:lpstr>
      <vt:lpstr>Redtag</vt:lpstr>
      <vt:lpstr>PROBLEM STATEMENT</vt:lpstr>
      <vt:lpstr>TEAM MEMBERS</vt:lpstr>
      <vt:lpstr>HIGH LEVEL DESIGN</vt:lpstr>
      <vt:lpstr>MODULE 1</vt:lpstr>
      <vt:lpstr>MODULE 2</vt:lpstr>
      <vt:lpstr>MODULE 3</vt:lpstr>
      <vt:lpstr>MODULE 4</vt:lpstr>
      <vt:lpstr>TECHNOLOGIES USED</vt:lpstr>
      <vt:lpstr>REFERENENCES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MANVI AGGARWAL</dc:creator>
  <cp:lastModifiedBy>ANUSHKA ANAND</cp:lastModifiedBy>
  <cp:revision>14</cp:revision>
  <dcterms:created xsi:type="dcterms:W3CDTF">2024-03-15T10:40:59Z</dcterms:created>
  <dcterms:modified xsi:type="dcterms:W3CDTF">2024-03-17T18:09:02Z</dcterms:modified>
</cp:coreProperties>
</file>