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69" r:id="rId4"/>
    <p:sldId id="270" r:id="rId5"/>
    <p:sldId id="283" r:id="rId6"/>
    <p:sldId id="288" r:id="rId7"/>
    <p:sldId id="291" r:id="rId8"/>
    <p:sldId id="292" r:id="rId9"/>
    <p:sldId id="289" r:id="rId10"/>
    <p:sldId id="293" r:id="rId11"/>
    <p:sldId id="294" r:id="rId12"/>
    <p:sldId id="299" r:id="rId13"/>
    <p:sldId id="303" r:id="rId14"/>
    <p:sldId id="298" r:id="rId15"/>
    <p:sldId id="297" r:id="rId16"/>
    <p:sldId id="300" r:id="rId17"/>
    <p:sldId id="301" r:id="rId18"/>
    <p:sldId id="302" r:id="rId19"/>
    <p:sldId id="271" r:id="rId20"/>
    <p:sldId id="279" r:id="rId21"/>
    <p:sldId id="272" r:id="rId22"/>
    <p:sldId id="273" r:id="rId23"/>
    <p:sldId id="281" r:id="rId24"/>
    <p:sldId id="274" r:id="rId25"/>
    <p:sldId id="280" r:id="rId26"/>
    <p:sldId id="290" r:id="rId27"/>
    <p:sldId id="282" r:id="rId28"/>
    <p:sldId id="264" r:id="rId29"/>
    <p:sldId id="268" r:id="rId30"/>
    <p:sldId id="287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8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97819-71AC-4E9C-8940-3F348F482018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DA46A-BC83-41AC-A582-013D42757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6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DA46A-BC83-41AC-A582-013D427571F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88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5323701-E82A-4400-BD20-F1C43857A87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4416DD5-2328-4C55-AB74-3BE01F6B5DBB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47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3701-E82A-4400-BD20-F1C43857A87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6DD5-2328-4C55-AB74-3BE01F6B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2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5323701-E82A-4400-BD20-F1C43857A87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4416DD5-2328-4C55-AB74-3BE01F6B5DB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3701-E82A-4400-BD20-F1C43857A87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6DD5-2328-4C55-AB74-3BE01F6B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3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5323701-E82A-4400-BD20-F1C43857A87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4416DD5-2328-4C55-AB74-3BE01F6B5DB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3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3701-E82A-4400-BD20-F1C43857A87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6DD5-2328-4C55-AB74-3BE01F6B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07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3701-E82A-4400-BD20-F1C43857A87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6DD5-2328-4C55-AB74-3BE01F6B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48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3701-E82A-4400-BD20-F1C43857A87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6DD5-2328-4C55-AB74-3BE01F6B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3701-E82A-4400-BD20-F1C43857A87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6DD5-2328-4C55-AB74-3BE01F6B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22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5323701-E82A-4400-BD20-F1C43857A87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4416DD5-2328-4C55-AB74-3BE01F6B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05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5323701-E82A-4400-BD20-F1C43857A87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4416DD5-2328-4C55-AB74-3BE01F6B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6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5323701-E82A-4400-BD20-F1C43857A87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4416DD5-2328-4C55-AB74-3BE01F6B5DB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2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E4AC-045A-426A-87CB-A37F6DDFD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Routing For Urban Waste Collection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09082B-7934-47FF-A2BF-3EFD4132A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7961" y="4876800"/>
            <a:ext cx="3946469" cy="1213282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sz="2800" dirty="0"/>
              <a:t>Microprocessors and</a:t>
            </a:r>
          </a:p>
          <a:p>
            <a:pPr>
              <a:lnSpc>
                <a:spcPct val="60000"/>
              </a:lnSpc>
            </a:pPr>
            <a:r>
              <a:rPr lang="en-US" sz="2800" dirty="0"/>
              <a:t>Interfacing</a:t>
            </a:r>
          </a:p>
          <a:p>
            <a:pPr>
              <a:lnSpc>
                <a:spcPct val="60000"/>
              </a:lnSpc>
            </a:pPr>
            <a:r>
              <a:rPr lang="en-US" sz="2800" dirty="0"/>
              <a:t>CSE2006 J-Component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6694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9E90-AF98-4C5B-B18C-4FE7554C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94ED2-BF4B-4981-8478-4C20EEDAB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the system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70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8905-E310-4EFB-BA05-71D5FC00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07533B1-6E98-4ACE-9B57-1816C3F391C1}"/>
              </a:ext>
            </a:extLst>
          </p:cNvPr>
          <p:cNvSpPr/>
          <p:nvPr/>
        </p:nvSpPr>
        <p:spPr>
          <a:xfrm>
            <a:off x="10643118" y="2724538"/>
            <a:ext cx="671804" cy="774441"/>
          </a:xfrm>
          <a:prstGeom prst="flowChartManualOperation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D7BD2370-A2C1-4012-A413-69838205F6D7}"/>
              </a:ext>
            </a:extLst>
          </p:cNvPr>
          <p:cNvSpPr/>
          <p:nvPr/>
        </p:nvSpPr>
        <p:spPr>
          <a:xfrm>
            <a:off x="10643118" y="4015273"/>
            <a:ext cx="671804" cy="774441"/>
          </a:xfrm>
          <a:prstGeom prst="flowChartManualOperation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8EFA30DE-EBED-4172-9631-1322E1B25422}"/>
              </a:ext>
            </a:extLst>
          </p:cNvPr>
          <p:cNvSpPr/>
          <p:nvPr/>
        </p:nvSpPr>
        <p:spPr>
          <a:xfrm>
            <a:off x="10643118" y="5306008"/>
            <a:ext cx="671804" cy="774441"/>
          </a:xfrm>
          <a:prstGeom prst="flowChartManualOperation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659E63-1C8F-4E58-9EE2-172A085D661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305869" y="3111759"/>
            <a:ext cx="3404429" cy="7759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AAA59E-2C23-4829-9C41-B3B331C03A2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305869" y="4402494"/>
            <a:ext cx="3404429" cy="55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7C67D5-0D9F-4AA9-AB26-3BB28838C89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318985" y="5029200"/>
            <a:ext cx="3391313" cy="6640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55208E-3BCC-40CF-B916-76151B8CE92D}"/>
              </a:ext>
            </a:extLst>
          </p:cNvPr>
          <p:cNvSpPr/>
          <p:nvPr/>
        </p:nvSpPr>
        <p:spPr>
          <a:xfrm>
            <a:off x="5551714" y="3429000"/>
            <a:ext cx="1741039" cy="20620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N" dirty="0"/>
          </a:p>
        </p:txBody>
      </p:sp>
      <p:pic>
        <p:nvPicPr>
          <p:cNvPr id="22" name="Graphic 21" descr="Dump truck">
            <a:extLst>
              <a:ext uri="{FF2B5EF4-FFF2-40B4-BE49-F238E27FC236}">
                <a16:creationId xmlns:a16="http://schemas.microsoft.com/office/drawing/2014/main" id="{AFA59863-7FD9-4C66-A239-ADB82C500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180" y="3002901"/>
            <a:ext cx="914400" cy="914400"/>
          </a:xfrm>
          <a:prstGeom prst="rect">
            <a:avLst/>
          </a:prstGeom>
        </p:spPr>
      </p:pic>
      <p:pic>
        <p:nvPicPr>
          <p:cNvPr id="23" name="Graphic 22" descr="Dump truck">
            <a:extLst>
              <a:ext uri="{FF2B5EF4-FFF2-40B4-BE49-F238E27FC236}">
                <a16:creationId xmlns:a16="http://schemas.microsoft.com/office/drawing/2014/main" id="{9E6534E6-B137-4341-BCAC-4743E659A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180" y="4246983"/>
            <a:ext cx="914400" cy="914400"/>
          </a:xfrm>
          <a:prstGeom prst="rect">
            <a:avLst/>
          </a:prstGeom>
        </p:spPr>
      </p:pic>
      <p:pic>
        <p:nvPicPr>
          <p:cNvPr id="24" name="Graphic 23" descr="Dump truck">
            <a:extLst>
              <a:ext uri="{FF2B5EF4-FFF2-40B4-BE49-F238E27FC236}">
                <a16:creationId xmlns:a16="http://schemas.microsoft.com/office/drawing/2014/main" id="{E2D7C622-2391-4C63-9B5D-9BBCE87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180" y="5491065"/>
            <a:ext cx="914400" cy="914400"/>
          </a:xfrm>
          <a:prstGeom prst="rect">
            <a:avLst/>
          </a:prstGeom>
        </p:spPr>
      </p:pic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45F838F0-2BE0-4D6B-8C6F-D9966080D3B7}"/>
              </a:ext>
            </a:extLst>
          </p:cNvPr>
          <p:cNvSpPr/>
          <p:nvPr/>
        </p:nvSpPr>
        <p:spPr>
          <a:xfrm>
            <a:off x="3187079" y="2425959"/>
            <a:ext cx="1741039" cy="7744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3934DE-8230-4886-A49F-45FDBAB0E5D5}"/>
              </a:ext>
            </a:extLst>
          </p:cNvPr>
          <p:cNvCxnSpPr>
            <a:cxnSpLocks/>
          </p:cNvCxnSpPr>
          <p:nvPr/>
        </p:nvCxnSpPr>
        <p:spPr>
          <a:xfrm flipH="1" flipV="1">
            <a:off x="4886132" y="3135148"/>
            <a:ext cx="665582" cy="293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923907-5644-420C-B427-E21B0B0956A7}"/>
              </a:ext>
            </a:extLst>
          </p:cNvPr>
          <p:cNvCxnSpPr>
            <a:cxnSpLocks/>
          </p:cNvCxnSpPr>
          <p:nvPr/>
        </p:nvCxnSpPr>
        <p:spPr>
          <a:xfrm>
            <a:off x="4941234" y="2950154"/>
            <a:ext cx="1066800" cy="475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292712B-769D-4B8C-B5A4-84E6A2D4677B}"/>
              </a:ext>
            </a:extLst>
          </p:cNvPr>
          <p:cNvSpPr/>
          <p:nvPr/>
        </p:nvSpPr>
        <p:spPr>
          <a:xfrm>
            <a:off x="3769159" y="5114076"/>
            <a:ext cx="1446245" cy="1603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 Algorithm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705BC7-D2F6-48C1-B227-F82928EAEBCE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523300" y="4277887"/>
            <a:ext cx="2028414" cy="182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E250E7-38F6-4A2D-BB8F-713B560040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990505" y="3629856"/>
            <a:ext cx="1090963" cy="4769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AC4C3F-AF20-48A5-9466-00E4F90CFE1C}"/>
              </a:ext>
            </a:extLst>
          </p:cNvPr>
          <p:cNvCxnSpPr>
            <a:cxnSpLocks/>
            <a:stCxn id="10" idx="2"/>
            <a:endCxn id="23" idx="3"/>
          </p:cNvCxnSpPr>
          <p:nvPr/>
        </p:nvCxnSpPr>
        <p:spPr>
          <a:xfrm flipH="1">
            <a:off x="1822580" y="4327849"/>
            <a:ext cx="1170343" cy="3763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5B7242-6337-4FE6-92D1-5F0452FD83CC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1869124" y="4640424"/>
            <a:ext cx="1426111" cy="1426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0ED4B23-3826-4F68-AF43-9C33A9A8419E}"/>
              </a:ext>
            </a:extLst>
          </p:cNvPr>
          <p:cNvSpPr/>
          <p:nvPr/>
        </p:nvSpPr>
        <p:spPr>
          <a:xfrm>
            <a:off x="2992923" y="4015273"/>
            <a:ext cx="604624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CFB90D-5DE3-4FE1-AEE1-E256E1B8E3EC}"/>
              </a:ext>
            </a:extLst>
          </p:cNvPr>
          <p:cNvCxnSpPr>
            <a:cxnSpLocks/>
          </p:cNvCxnSpPr>
          <p:nvPr/>
        </p:nvCxnSpPr>
        <p:spPr>
          <a:xfrm flipH="1">
            <a:off x="5035635" y="4842725"/>
            <a:ext cx="546558" cy="2713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C004C8-5B55-4980-915F-CAAB3C83FBBD}"/>
              </a:ext>
            </a:extLst>
          </p:cNvPr>
          <p:cNvCxnSpPr>
            <a:cxnSpLocks/>
          </p:cNvCxnSpPr>
          <p:nvPr/>
        </p:nvCxnSpPr>
        <p:spPr>
          <a:xfrm flipV="1">
            <a:off x="5215404" y="5306008"/>
            <a:ext cx="416132" cy="135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60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5A472-D560-44C8-8189-C0D58B9B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1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C9DE64-F275-4A5D-AC51-755D595B2DD5}"/>
              </a:ext>
            </a:extLst>
          </p:cNvPr>
          <p:cNvSpPr txBox="1"/>
          <p:nvPr/>
        </p:nvSpPr>
        <p:spPr>
          <a:xfrm>
            <a:off x="831181" y="1720840"/>
            <a:ext cx="4205037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DHT.h</a:t>
            </a:r>
            <a:r>
              <a:rPr lang="en-I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SoftwareSeial.h</a:t>
            </a:r>
            <a:r>
              <a:rPr lang="en-I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DHTtype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DHT22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DHTpin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RXpin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TXpin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ECHOpin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temp;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hum;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duration;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distance;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DHT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DHTpin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DHTtype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SoftwareSerial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esp8266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E6F62-BF51-4902-8422-8DF8F43CA402}"/>
              </a:ext>
            </a:extLst>
          </p:cNvPr>
          <p:cNvSpPr txBox="1"/>
          <p:nvPr/>
        </p:nvSpPr>
        <p:spPr>
          <a:xfrm>
            <a:off x="5608271" y="869517"/>
            <a:ext cx="609600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setting up the ultrasonic sensor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OUTPUT);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It sets the ECHO pin as OUTPUT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ECHOpin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INPUT);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It sets the TRIG pin as INPUT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Serial Communication at the rate of 9600 bps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"The Ultrasonic sensor is live"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setting up the humidity and temperature sensor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"The Humidity and Temperature sensor is live"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setting up the </a:t>
            </a:r>
            <a:r>
              <a:rPr lang="en-US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module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esp8266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AB8F74-9333-4B4E-ADBD-8A396EE71149}"/>
              </a:ext>
            </a:extLst>
          </p:cNvPr>
          <p:cNvSpPr txBox="1">
            <a:spLocks/>
          </p:cNvSpPr>
          <p:nvPr/>
        </p:nvSpPr>
        <p:spPr>
          <a:xfrm>
            <a:off x="1222985" y="356172"/>
            <a:ext cx="8770571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Arduino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56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FB8346-BA50-4B24-95DD-0397F5720B57}"/>
              </a:ext>
            </a:extLst>
          </p:cNvPr>
          <p:cNvSpPr txBox="1"/>
          <p:nvPr/>
        </p:nvSpPr>
        <p:spPr>
          <a:xfrm>
            <a:off x="385010" y="1124114"/>
            <a:ext cx="510138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readDist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LOW);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HIGH);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LOW);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duration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echoPin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HIGH);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distanceCm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duration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distanceInch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duration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0.0133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"Distance: 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distanceCm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 cm"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70A06-7D21-4F72-855C-A54575EF68CB}"/>
              </a:ext>
            </a:extLst>
          </p:cNvPr>
          <p:cNvSpPr txBox="1"/>
          <p:nvPr/>
        </p:nvSpPr>
        <p:spPr>
          <a:xfrm>
            <a:off x="6096000" y="54226"/>
            <a:ext cx="510138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sendWifiData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still need to implement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IN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every 12 hours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readDht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readDist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sendWifiData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E7253-FF55-47A0-9A64-76EB97415D59}"/>
              </a:ext>
            </a:extLst>
          </p:cNvPr>
          <p:cNvSpPr txBox="1"/>
          <p:nvPr/>
        </p:nvSpPr>
        <p:spPr>
          <a:xfrm>
            <a:off x="6096000" y="3247773"/>
            <a:ext cx="510138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readDht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hum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readHumidity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temp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readTemperature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(hum)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(temp));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"Temperature: 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(temp);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"Humidity: 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(hum);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348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4528-3A62-4BEF-BD74-37933D56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08242"/>
            <a:ext cx="5202335" cy="1560716"/>
          </a:xfrm>
        </p:spPr>
        <p:txBody>
          <a:bodyPr/>
          <a:lstStyle/>
          <a:p>
            <a:r>
              <a:rPr lang="en-US" dirty="0"/>
              <a:t>Routing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87FC-7CBE-4366-9F65-B26CFFFC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853" y="2438400"/>
            <a:ext cx="6426418" cy="3651504"/>
          </a:xfrm>
        </p:spPr>
        <p:txBody>
          <a:bodyPr/>
          <a:lstStyle/>
          <a:p>
            <a:r>
              <a:rPr lang="en-US" dirty="0"/>
              <a:t>Ant colony optimization:</a:t>
            </a:r>
          </a:p>
          <a:p>
            <a:pPr lvl="1"/>
            <a:r>
              <a:rPr lang="en-IN" dirty="0"/>
              <a:t>Models routing using a virtual ant-colony</a:t>
            </a:r>
          </a:p>
          <a:p>
            <a:pPr lvl="1"/>
            <a:r>
              <a:rPr lang="en-IN" dirty="0"/>
              <a:t>Ant travel the graphs, putting down pheromone trails .</a:t>
            </a:r>
          </a:p>
          <a:p>
            <a:pPr lvl="1"/>
            <a:r>
              <a:rPr lang="en-IN" dirty="0"/>
              <a:t>Over multiple iterations, the pheromone trails get evaporated or strengthened.</a:t>
            </a:r>
          </a:p>
          <a:p>
            <a:pPr lvl="1"/>
            <a:r>
              <a:rPr lang="en-IN" dirty="0"/>
              <a:t>The ants find the locally optimal solution using the pheromone trails.</a:t>
            </a:r>
          </a:p>
        </p:txBody>
      </p:sp>
      <p:pic>
        <p:nvPicPr>
          <p:cNvPr id="1026" name="Picture 2" descr="Ant Colony Optimization - an overview | ScienceDirect Topics">
            <a:extLst>
              <a:ext uri="{FF2B5EF4-FFF2-40B4-BE49-F238E27FC236}">
                <a16:creationId xmlns:a16="http://schemas.microsoft.com/office/drawing/2014/main" id="{74E29BDA-9C31-4D00-B871-40750F88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8" y="590269"/>
            <a:ext cx="4405113" cy="597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7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66548-F9DB-4EA7-A667-FE3512F6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" y="429126"/>
            <a:ext cx="12183330" cy="59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1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351922-4CF0-4E2A-9691-4FD6C0BF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06" y="0"/>
            <a:ext cx="9891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9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9AE39-2852-4445-BF30-AD32A6DA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" y="910389"/>
            <a:ext cx="12182753" cy="50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1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2ED7-4AD4-47B6-932A-219735B5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D0308-4C55-4D7E-A7AD-A9B71708C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4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1AAA-5712-4750-9997-C308EA0B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2194B-B69C-410A-AB15-BF8387A3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Mandar Manoj Naik (20BCE1562)</a:t>
            </a:r>
          </a:p>
          <a:p>
            <a:r>
              <a:rPr lang="en-US" sz="3600" dirty="0"/>
              <a:t>Rishank Sharma (20BCE1783)</a:t>
            </a:r>
          </a:p>
          <a:p>
            <a:r>
              <a:rPr lang="en-US" sz="3600" dirty="0"/>
              <a:t>Rishiraj Biswas (20BCE1009)</a:t>
            </a:r>
          </a:p>
          <a:p>
            <a:r>
              <a:rPr lang="en-US" sz="3600" dirty="0"/>
              <a:t>Samridh Anand Paatni (20BCE1550)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138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C814C91-6088-4AB1-85F2-1B6051B507B1}"/>
              </a:ext>
            </a:extLst>
          </p:cNvPr>
          <p:cNvSpPr txBox="1">
            <a:spLocks/>
          </p:cNvSpPr>
          <p:nvPr/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Block Diagram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25C61-3512-4170-A0A9-744D497B80EA}"/>
              </a:ext>
            </a:extLst>
          </p:cNvPr>
          <p:cNvSpPr/>
          <p:nvPr/>
        </p:nvSpPr>
        <p:spPr>
          <a:xfrm>
            <a:off x="5317725" y="3621537"/>
            <a:ext cx="1429304" cy="665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GSM Module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65684E-5E80-41EB-9538-0D4546272954}"/>
              </a:ext>
            </a:extLst>
          </p:cNvPr>
          <p:cNvSpPr/>
          <p:nvPr/>
        </p:nvSpPr>
        <p:spPr>
          <a:xfrm>
            <a:off x="7318985" y="3164337"/>
            <a:ext cx="2237173" cy="3146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E1836-E720-43B1-8847-C5929485D6F2}"/>
              </a:ext>
            </a:extLst>
          </p:cNvPr>
          <p:cNvSpPr/>
          <p:nvPr/>
        </p:nvSpPr>
        <p:spPr>
          <a:xfrm>
            <a:off x="2817876" y="2709086"/>
            <a:ext cx="1475914" cy="2556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 Server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EBABF7-C3D8-4958-BFA6-5600B243B1C9}"/>
              </a:ext>
            </a:extLst>
          </p:cNvPr>
          <p:cNvSpPr/>
          <p:nvPr/>
        </p:nvSpPr>
        <p:spPr>
          <a:xfrm>
            <a:off x="10119565" y="4600030"/>
            <a:ext cx="1429304" cy="13518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Temperature and Humidity Sensor</a:t>
            </a:r>
          </a:p>
        </p:txBody>
      </p:sp>
      <p:pic>
        <p:nvPicPr>
          <p:cNvPr id="8" name="Graphic 7" descr="Wi Fi">
            <a:extLst>
              <a:ext uri="{FF2B5EF4-FFF2-40B4-BE49-F238E27FC236}">
                <a16:creationId xmlns:a16="http://schemas.microsoft.com/office/drawing/2014/main" id="{F488A94C-91F7-435C-A5B3-C26970CBD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218321" y="3374811"/>
            <a:ext cx="1144018" cy="12530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071F9B-6D28-4675-A58A-4E0C5B62B17D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9556158" y="5275976"/>
            <a:ext cx="56340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2AC04C-E469-4BCC-9937-B70AB79E1B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747029" y="3954450"/>
            <a:ext cx="5719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ABAB3-EECE-4676-AC12-1B178202FAEC}"/>
              </a:ext>
            </a:extLst>
          </p:cNvPr>
          <p:cNvSpPr/>
          <p:nvPr/>
        </p:nvSpPr>
        <p:spPr>
          <a:xfrm>
            <a:off x="7318985" y="2197223"/>
            <a:ext cx="2237173" cy="665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 Supply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5780AC-D21A-4152-ABD3-8F8FC9B0B056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8437572" y="2863048"/>
            <a:ext cx="0" cy="301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DFA0DE-BA52-43D1-A89A-F16E2CCBFB08}"/>
              </a:ext>
            </a:extLst>
          </p:cNvPr>
          <p:cNvSpPr/>
          <p:nvPr/>
        </p:nvSpPr>
        <p:spPr>
          <a:xfrm>
            <a:off x="10119565" y="3390049"/>
            <a:ext cx="1429304" cy="8433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Ultrasonic Depth Sensor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71102B-003B-4B5D-8C56-B3110C9B619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47609" y="3811739"/>
            <a:ext cx="571956" cy="6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297C5-58D8-43F5-AB0C-6F97DB79BEB4}"/>
              </a:ext>
            </a:extLst>
          </p:cNvPr>
          <p:cNvSpPr/>
          <p:nvPr/>
        </p:nvSpPr>
        <p:spPr>
          <a:xfrm>
            <a:off x="279755" y="2674243"/>
            <a:ext cx="1475914" cy="25567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Garbage Truck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EA1DF-841B-40C5-A3BD-8812D519D257}"/>
              </a:ext>
            </a:extLst>
          </p:cNvPr>
          <p:cNvSpPr/>
          <p:nvPr/>
        </p:nvSpPr>
        <p:spPr>
          <a:xfrm>
            <a:off x="5326274" y="4620275"/>
            <a:ext cx="1429304" cy="665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LCD Display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2AF05-DE44-400C-9F45-9D2F8AA901A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6755578" y="4953188"/>
            <a:ext cx="5719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90B966-E683-40A3-9F5A-8D519828BD64}"/>
              </a:ext>
            </a:extLst>
          </p:cNvPr>
          <p:cNvSpPr/>
          <p:nvPr/>
        </p:nvSpPr>
        <p:spPr>
          <a:xfrm>
            <a:off x="5317725" y="5619011"/>
            <a:ext cx="1429304" cy="665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Piezo Buzzer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C27843-8022-41DF-9BAB-6A966AD238F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747029" y="5951924"/>
            <a:ext cx="5719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Wi Fi">
            <a:extLst>
              <a:ext uri="{FF2B5EF4-FFF2-40B4-BE49-F238E27FC236}">
                <a16:creationId xmlns:a16="http://schemas.microsoft.com/office/drawing/2014/main" id="{7222BD66-4B13-4D4A-B70F-2B05B4B7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689666" y="3360941"/>
            <a:ext cx="1144018" cy="12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69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4D35-2F50-4BCD-9A5C-27E14805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323A-97D1-49AB-BAC1-392A811F5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5002937" cy="3651504"/>
          </a:xfrm>
        </p:spPr>
        <p:txBody>
          <a:bodyPr/>
          <a:lstStyle/>
          <a:p>
            <a:r>
              <a:rPr lang="en-US" dirty="0"/>
              <a:t>The Arduino Uno is one of the first USB-based Arduino boards.</a:t>
            </a:r>
          </a:p>
          <a:p>
            <a:r>
              <a:rPr lang="en-US" dirty="0"/>
              <a:t>Being an open-source microcontroller and a general purpose board, the Arduino Uno is one of the most popular microcontrollers for a vast number of applications.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2265F1-4219-49B6-A0F7-490C461B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971" y="2419604"/>
            <a:ext cx="36703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17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2A70-E4A5-49CD-9A72-86A36552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567E-B879-4D8A-8345-143A9E1B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2438400"/>
            <a:ext cx="4381500" cy="3651504"/>
          </a:xfrm>
        </p:spPr>
        <p:txBody>
          <a:bodyPr/>
          <a:lstStyle/>
          <a:p>
            <a:r>
              <a:rPr lang="en-US" dirty="0"/>
              <a:t>This is a sound-based sensor which can be used to the level of trash in the container.</a:t>
            </a:r>
          </a:p>
          <a:p>
            <a:r>
              <a:rPr lang="en-US" dirty="0"/>
              <a:t>The level of trash is one the primary parameters used in the system.</a:t>
            </a:r>
          </a:p>
          <a:p>
            <a:endParaRPr lang="en-IN" dirty="0"/>
          </a:p>
        </p:txBody>
      </p:sp>
      <p:pic>
        <p:nvPicPr>
          <p:cNvPr id="2050" name="Picture 2" descr="Ultrasonic Distance Sensor - HC-SR04">
            <a:extLst>
              <a:ext uri="{FF2B5EF4-FFF2-40B4-BE49-F238E27FC236}">
                <a16:creationId xmlns:a16="http://schemas.microsoft.com/office/drawing/2014/main" id="{EBBD1A31-26E4-4743-A6FD-FD9AE0786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672" y="2320401"/>
            <a:ext cx="4156599" cy="415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484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AF99-69A3-4DCB-8554-4C1295E2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DHT11 Temperature and Humidity Sensor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AC4B-AE97-47CD-8518-D35ED54C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4807627" cy="365150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It is a low-cost temperature and humidity sensor.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It will be used to determine the kind of waste in the trash can (wet waste leads to higher temperatures and humidity in enclosed spaces)</a:t>
            </a:r>
            <a:endParaRPr lang="en-IN" dirty="0"/>
          </a:p>
        </p:txBody>
      </p:sp>
      <p:pic>
        <p:nvPicPr>
          <p:cNvPr id="1026" name="Picture 2" descr="DHT11 Digital Temperature &amp; Humidity Sensor Module Single Bus Control  Compatible for Arduino|controller control|temperature digitaltemperature  humidity controller - AliExpress">
            <a:extLst>
              <a:ext uri="{FF2B5EF4-FFF2-40B4-BE49-F238E27FC236}">
                <a16:creationId xmlns:a16="http://schemas.microsoft.com/office/drawing/2014/main" id="{0DC76C65-0F82-4A7C-A7B8-F9FA5225F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47" y="2650401"/>
            <a:ext cx="2978042" cy="297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14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B47D-7755-4A73-975C-E51B3691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ESP8266-01 Wi-Fi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A9C6-790D-4C3A-9ED4-BC447F6C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2438400"/>
            <a:ext cx="4372622" cy="365150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ESP8266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is a very user-friendly and low-cost device to provide internet connectivity to your projects. The module can work both as an Access point and as a station.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This module will be used to interface with the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ThingSpeak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API to send data over the internet.</a:t>
            </a:r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6C48EFD-81FB-43DE-A90B-718BD8F88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0" t="20195" r="10513" b="15728"/>
          <a:stretch/>
        </p:blipFill>
        <p:spPr bwMode="auto">
          <a:xfrm>
            <a:off x="7474998" y="2651300"/>
            <a:ext cx="4372622" cy="32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8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DBE8-E006-405A-B8A5-3A405DF4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JHD162A 16X2 LCD Display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2B5F-55C7-46CF-8CFC-F67867F3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2438400"/>
            <a:ext cx="4674462" cy="3651504"/>
          </a:xfrm>
        </p:spPr>
        <p:txBody>
          <a:bodyPr/>
          <a:lstStyle/>
          <a:p>
            <a:r>
              <a:rPr lang="en-US" dirty="0"/>
              <a:t>This is a low cost 16 by 2 LCD display unit.</a:t>
            </a:r>
          </a:p>
          <a:p>
            <a:r>
              <a:rPr lang="en-US" dirty="0"/>
              <a:t>It is used to display the trash level on the machine.</a:t>
            </a:r>
          </a:p>
          <a:p>
            <a:r>
              <a:rPr lang="en-US" dirty="0"/>
              <a:t>It can also show if the truck is going to visit the particular location.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C51D6FB-A714-4CB7-B401-C1FE7FEF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939" y="2438400"/>
            <a:ext cx="3651504" cy="365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32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DBE8-E006-405A-B8A5-3A405DF4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Piezo Buzzer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2B5F-55C7-46CF-8CFC-F67867F3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2438400"/>
            <a:ext cx="4674462" cy="3651504"/>
          </a:xfrm>
        </p:spPr>
        <p:txBody>
          <a:bodyPr/>
          <a:lstStyle/>
          <a:p>
            <a:r>
              <a:rPr lang="en-US" dirty="0"/>
              <a:t>This is a low cost buzzer, used to produce an alarm-like sound.</a:t>
            </a:r>
          </a:p>
          <a:p>
            <a:r>
              <a:rPr lang="en-US" dirty="0"/>
              <a:t>It will be used as an alert for when the garbage collection truck is approaching.</a:t>
            </a:r>
          </a:p>
          <a:p>
            <a:endParaRPr lang="en-IN" dirty="0"/>
          </a:p>
        </p:txBody>
      </p:sp>
      <p:pic>
        <p:nvPicPr>
          <p:cNvPr id="1026" name="Picture 2" descr="Piezo Buzzer 5V (Wire type)">
            <a:extLst>
              <a:ext uri="{FF2B5EF4-FFF2-40B4-BE49-F238E27FC236}">
                <a16:creationId xmlns:a16="http://schemas.microsoft.com/office/drawing/2014/main" id="{C4E743FB-9D38-4D53-9E31-A46DAA679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3" y="2663928"/>
            <a:ext cx="4068910" cy="32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71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968F-57C7-42E0-A839-6651E612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F0FD-DBAC-4881-B284-0029A74C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47278"/>
            <a:ext cx="8770571" cy="3651504"/>
          </a:xfrm>
        </p:spPr>
        <p:txBody>
          <a:bodyPr/>
          <a:lstStyle/>
          <a:p>
            <a:r>
              <a:rPr lang="en-US" dirty="0"/>
              <a:t>Jumper wires</a:t>
            </a:r>
          </a:p>
          <a:p>
            <a:r>
              <a:rPr lang="en-IN" dirty="0"/>
              <a:t>Resistors</a:t>
            </a:r>
          </a:p>
          <a:p>
            <a:r>
              <a:rPr lang="en-IN" dirty="0"/>
              <a:t>Breadboard/PCB</a:t>
            </a:r>
          </a:p>
        </p:txBody>
      </p:sp>
    </p:spTree>
    <p:extLst>
      <p:ext uri="{BB962C8B-B14F-4D97-AF65-F5344CB8AC3E}">
        <p14:creationId xmlns:p14="http://schemas.microsoft.com/office/powerpoint/2010/main" val="2186025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2F69-DC13-4C95-943D-4D058795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D41B6-0E44-45C3-AC5C-15631C4EC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0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AD5C6-79D4-485B-A84C-0DC1C8E3A404}"/>
              </a:ext>
            </a:extLst>
          </p:cNvPr>
          <p:cNvSpPr txBox="1">
            <a:spLocks/>
          </p:cNvSpPr>
          <p:nvPr/>
        </p:nvSpPr>
        <p:spPr>
          <a:xfrm>
            <a:off x="2933700" y="930442"/>
            <a:ext cx="8770571" cy="5159462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Optimal routing for solid waste collection and transport is very essential if sustainability in terms of cost reduction and environmental conservation is a priority in solid waste management[1].</a:t>
            </a:r>
          </a:p>
          <a:p>
            <a:r>
              <a:rPr lang="en-US" sz="2400" dirty="0"/>
              <a:t>We believe that our system is a more wholistic view on routing of solid waste collection and recycling which improves significantly over existing proposals[2].</a:t>
            </a:r>
          </a:p>
          <a:p>
            <a:r>
              <a:rPr lang="en-US" sz="2400" dirty="0"/>
              <a:t>By taking more parameters into account, we can model routing over a long period of time while being able to respond to changing needs of the city. We also provide a potential solution for treating </a:t>
            </a:r>
            <a:r>
              <a:rPr lang="en-US" sz="2400"/>
              <a:t>recyclable waste.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170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BE8D-CEEC-4E7C-AFC0-CBB04525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724C1-1158-49BF-BF53-93B8A22A1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and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186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CC0A-9ED4-4FA2-8BD0-7760C5CE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F2FE-6EA0-4CE4-B160-B2AA184F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235" y="2438400"/>
            <a:ext cx="8749036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Alhassan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Sulemana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Emmanuel A. Donkor, Eric K.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Forkuo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Sampson Oduro-Kwarteng, "Optimal Routing of Solid Waste Collection Trucks: A Review of Methods", </a:t>
            </a:r>
            <a:r>
              <a:rPr lang="en-IN" sz="1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Journal of Engineering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vol. 2018, Article ID 4586376, 12 pages, 2018. https://doi.org/10.1155/2018/4586376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I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Oralhan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Zeki, </a:t>
            </a:r>
            <a:r>
              <a:rPr lang="en-I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Burcu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Oralhan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Yavuz </a:t>
            </a:r>
            <a:r>
              <a:rPr lang="en-I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Yiğit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"Smart city application: Internet of things (IoT) technologies based smart waste collection using data mining approach and ant colony optimization." </a:t>
            </a:r>
            <a:r>
              <a:rPr lang="en-IN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 Things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14.4 (2017): 5.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28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5862-597E-4745-93EC-B974FA80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6EE4-649D-41C0-8480-C18EC98D6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566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54EB-2171-44C2-8B31-CDCB7A0D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ThingSpeak</a:t>
            </a:r>
            <a:r>
              <a:rPr lang="en-US" dirty="0"/>
              <a:t>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1660-C3A9-4A4C-B461-F19987C9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2438400"/>
            <a:ext cx="4353508" cy="3651504"/>
          </a:xfrm>
        </p:spPr>
        <p:txBody>
          <a:bodyPr/>
          <a:lstStyle/>
          <a:p>
            <a:r>
              <a:rPr lang="en-US" dirty="0" err="1"/>
              <a:t>ThingSpeak</a:t>
            </a:r>
            <a:r>
              <a:rPr lang="en-US" dirty="0"/>
              <a:t> is an online IoT analytics platform.</a:t>
            </a:r>
          </a:p>
          <a:p>
            <a:r>
              <a:rPr lang="en-US" dirty="0"/>
              <a:t>It can be used to visualize and track live data</a:t>
            </a:r>
            <a:r>
              <a:rPr lang="en-IN" dirty="0"/>
              <a:t>.</a:t>
            </a:r>
          </a:p>
          <a:p>
            <a:r>
              <a:rPr lang="en-IN" dirty="0"/>
              <a:t>In our project, we have used it to display and keep track of health data and send emails to users.</a:t>
            </a:r>
            <a:endParaRPr lang="en-US" dirty="0"/>
          </a:p>
        </p:txBody>
      </p:sp>
      <p:pic>
        <p:nvPicPr>
          <p:cNvPr id="1028" name="Picture 4" descr="Blog Search Result:">
            <a:extLst>
              <a:ext uri="{FF2B5EF4-FFF2-40B4-BE49-F238E27FC236}">
                <a16:creationId xmlns:a16="http://schemas.microsoft.com/office/drawing/2014/main" id="{46C8D203-0CE7-49EA-BD99-13E0FD5A6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985" y="2907513"/>
            <a:ext cx="4353508" cy="27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20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998B-06EE-4182-8CF6-7EB8F208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8F3C-2361-4D1C-8449-5956B707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3851255"/>
          </a:xfrm>
        </p:spPr>
        <p:txBody>
          <a:bodyPr>
            <a:normAutofit/>
          </a:bodyPr>
          <a:lstStyle/>
          <a:p>
            <a:r>
              <a:rPr lang="en-US" dirty="0"/>
              <a:t>Urban waste collection is an enormous problem of urban logistics. Some major problems identified in their paper “</a:t>
            </a:r>
            <a:r>
              <a:rPr lang="en-US" i="1" dirty="0"/>
              <a:t>Optimal Routing of Solid Waste Collection Trucks: A Review of Methods</a:t>
            </a:r>
            <a:r>
              <a:rPr lang="en-US" dirty="0"/>
              <a:t>” by </a:t>
            </a:r>
            <a:r>
              <a:rPr lang="en-US" i="1" dirty="0" err="1"/>
              <a:t>Sulemana</a:t>
            </a:r>
            <a:r>
              <a:rPr lang="en-US" i="1" dirty="0"/>
              <a:t> et. al. </a:t>
            </a:r>
            <a:r>
              <a:rPr lang="en-US" dirty="0"/>
              <a:t>are </a:t>
            </a:r>
            <a:r>
              <a:rPr lang="en-US" i="1" dirty="0"/>
              <a:t>inadequate finance</a:t>
            </a:r>
            <a:r>
              <a:rPr lang="en-US" dirty="0"/>
              <a:t>, </a:t>
            </a:r>
            <a:r>
              <a:rPr lang="en-US" i="1" dirty="0"/>
              <a:t>lack of political will</a:t>
            </a:r>
            <a:r>
              <a:rPr lang="en-US" dirty="0"/>
              <a:t>, </a:t>
            </a:r>
            <a:r>
              <a:rPr lang="en-US" i="1" dirty="0"/>
              <a:t>poor operational scheduling and vehicular routing, and poor road networks</a:t>
            </a:r>
            <a:r>
              <a:rPr lang="en-US" dirty="0"/>
              <a:t>[1]. Tier-1 cities in India have proper roads and relatively higher funding. What lacks is proper routing of garbage collection truck.</a:t>
            </a:r>
          </a:p>
          <a:p>
            <a:r>
              <a:rPr lang="en-US" dirty="0"/>
              <a:t>Wet and dry waste require different. Existing proposals[2] are still in a primitive state, not taking in consideration the types of trash and the rate of trash generation.</a:t>
            </a:r>
          </a:p>
        </p:txBody>
      </p:sp>
    </p:spTree>
    <p:extLst>
      <p:ext uri="{BB962C8B-B14F-4D97-AF65-F5344CB8AC3E}">
        <p14:creationId xmlns:p14="http://schemas.microsoft.com/office/powerpoint/2010/main" val="327261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F13A-6C86-44F3-A0F9-07F60A15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Routing for Urban Waste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268E-598A-4997-B861-C9602184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095565"/>
          </a:xfrm>
        </p:spPr>
        <p:txBody>
          <a:bodyPr>
            <a:normAutofit/>
          </a:bodyPr>
          <a:lstStyle/>
          <a:p>
            <a:r>
              <a:rPr lang="en-US" dirty="0"/>
              <a:t>We propose a system where segregated trash bins are fitted with sensors to measure the depth of the trash (two bins, one for recyclable waste and the other for non-recyclable waste, each with a depth sensor). The sensors, connected to an Arduino, which sends the data to a central server.</a:t>
            </a:r>
          </a:p>
          <a:p>
            <a:r>
              <a:rPr lang="en-US" dirty="0"/>
              <a:t>The server keep track of the trash levels, and over a number of weeks, categorizes the bins according to the following parameters: </a:t>
            </a:r>
          </a:p>
          <a:p>
            <a:pPr lvl="1"/>
            <a:r>
              <a:rPr lang="en-US" dirty="0"/>
              <a:t>How quickly the bin is filled</a:t>
            </a:r>
          </a:p>
          <a:p>
            <a:pPr lvl="1"/>
            <a:r>
              <a:rPr lang="en-US" dirty="0"/>
              <a:t>What are the levels of waste (both recyclable and non-recyclable)?</a:t>
            </a:r>
          </a:p>
          <a:p>
            <a:pPr lvl="1"/>
            <a:r>
              <a:rPr lang="en-US" dirty="0"/>
              <a:t>What is the kind of waste (domestic, industrial, </a:t>
            </a:r>
            <a:r>
              <a:rPr lang="en-US" dirty="0" err="1"/>
              <a:t>etc</a:t>
            </a:r>
            <a:r>
              <a:rPr lang="en-US" dirty="0"/>
              <a:t>), assigning them different priorities.</a:t>
            </a:r>
          </a:p>
        </p:txBody>
      </p:sp>
    </p:spTree>
    <p:extLst>
      <p:ext uri="{BB962C8B-B14F-4D97-AF65-F5344CB8AC3E}">
        <p14:creationId xmlns:p14="http://schemas.microsoft.com/office/powerpoint/2010/main" val="129750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AD5C6-79D4-485B-A84C-0DC1C8E3A404}"/>
              </a:ext>
            </a:extLst>
          </p:cNvPr>
          <p:cNvSpPr txBox="1">
            <a:spLocks/>
          </p:cNvSpPr>
          <p:nvPr/>
        </p:nvSpPr>
        <p:spPr>
          <a:xfrm>
            <a:off x="2933700" y="930442"/>
            <a:ext cx="8770571" cy="5159462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data, along with the locations of the bins, will be combined with other data like the population of the area, to create a complete dataset.</a:t>
            </a:r>
          </a:p>
          <a:p>
            <a:r>
              <a:rPr lang="en-US" dirty="0"/>
              <a:t>After an initial period of data collection, the system will have a model of the rate of garbage filling and the type of waste. This data will be used to give priorities to each </a:t>
            </a:r>
          </a:p>
          <a:p>
            <a:r>
              <a:rPr lang="en-US" dirty="0"/>
              <a:t>This dataset will be used to dynamically create optimal routes for garbage collection trucks. This route will factor the above parameters (types and level of waste). </a:t>
            </a:r>
          </a:p>
          <a:p>
            <a:r>
              <a:rPr lang="en-US" dirty="0"/>
              <a:t>The trucks can then follow the generated route to collect the trash from each location.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4695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FECF-4165-4C41-A43A-9F4064E2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AC3C-F6DC-4114-BE3C-11CD022A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19417"/>
            <a:ext cx="8770571" cy="45276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Amount of garbage: </a:t>
            </a:r>
          </a:p>
          <a:p>
            <a:pPr lvl="1"/>
            <a:r>
              <a:rPr lang="en-US" dirty="0"/>
              <a:t>Garbage is safe to be collected when it can work for 2 more days (to account for delays or public holidays)</a:t>
            </a:r>
          </a:p>
          <a:p>
            <a:r>
              <a:rPr lang="en-US" dirty="0"/>
              <a:t>Type of garbage: </a:t>
            </a:r>
          </a:p>
          <a:p>
            <a:pPr lvl="1"/>
            <a:r>
              <a:rPr lang="en-US" dirty="0"/>
              <a:t>Waste generated can be of many different types, which may require different treatment. </a:t>
            </a:r>
          </a:p>
          <a:p>
            <a:pPr lvl="1"/>
            <a:r>
              <a:rPr lang="en-US" dirty="0"/>
              <a:t>For example, dry waste is safer to keep in an enclosed location when compared to wet waste, thus, wet waste requires more frequent cleaning (regardless of the fill level). </a:t>
            </a:r>
          </a:p>
          <a:p>
            <a:r>
              <a:rPr lang="en-US" dirty="0"/>
              <a:t>Garbage Fill Rate:</a:t>
            </a:r>
          </a:p>
          <a:p>
            <a:pPr lvl="1"/>
            <a:r>
              <a:rPr lang="en-US" dirty="0"/>
              <a:t>Just like the type of waste generated, the amount of waste generated in a day also varies widely and knowing</a:t>
            </a:r>
            <a:r>
              <a:rPr lang="en-IN" dirty="0"/>
              <a:t> the areas which create more trash per day can help a lot in long-term route planning and for equal division of garbage.</a:t>
            </a:r>
          </a:p>
          <a:p>
            <a:pPr marL="640080" indent="-320040" algn="l" rtl="0" eaLnBrk="1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Pts val="1800"/>
              <a:buFont typeface="Corbel" panose="020B0503020204020204" pitchFamily="34" charset="0"/>
              <a:buChar char="–"/>
            </a:pPr>
            <a:r>
              <a:rPr lang="en-IN" sz="1800" kern="1200" dirty="0">
                <a:solidFill>
                  <a:srgbClr val="474B57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As cities increase in size, and routes change, knowing the fill rates can help in breaking up routes.</a:t>
            </a:r>
            <a:endParaRPr lang="en-I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23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CAD5C6-79D4-485B-A84C-0DC1C8E3A404}"/>
              </a:ext>
            </a:extLst>
          </p:cNvPr>
          <p:cNvSpPr txBox="1">
            <a:spLocks/>
          </p:cNvSpPr>
          <p:nvPr/>
        </p:nvSpPr>
        <p:spPr>
          <a:xfrm>
            <a:off x="2933700" y="930442"/>
            <a:ext cx="8770571" cy="5159462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Area population: </a:t>
            </a:r>
          </a:p>
          <a:p>
            <a:pPr lvl="1"/>
            <a:r>
              <a:rPr lang="en-US" dirty="0"/>
              <a:t>As the system is aimed towards Municipalities, they already have a database of population.</a:t>
            </a:r>
          </a:p>
          <a:p>
            <a:pPr lvl="1"/>
            <a:r>
              <a:rPr lang="en-US" dirty="0"/>
              <a:t>As populations fluctuate, that data can also be used to facilitate long term planning of waste management resources.</a:t>
            </a:r>
          </a:p>
          <a:p>
            <a:r>
              <a:rPr lang="en-IN" dirty="0"/>
              <a:t>Traffic/Weather conditions:</a:t>
            </a:r>
          </a:p>
          <a:p>
            <a:pPr lvl="1"/>
            <a:r>
              <a:rPr lang="en-US" dirty="0"/>
              <a:t>During routing, the traffic and weather conditions of the city will also be taken into account.</a:t>
            </a:r>
          </a:p>
          <a:p>
            <a:pPr lvl="1"/>
            <a:r>
              <a:rPr lang="en-US" dirty="0"/>
              <a:t>Increased traffic may mean delays and thus, routes may need to change.</a:t>
            </a:r>
          </a:p>
          <a:p>
            <a:r>
              <a:rPr lang="en-US" dirty="0"/>
              <a:t>In conclusion, the inclusion of these parameters will enable us to create a long-term sustainable way of modelling urban waste collection logistics.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134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BA89-A91B-4B4B-B4E1-B6A9D9F1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F6833-2B46-41E5-9E48-1796BB4D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962400"/>
          </a:xfrm>
        </p:spPr>
        <p:txBody>
          <a:bodyPr/>
          <a:lstStyle/>
          <a:p>
            <a:r>
              <a:rPr lang="en-US" dirty="0"/>
              <a:t>Low Cost: As not every trash bin will be filled everyday, the daily routes of garbage collection trucks will be shortened, resulting in lower cost for the municipal corporations.</a:t>
            </a:r>
          </a:p>
          <a:p>
            <a:r>
              <a:rPr lang="en-US" dirty="0"/>
              <a:t>Lower Environmental Impact: Shorter routes result in lower CO2 emissions,  which is better for the environment.</a:t>
            </a:r>
          </a:p>
          <a:p>
            <a:r>
              <a:rPr lang="en-US" dirty="0"/>
              <a:t>Lower Traffic: Although garbage collection does not usually happen during rush hours, a lower number of trucks on the road is better for congested city traffic.</a:t>
            </a:r>
          </a:p>
          <a:p>
            <a:r>
              <a:rPr lang="en-US" dirty="0"/>
              <a:t>Efficiency: The overall process of garbage collection and recycling becomes more streamlined and efficient.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52133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Ash Grey and Beige Dark Theme Professional Investor Business Presentation</Template>
  <TotalTime>1850</TotalTime>
  <Words>1717</Words>
  <Application>Microsoft Office PowerPoint</Application>
  <PresentationFormat>Widescreen</PresentationFormat>
  <Paragraphs>168</Paragraphs>
  <Slides>32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-apple-system</vt:lpstr>
      <vt:lpstr>Arial</vt:lpstr>
      <vt:lpstr>Calibri</vt:lpstr>
      <vt:lpstr>Century Schoolbook</vt:lpstr>
      <vt:lpstr>Consolas</vt:lpstr>
      <vt:lpstr>Corbel</vt:lpstr>
      <vt:lpstr>Feathered</vt:lpstr>
      <vt:lpstr>Smart Routing For Urban Waste Collection</vt:lpstr>
      <vt:lpstr>Group Members</vt:lpstr>
      <vt:lpstr>Introduction</vt:lpstr>
      <vt:lpstr>Motivation </vt:lpstr>
      <vt:lpstr>Smart Routing for Urban Waste Collection</vt:lpstr>
      <vt:lpstr>PowerPoint Presentation</vt:lpstr>
      <vt:lpstr>Parameters Used</vt:lpstr>
      <vt:lpstr>PowerPoint Presentation</vt:lpstr>
      <vt:lpstr>Advantages</vt:lpstr>
      <vt:lpstr>Software</vt:lpstr>
      <vt:lpstr>Overview</vt:lpstr>
      <vt:lpstr>PowerPoint Presentation</vt:lpstr>
      <vt:lpstr>PowerPoint Presentation</vt:lpstr>
      <vt:lpstr>PowerPoint Presentation</vt:lpstr>
      <vt:lpstr>Routing Algorithm</vt:lpstr>
      <vt:lpstr>PowerPoint Presentation</vt:lpstr>
      <vt:lpstr>PowerPoint Presentation</vt:lpstr>
      <vt:lpstr>PowerPoint Presentation</vt:lpstr>
      <vt:lpstr>Components Used</vt:lpstr>
      <vt:lpstr>PowerPoint Presentation</vt:lpstr>
      <vt:lpstr>Arduino Uno</vt:lpstr>
      <vt:lpstr>Ultrasonic Sensor</vt:lpstr>
      <vt:lpstr>DHT11 Temperature and Humidity Sensor</vt:lpstr>
      <vt:lpstr>ESP8266-01 Wi-Fi Module</vt:lpstr>
      <vt:lpstr>JHD162A 16X2 LCD Display</vt:lpstr>
      <vt:lpstr>Piezo Buzzer</vt:lpstr>
      <vt:lpstr>Other Components</vt:lpstr>
      <vt:lpstr>Conclusions</vt:lpstr>
      <vt:lpstr>PowerPoint Presentation</vt:lpstr>
      <vt:lpstr>References</vt:lpstr>
      <vt:lpstr>Thank You</vt:lpstr>
      <vt:lpstr>ThingSpeak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RFC1149</dc:title>
  <dc:creator>SAMRIDH ANAND PAATNI</dc:creator>
  <cp:lastModifiedBy>SAMRIDH ANAND PAATNI</cp:lastModifiedBy>
  <cp:revision>595</cp:revision>
  <dcterms:created xsi:type="dcterms:W3CDTF">2021-08-29T19:00:46Z</dcterms:created>
  <dcterms:modified xsi:type="dcterms:W3CDTF">2022-04-06T09:29:50Z</dcterms:modified>
</cp:coreProperties>
</file>