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5" r:id="rId2"/>
    <p:sldId id="258" r:id="rId3"/>
    <p:sldId id="266" r:id="rId4"/>
    <p:sldId id="277" r:id="rId5"/>
    <p:sldId id="279" r:id="rId6"/>
    <p:sldId id="276" r:id="rId7"/>
    <p:sldId id="280" r:id="rId8"/>
    <p:sldId id="28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05777C-6177-460B-8BB4-9C67AB154B7E}">
          <p14:sldIdLst>
            <p14:sldId id="265"/>
            <p14:sldId id="258"/>
            <p14:sldId id="266"/>
            <p14:sldId id="277"/>
            <p14:sldId id="279"/>
            <p14:sldId id="276"/>
            <p14:sldId id="280"/>
          </p14:sldIdLst>
        </p14:section>
        <p14:section name="Untitled Section" id="{E08898EE-BA4B-4843-AB45-691119983744}">
          <p14:sldIdLst>
            <p14:sldId id="28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43"/>
    <a:srgbClr val="EBEB75"/>
    <a:srgbClr val="02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94FDC-A995-4311-879C-63ACD781373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465E7-7CB6-4189-85D3-923FD08DE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8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0D2A8-C786-4A63-8CE7-E80519C21D34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3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0D2A8-C786-4A63-8CE7-E80519C21D34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90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0D2A8-C786-4A63-8CE7-E80519C21D34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48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23-09-2024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5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23-09-2024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1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23-09-2024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21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23-09-2024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8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23-09-2024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2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23-09-2024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5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23-09-2024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2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23-09-2024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62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23-09-2024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6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23-09-2024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46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23-09-2024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23-09-2024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5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1" y="0"/>
            <a:ext cx="12193165" cy="6878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3" y="1412776"/>
            <a:ext cx="3065571" cy="13573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40411" y="3146854"/>
            <a:ext cx="7117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PROJECT ON ANALYTICS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91201" y="3998301"/>
            <a:ext cx="47779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Akash Mukherjee</a:t>
            </a:r>
          </a:p>
          <a:p>
            <a:r>
              <a:rPr lang="en-IN" sz="3200" dirty="0">
                <a:solidFill>
                  <a:schemeClr val="bg1"/>
                </a:solidFill>
              </a:rPr>
              <a:t>ID: </a:t>
            </a:r>
            <a:r>
              <a:rPr lang="en-IN" sz="3200" dirty="0" smtClean="0">
                <a:solidFill>
                  <a:schemeClr val="bg1"/>
                </a:solidFill>
              </a:rPr>
              <a:t>AF0434713</a:t>
            </a:r>
          </a:p>
          <a:p>
            <a:r>
              <a:rPr lang="en-IN" sz="3200" dirty="0" smtClean="0">
                <a:solidFill>
                  <a:schemeClr val="bg1"/>
                </a:solidFill>
              </a:rPr>
              <a:t>Batch: ANP-8484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8" y="399273"/>
            <a:ext cx="3803912" cy="36057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7078" y="6366475"/>
            <a:ext cx="2377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Guide: </a:t>
            </a:r>
            <a:r>
              <a:rPr lang="en-US" dirty="0" err="1" smtClean="0"/>
              <a:t>Khushbu</a:t>
            </a:r>
            <a:r>
              <a:rPr lang="en-US" dirty="0" smtClean="0"/>
              <a:t> Thakur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5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210236" y="1418828"/>
            <a:ext cx="8678968" cy="4786340"/>
          </a:xfrm>
          <a:prstGeom prst="roundRect">
            <a:avLst/>
          </a:prstGeom>
          <a:solidFill>
            <a:srgbClr val="264A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793" y="271872"/>
            <a:ext cx="4933560" cy="913657"/>
            <a:chOff x="0" y="908720"/>
            <a:chExt cx="4933560" cy="91365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908720"/>
              <a:ext cx="4933560" cy="913657"/>
              <a:chOff x="-1" y="287539"/>
              <a:chExt cx="3087518" cy="91365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-1" y="510342"/>
                <a:ext cx="2494807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381287" y="287539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009" y="1113521"/>
              <a:ext cx="37909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Project Problem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81" y="476672"/>
            <a:ext cx="504056" cy="504056"/>
          </a:xfrm>
          <a:prstGeom prst="rect">
            <a:avLst/>
          </a:prstGeom>
        </p:spPr>
      </p:pic>
      <p:sp>
        <p:nvSpPr>
          <p:cNvPr id="15" name="Title 1"/>
          <p:cNvSpPr txBox="1">
            <a:spLocks noGrp="1"/>
          </p:cNvSpPr>
          <p:nvPr>
            <p:ph idx="1"/>
          </p:nvPr>
        </p:nvSpPr>
        <p:spPr>
          <a:xfrm>
            <a:off x="1580152" y="2412581"/>
            <a:ext cx="8116835" cy="353064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indent="0">
              <a:spcBef>
                <a:spcPts val="800"/>
              </a:spcBef>
              <a:spcAft>
                <a:spcPts val="800"/>
              </a:spcAft>
              <a:buSzPct val="100000"/>
              <a:buNone/>
            </a:pP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Nitin works as a Graphic Designer in a new company. He earns </a:t>
            </a:r>
            <a:r>
              <a:rPr lang="en-US" sz="22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en-US" sz="2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15,000/- per month. He is planning to buy a scooter for his daily commute to the office. </a:t>
            </a:r>
          </a:p>
          <a:p>
            <a:pPr marL="0" lvl="1" indent="0">
              <a:spcBef>
                <a:spcPts val="800"/>
              </a:spcBef>
              <a:spcAft>
                <a:spcPts val="800"/>
              </a:spcAft>
              <a:buSzPct val="100000"/>
              <a:buNone/>
            </a:pP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the last couple of months, Nitin is not able to save at all for his scooter. His friend </a:t>
            </a:r>
            <a:r>
              <a:rPr lang="en-US" sz="2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Ayush</a:t>
            </a: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told him that he needed to figure out where most of the money goes and cut down that expense. </a:t>
            </a:r>
          </a:p>
          <a:p>
            <a:pPr marL="0" lvl="1" indent="0">
              <a:spcBef>
                <a:spcPts val="800"/>
              </a:spcBef>
              <a:spcAft>
                <a:spcPts val="800"/>
              </a:spcAft>
              <a:buSzPct val="100000"/>
              <a:buNone/>
            </a:pP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Help Nitin increase his savings by removing some unnecessary expenses.</a:t>
            </a:r>
          </a:p>
        </p:txBody>
      </p:sp>
      <p:sp>
        <p:nvSpPr>
          <p:cNvPr id="16" name="Flowchart: Alternate Process 15"/>
          <p:cNvSpPr/>
          <p:nvPr/>
        </p:nvSpPr>
        <p:spPr>
          <a:xfrm>
            <a:off x="1491458" y="1719092"/>
            <a:ext cx="4991597" cy="510778"/>
          </a:xfrm>
          <a:prstGeom prst="flowChartAlternateProcess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1120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93" y="271872"/>
            <a:ext cx="4933560" cy="913657"/>
            <a:chOff x="0" y="908720"/>
            <a:chExt cx="4933560" cy="91365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908720"/>
              <a:ext cx="4933560" cy="913657"/>
              <a:chOff x="-1" y="287539"/>
              <a:chExt cx="3087518" cy="91365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-1" y="510342"/>
                <a:ext cx="2494807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381287" y="287539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009" y="1113521"/>
              <a:ext cx="37909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Tasks</a:t>
              </a:r>
              <a:endParaRPr lang="en-US" sz="25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81" y="476672"/>
            <a:ext cx="504056" cy="50405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93" y="1524803"/>
            <a:ext cx="12191207" cy="4113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category with the highest expense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amount</a:t>
            </a:r>
          </a:p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Total expense amount against entertainment and shopping</a:t>
            </a:r>
          </a:p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Number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of times Nitin has ordered food online and the amount spent for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it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Number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of times Nitin has watched a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movie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less essential category that Nitin may remove to increase his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savings</a:t>
            </a:r>
          </a:p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How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much is spent for each category (Pivot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Table) &amp; Visually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represent the amount spent against each category is what percentage of the total expense amount (Pivot Chart)</a:t>
            </a:r>
          </a:p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How much is spent on different items of each category (Pivot Table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) &amp;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Visually represent the amount spent on different items of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Entertainment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Tickets and bills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category (Pivot Chart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How many times money has been spent against different items of each category (Pivot Table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) &amp;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Filter the data to display the data for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Grocery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items and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Shopping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items</a:t>
            </a:r>
          </a:p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What amount is spent on each item of the categories with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highest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1600" b="1" baseline="30000" dirty="0">
                <a:latin typeface="Verdana" panose="020B0604030504040204" pitchFamily="34" charset="0"/>
                <a:ea typeface="Verdana" panose="020B0604030504040204" pitchFamily="34" charset="0"/>
              </a:rPr>
              <a:t>nd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 highest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expense amount (Pivot Table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) &amp;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Visually represent the data with data bars (Conditional formatting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038" y="1015223"/>
            <a:ext cx="4943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Expense details for </a:t>
            </a: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June</a:t>
            </a: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93" y="271872"/>
            <a:ext cx="5889261" cy="913657"/>
            <a:chOff x="0" y="908720"/>
            <a:chExt cx="5889261" cy="913657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908720"/>
              <a:ext cx="4933560" cy="913657"/>
              <a:chOff x="-1" y="287539"/>
              <a:chExt cx="3087518" cy="91365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-1" y="510342"/>
                <a:ext cx="2494807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381287" y="287539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009" y="1187074"/>
              <a:ext cx="58172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Answers </a:t>
              </a:r>
              <a:r>
                <a:rPr lang="en-US" sz="1600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Expense details for </a:t>
              </a:r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June</a:t>
              </a:r>
              <a:r>
                <a:rPr lang="en-US" sz="1600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) </a:t>
              </a:r>
              <a:endParaRPr lang="en-US" sz="16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2" y="1331002"/>
            <a:ext cx="3905795" cy="7525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7351" y="2044389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1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09" y="1331002"/>
            <a:ext cx="2724530" cy="9526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55700" y="2283635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2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330" y="1331002"/>
            <a:ext cx="4201111" cy="7525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352211" y="2044389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3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62" y="2796969"/>
            <a:ext cx="2181529" cy="79068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5552" y="3587654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4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0699" y="2798057"/>
            <a:ext cx="8745170" cy="238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6366610" y="3036215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5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4951" y="3577457"/>
            <a:ext cx="7394843" cy="29630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55698" y="6504817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6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93" y="271872"/>
            <a:ext cx="5889261" cy="913657"/>
            <a:chOff x="0" y="908720"/>
            <a:chExt cx="5889261" cy="913657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908720"/>
              <a:ext cx="4933560" cy="913657"/>
              <a:chOff x="-1" y="287539"/>
              <a:chExt cx="3087518" cy="91365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-1" y="510342"/>
                <a:ext cx="2494807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381287" y="287539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009" y="1187074"/>
              <a:ext cx="58172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Answers </a:t>
              </a:r>
              <a:r>
                <a:rPr lang="en-US" sz="1600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Expense details for </a:t>
              </a:r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June</a:t>
              </a:r>
              <a:r>
                <a:rPr lang="en-US" sz="1600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) </a:t>
              </a:r>
              <a:endParaRPr lang="en-US" sz="16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2" y="1088322"/>
            <a:ext cx="2662756" cy="42753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558" y="2405342"/>
            <a:ext cx="3070504" cy="182890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58884" y="5381480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7</a:t>
            </a:r>
            <a:endParaRPr lang="en-GB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719" y="1088322"/>
            <a:ext cx="2006697" cy="313422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416" y="2557792"/>
            <a:ext cx="2297586" cy="166475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290742" y="4237987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8</a:t>
            </a:r>
            <a:endParaRPr lang="en-GB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8886" y="4385762"/>
            <a:ext cx="2822336" cy="213660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513380" y="6425133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98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93" y="271872"/>
            <a:ext cx="4933560" cy="913657"/>
            <a:chOff x="0" y="908720"/>
            <a:chExt cx="4933560" cy="91365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908720"/>
              <a:ext cx="4933560" cy="913657"/>
              <a:chOff x="-1" y="287539"/>
              <a:chExt cx="3087518" cy="91365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-1" y="510342"/>
                <a:ext cx="2494807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381287" y="287539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009" y="1113521"/>
              <a:ext cx="37909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Tasks</a:t>
              </a:r>
              <a:endParaRPr lang="en-US" sz="25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81" y="476672"/>
            <a:ext cx="504056" cy="50405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93" y="1524803"/>
            <a:ext cx="12191207" cy="690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month-wise trend of expenses and find out the month Nitin spent the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most</a:t>
            </a:r>
          </a:p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Visual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representation of expenses against different categories</a:t>
            </a:r>
          </a:p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Top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2 categories with higher expenses for each month</a:t>
            </a:r>
          </a:p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Recommendations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on how can Nitin increase his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savings</a:t>
            </a:r>
          </a:p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Month-wise trend of expenses (Pivot table and chart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) &amp;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Find out the month Nitin spent the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most</a:t>
            </a:r>
          </a:p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Category wise expenses (Pivot table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) &amp;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Visually represent it with data bars to display categories with the highest and lowest expense amount</a:t>
            </a:r>
          </a:p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Month-wise expense of each category (Pivot table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) &amp;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Find out 2 categories with higher expenses for each of the 6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months</a:t>
            </a:r>
          </a:p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How much is spent in each month against different items of Entertainment, Food and Shopping categories (Pivot table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) &amp;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Find out which months have the highest amount spent for movies and dining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out</a:t>
            </a:r>
          </a:p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Decide on the essential and less essential items and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analyse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the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expenses &amp;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Recommend how can Nitin increase his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savings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9250" lvl="2" indent="-349250" algn="just">
              <a:spcBef>
                <a:spcPts val="400"/>
              </a:spcBef>
              <a:spcAft>
                <a:spcPts val="400"/>
              </a:spcAft>
              <a:buSzPct val="100000"/>
              <a:buFont typeface="+mj-lt"/>
              <a:buAutoNum type="arabicPeriod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038" y="1015223"/>
            <a:ext cx="4943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Expense details for </a:t>
            </a: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 months</a:t>
            </a: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83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93" y="271872"/>
            <a:ext cx="5817252" cy="913657"/>
            <a:chOff x="0" y="908720"/>
            <a:chExt cx="5817252" cy="913657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908720"/>
              <a:ext cx="4933560" cy="913657"/>
              <a:chOff x="-1" y="287539"/>
              <a:chExt cx="3087518" cy="91365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-1" y="510342"/>
                <a:ext cx="2494807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381287" y="287539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0" y="1211659"/>
              <a:ext cx="58172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Answers </a:t>
              </a:r>
              <a:r>
                <a:rPr lang="en-US" sz="1400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Expense details for 6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months</a:t>
              </a:r>
              <a:r>
                <a:rPr lang="en-US" sz="1400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) </a:t>
              </a:r>
              <a:endParaRPr lang="en-US" sz="14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9" y="1265665"/>
            <a:ext cx="4487505" cy="18070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563130" y="3072714"/>
            <a:ext cx="158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</a:t>
            </a:r>
            <a:r>
              <a:rPr lang="en-US" dirty="0" smtClean="0"/>
              <a:t>1 &amp; Task 5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424" y="1185527"/>
            <a:ext cx="3937068" cy="17892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880497" y="2974729"/>
            <a:ext cx="158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</a:t>
            </a:r>
            <a:r>
              <a:rPr lang="en-US" dirty="0" smtClean="0"/>
              <a:t>2 &amp; Task 6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894" y="1185527"/>
            <a:ext cx="3374106" cy="6372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12486" y="1822803"/>
            <a:ext cx="158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</a:t>
            </a:r>
            <a:r>
              <a:rPr lang="en-US" dirty="0" smtClean="0"/>
              <a:t>3 &amp; Task 7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39" y="3616009"/>
            <a:ext cx="4526729" cy="15408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82742" y="5133862"/>
            <a:ext cx="158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</a:t>
            </a:r>
            <a:r>
              <a:rPr lang="en-US" dirty="0" smtClean="0"/>
              <a:t>6 &amp; Task 7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4424" y="3616009"/>
            <a:ext cx="2956765" cy="156134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06132" y="5079967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8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9930" y="3072714"/>
            <a:ext cx="3395867" cy="34152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821189" y="6487986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03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93" y="271872"/>
            <a:ext cx="5817252" cy="913657"/>
            <a:chOff x="0" y="908720"/>
            <a:chExt cx="5817252" cy="913657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908720"/>
              <a:ext cx="4933560" cy="913657"/>
              <a:chOff x="-1" y="287539"/>
              <a:chExt cx="3087518" cy="91365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-1" y="510342"/>
                <a:ext cx="2494807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381287" y="287539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0" y="1211659"/>
              <a:ext cx="58172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Answers </a:t>
              </a:r>
              <a:r>
                <a:rPr lang="en-US" sz="1400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Expense details for 6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months</a:t>
              </a:r>
              <a:r>
                <a:rPr lang="en-US" sz="1400" dirty="0" smtClean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) </a:t>
              </a:r>
              <a:endParaRPr lang="en-US" sz="14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-31267" y="1265666"/>
            <a:ext cx="168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Task 9 &amp; Task 4: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473995" y="1265666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to increase savings</a:t>
            </a:r>
            <a:endParaRPr lang="en-GB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910" y="1715135"/>
            <a:ext cx="64544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Savings Strategy for Nitin</a:t>
            </a:r>
          </a:p>
          <a:p>
            <a:r>
              <a:rPr lang="en-GB" sz="1200" dirty="0"/>
              <a:t>1. Reduce Dining Out and Online Food Orders</a:t>
            </a:r>
          </a:p>
          <a:p>
            <a:r>
              <a:rPr lang="en-GB" sz="1200" dirty="0"/>
              <a:t>Cook at Home: Prepare meals in bulk to reduce costs.</a:t>
            </a:r>
          </a:p>
          <a:p>
            <a:r>
              <a:rPr lang="en-GB" sz="1200" dirty="0"/>
              <a:t>Pack Lunches: Bringing lunch to work or school saves money and is healthier.</a:t>
            </a:r>
          </a:p>
          <a:p>
            <a:r>
              <a:rPr lang="en-GB" sz="1200" dirty="0"/>
              <a:t>Savings Estimate: ₹10,000 (6 months)</a:t>
            </a:r>
          </a:p>
          <a:p>
            <a:r>
              <a:rPr lang="en-GB" sz="1200" dirty="0"/>
              <a:t> </a:t>
            </a:r>
          </a:p>
          <a:p>
            <a:r>
              <a:rPr lang="en-GB" sz="1200" dirty="0"/>
              <a:t>2. Limit Snack and Beverage Purchases</a:t>
            </a:r>
          </a:p>
          <a:p>
            <a:r>
              <a:rPr lang="en-GB" sz="1200" dirty="0"/>
              <a:t>Healthy Snacks: Choose fruits, vegetables, and nuts over processed snacks.</a:t>
            </a:r>
          </a:p>
          <a:p>
            <a:r>
              <a:rPr lang="en-GB" sz="1200" dirty="0"/>
              <a:t>Scheduled Snacks: Control portion sizes and stick to planned snack times.</a:t>
            </a:r>
          </a:p>
          <a:p>
            <a:r>
              <a:rPr lang="en-GB" sz="1200" dirty="0"/>
              <a:t>Savings Estimate: ₹5,380 (6 months)</a:t>
            </a:r>
          </a:p>
          <a:p>
            <a:r>
              <a:rPr lang="en-GB" sz="1200" dirty="0"/>
              <a:t> </a:t>
            </a:r>
          </a:p>
          <a:p>
            <a:r>
              <a:rPr lang="en-GB" sz="1200" dirty="0"/>
              <a:t>3. Cut Entertainment Expenses</a:t>
            </a:r>
          </a:p>
          <a:p>
            <a:r>
              <a:rPr lang="en-GB" sz="1200" dirty="0"/>
              <a:t>Free Activities: Opt for parks, community events, or movie nights at home.</a:t>
            </a:r>
          </a:p>
          <a:p>
            <a:r>
              <a:rPr lang="en-GB" sz="1200" dirty="0"/>
              <a:t>Limit Trips: Scale down the February North Bengal trip or plan budget-friendly alternatives.</a:t>
            </a:r>
          </a:p>
          <a:p>
            <a:r>
              <a:rPr lang="en-GB" sz="1200" dirty="0"/>
              <a:t>Savings Estimate: ₹10,000 (6 months)</a:t>
            </a:r>
          </a:p>
          <a:p>
            <a:r>
              <a:rPr lang="en-GB" sz="1200" dirty="0"/>
              <a:t> </a:t>
            </a:r>
          </a:p>
          <a:p>
            <a:r>
              <a:rPr lang="en-GB" sz="1200" dirty="0"/>
              <a:t>4. Mindful Shopping</a:t>
            </a:r>
          </a:p>
          <a:p>
            <a:r>
              <a:rPr lang="en-GB" sz="1200" dirty="0"/>
              <a:t>Budgeting: Set monthly shopping budgets and avoid impulse buys.</a:t>
            </a:r>
          </a:p>
          <a:p>
            <a:r>
              <a:rPr lang="en-GB" sz="1200" dirty="0"/>
              <a:t>Second-hand Shopping: Consider buying pre-owned items.</a:t>
            </a:r>
          </a:p>
          <a:p>
            <a:r>
              <a:rPr lang="en-GB" sz="1200" dirty="0"/>
              <a:t>Savings Estimate: ₹3,000 (6 months)</a:t>
            </a:r>
          </a:p>
          <a:p>
            <a:r>
              <a:rPr lang="en-GB" sz="1200" dirty="0"/>
              <a:t> </a:t>
            </a:r>
          </a:p>
          <a:p>
            <a:r>
              <a:rPr lang="en-GB" sz="1200" dirty="0"/>
              <a:t>5. Review Miscellaneous Expenses</a:t>
            </a:r>
          </a:p>
          <a:p>
            <a:r>
              <a:rPr lang="en-GB" sz="1200" dirty="0"/>
              <a:t>Cut Non-Essentials: Prioritise spending, reduce gifts, and negotiate costs for services like house help.</a:t>
            </a:r>
          </a:p>
          <a:p>
            <a:r>
              <a:rPr lang="en-GB" sz="1200" dirty="0"/>
              <a:t>Savings Estimate: ₹5,350 (6 months)</a:t>
            </a:r>
          </a:p>
          <a:p>
            <a:r>
              <a:rPr lang="en-GB" sz="1200" dirty="0"/>
              <a:t> </a:t>
            </a:r>
          </a:p>
          <a:p>
            <a:r>
              <a:rPr lang="en-GB" sz="1200" dirty="0"/>
              <a:t>Total Estimated Savings for Nitin: ₹33,730</a:t>
            </a:r>
          </a:p>
          <a:p>
            <a:r>
              <a:rPr lang="en-GB" sz="1200" dirty="0"/>
              <a:t>By adopting these strategies, Nitin could save over ₹33,000 in just six months!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96000" y="1634998"/>
            <a:ext cx="6096000" cy="31813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Breakdown of Estimated Savings for Nitin (January to June)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Dining Out and Online Food Orders: ₹10,000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Snacks and Beverages: ₹5,380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Entertainment (Movies, Trips, Outings): ₹10,000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Shopping (Mindful and Second-hand): ₹3,000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Miscellaneous Expenses (House Help, Gifts): ₹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5,350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Grand Total Estimated Savings: </a:t>
            </a: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₹33,730</a:t>
            </a:r>
          </a:p>
        </p:txBody>
      </p:sp>
    </p:spTree>
    <p:extLst>
      <p:ext uri="{BB962C8B-B14F-4D97-AF65-F5344CB8AC3E}">
        <p14:creationId xmlns:p14="http://schemas.microsoft.com/office/powerpoint/2010/main" val="20899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-1"/>
            <a:ext cx="12190413" cy="687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7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11411</TotalTime>
  <Words>838</Words>
  <Application>Microsoft Office PowerPoint</Application>
  <PresentationFormat>Widescreen</PresentationFormat>
  <Paragraphs>99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Verdana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Anudip</dc:creator>
  <cp:lastModifiedBy>AetherLord</cp:lastModifiedBy>
  <cp:revision>145</cp:revision>
  <dcterms:created xsi:type="dcterms:W3CDTF">2021-12-01T14:00:48Z</dcterms:created>
  <dcterms:modified xsi:type="dcterms:W3CDTF">2024-09-22T20:43:42Z</dcterms:modified>
</cp:coreProperties>
</file>