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64" r:id="rId7"/>
    <p:sldId id="265" r:id="rId8"/>
    <p:sldId id="259" r:id="rId9"/>
    <p:sldId id="266" r:id="rId10"/>
    <p:sldId id="260" r:id="rId11"/>
    <p:sldId id="267" r:id="rId12"/>
    <p:sldId id="26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1191-982C-E973-5F25-C58356DFB1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39E17-F5E3-234D-9ED1-E3675D0A4F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782090-023A-810E-924A-61D54ADFCB5F}"/>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5" name="Footer Placeholder 4">
            <a:extLst>
              <a:ext uri="{FF2B5EF4-FFF2-40B4-BE49-F238E27FC236}">
                <a16:creationId xmlns:a16="http://schemas.microsoft.com/office/drawing/2014/main" id="{6626D271-3C75-987C-F8C9-D19E2A5AF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2CAAC-4E28-1F4F-627C-F6308D69849C}"/>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285318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832A-BD57-618C-3F9F-6DDFEB662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F75E2-3ED8-FAE9-99DA-9A081C366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98F50-2B25-C654-27C4-C08641871536}"/>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5" name="Footer Placeholder 4">
            <a:extLst>
              <a:ext uri="{FF2B5EF4-FFF2-40B4-BE49-F238E27FC236}">
                <a16:creationId xmlns:a16="http://schemas.microsoft.com/office/drawing/2014/main" id="{665631E4-FADC-4241-FA20-767487890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47AE1-F0D0-CB6C-4136-F4E8784276BB}"/>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85332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B012D-E4E2-5549-7334-F2C66432E6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49D57A-3652-577F-E379-22A4D8E2E7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4D8E1-470E-81E3-58DB-C4B9E7C25445}"/>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5" name="Footer Placeholder 4">
            <a:extLst>
              <a:ext uri="{FF2B5EF4-FFF2-40B4-BE49-F238E27FC236}">
                <a16:creationId xmlns:a16="http://schemas.microsoft.com/office/drawing/2014/main" id="{3053D64A-FA15-465E-F877-8981FEAC5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83620-51C1-F384-B439-B2A5B31F3385}"/>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79995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7567-DDB6-0AA9-EB57-0F0AEF62C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A880DB-6ABB-949B-F1C5-998B0D1026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40D-4255-42FC-F8FD-3B9806006F91}"/>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5" name="Footer Placeholder 4">
            <a:extLst>
              <a:ext uri="{FF2B5EF4-FFF2-40B4-BE49-F238E27FC236}">
                <a16:creationId xmlns:a16="http://schemas.microsoft.com/office/drawing/2014/main" id="{252650F0-ADFA-C0BD-B5DA-0F26F8DC0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98915-DE9B-4F44-A0FF-27A7FE555F53}"/>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75559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753D-2F60-D962-C6B8-38C54B1C9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238BD6-81EC-4DD9-B49D-DB48267F8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BED6A8-2D3C-C152-AE29-E8D0791C5A73}"/>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5" name="Footer Placeholder 4">
            <a:extLst>
              <a:ext uri="{FF2B5EF4-FFF2-40B4-BE49-F238E27FC236}">
                <a16:creationId xmlns:a16="http://schemas.microsoft.com/office/drawing/2014/main" id="{210669FC-D1B0-A74B-4F70-1CBC695CD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94778-A6F9-001E-520B-B99B4CBAC8AC}"/>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289907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AC44-B016-EF8D-5BE6-C774EDE4C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4EC9B-E8C1-80BC-51A4-07DCB09608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595218-B4A9-8D8B-858B-E533BEF8F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949FDD-9B43-DC88-2482-3AF6E68F6949}"/>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6" name="Footer Placeholder 5">
            <a:extLst>
              <a:ext uri="{FF2B5EF4-FFF2-40B4-BE49-F238E27FC236}">
                <a16:creationId xmlns:a16="http://schemas.microsoft.com/office/drawing/2014/main" id="{1674C24C-7EDF-255C-6269-15A368B51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79E21-5D83-0AB7-2058-3F51F1794AB7}"/>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193643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D626-0CD6-8C1C-CA97-F8019C6672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A4CEB6-5ED3-0206-9AE4-97416FF8D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6054B4-9CC1-BBF9-ED7D-91C84BA70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749362-09B6-69BF-8C9E-B022291B8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A78740-023D-127F-524D-450B5293EF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460DD7-D7C5-7149-07D5-6A1ED457D67E}"/>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8" name="Footer Placeholder 7">
            <a:extLst>
              <a:ext uri="{FF2B5EF4-FFF2-40B4-BE49-F238E27FC236}">
                <a16:creationId xmlns:a16="http://schemas.microsoft.com/office/drawing/2014/main" id="{CB1299A5-1F08-83C5-06F2-F7DE728EAD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C2367-12E1-C9D2-20C9-FE40461D28C8}"/>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316013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DA3C-07E4-33A6-FD34-0AC85C85D7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5CB90E-5FEA-9502-040A-831E9BEB6BAB}"/>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4" name="Footer Placeholder 3">
            <a:extLst>
              <a:ext uri="{FF2B5EF4-FFF2-40B4-BE49-F238E27FC236}">
                <a16:creationId xmlns:a16="http://schemas.microsoft.com/office/drawing/2014/main" id="{68AF984E-E04D-6D56-1DC8-58D470C67A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E065A-34E6-FB00-0E61-A90C30D5A406}"/>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336698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7B951-1C9F-97E6-42CA-69114CF44CF3}"/>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3" name="Footer Placeholder 2">
            <a:extLst>
              <a:ext uri="{FF2B5EF4-FFF2-40B4-BE49-F238E27FC236}">
                <a16:creationId xmlns:a16="http://schemas.microsoft.com/office/drawing/2014/main" id="{B6D8217A-D7B1-78FB-D055-E9B447D340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1FBBD6-A8F3-EF09-B0C8-ABDCF9E4C3C4}"/>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419363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125B-BD03-BA3E-E78A-9CC8CBDD7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6A5030-7AEA-2371-6567-6505760C6C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A1C11F-B3D4-DF76-6D79-FDEAFE083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47211-C49D-2656-EB6E-E7F7695FA1CF}"/>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6" name="Footer Placeholder 5">
            <a:extLst>
              <a:ext uri="{FF2B5EF4-FFF2-40B4-BE49-F238E27FC236}">
                <a16:creationId xmlns:a16="http://schemas.microsoft.com/office/drawing/2014/main" id="{5AE48166-3815-D6F5-C6E5-E46A0CAC0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8C919-FBAC-F6D2-BAA7-D80BF8EBA60A}"/>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412068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CF78-27F6-AB1D-3CF6-3A6F61045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3D3B84-3DA4-775D-9227-BB728E65A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B13A3-567F-2DBE-0D8C-C988426F6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A5CF1-5730-AE23-7597-74B5EAF29ADB}"/>
              </a:ext>
            </a:extLst>
          </p:cNvPr>
          <p:cNvSpPr>
            <a:spLocks noGrp="1"/>
          </p:cNvSpPr>
          <p:nvPr>
            <p:ph type="dt" sz="half" idx="10"/>
          </p:nvPr>
        </p:nvSpPr>
        <p:spPr/>
        <p:txBody>
          <a:bodyPr/>
          <a:lstStyle/>
          <a:p>
            <a:fld id="{47DAE86E-E105-47B9-A589-CF606B17D99C}" type="datetimeFigureOut">
              <a:rPr lang="en-US" smtClean="0"/>
              <a:t>10/8/2023</a:t>
            </a:fld>
            <a:endParaRPr lang="en-US"/>
          </a:p>
        </p:txBody>
      </p:sp>
      <p:sp>
        <p:nvSpPr>
          <p:cNvPr id="6" name="Footer Placeholder 5">
            <a:extLst>
              <a:ext uri="{FF2B5EF4-FFF2-40B4-BE49-F238E27FC236}">
                <a16:creationId xmlns:a16="http://schemas.microsoft.com/office/drawing/2014/main" id="{F6778899-12F4-1656-F1A5-28F0542B0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B1B69-4CD9-47BF-D37B-EF9CB212C563}"/>
              </a:ext>
            </a:extLst>
          </p:cNvPr>
          <p:cNvSpPr>
            <a:spLocks noGrp="1"/>
          </p:cNvSpPr>
          <p:nvPr>
            <p:ph type="sldNum" sz="quarter" idx="12"/>
          </p:nvPr>
        </p:nvSpPr>
        <p:spPr/>
        <p:txBody>
          <a:bodyPr/>
          <a:lstStyle/>
          <a:p>
            <a:fld id="{86D1C266-16FF-4016-A83F-D8BEE43F9B1B}" type="slidenum">
              <a:rPr lang="en-US" smtClean="0"/>
              <a:t>‹#›</a:t>
            </a:fld>
            <a:endParaRPr lang="en-US"/>
          </a:p>
        </p:txBody>
      </p:sp>
    </p:spTree>
    <p:extLst>
      <p:ext uri="{BB962C8B-B14F-4D97-AF65-F5344CB8AC3E}">
        <p14:creationId xmlns:p14="http://schemas.microsoft.com/office/powerpoint/2010/main" val="81159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40847-BE76-61E5-4FE7-62802A256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4A605-53E8-B91A-EC7F-AFF12C817C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2A226-60C6-7BBE-0087-863084638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AE86E-E105-47B9-A589-CF606B17D99C}" type="datetimeFigureOut">
              <a:rPr lang="en-US" smtClean="0"/>
              <a:t>10/8/2023</a:t>
            </a:fld>
            <a:endParaRPr lang="en-US"/>
          </a:p>
        </p:txBody>
      </p:sp>
      <p:sp>
        <p:nvSpPr>
          <p:cNvPr id="5" name="Footer Placeholder 4">
            <a:extLst>
              <a:ext uri="{FF2B5EF4-FFF2-40B4-BE49-F238E27FC236}">
                <a16:creationId xmlns:a16="http://schemas.microsoft.com/office/drawing/2014/main" id="{4321470B-D7B1-6149-ADB0-570457DD0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9FB0E5-6141-7B2B-8035-729FE4262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1C266-16FF-4016-A83F-D8BEE43F9B1B}" type="slidenum">
              <a:rPr lang="en-US" smtClean="0"/>
              <a:t>‹#›</a:t>
            </a:fld>
            <a:endParaRPr lang="en-US"/>
          </a:p>
        </p:txBody>
      </p:sp>
    </p:spTree>
    <p:extLst>
      <p:ext uri="{BB962C8B-B14F-4D97-AF65-F5344CB8AC3E}">
        <p14:creationId xmlns:p14="http://schemas.microsoft.com/office/powerpoint/2010/main" val="1192429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B7DF-D157-CB06-290B-B3AA00BD95ED}"/>
              </a:ext>
            </a:extLst>
          </p:cNvPr>
          <p:cNvSpPr>
            <a:spLocks noGrp="1"/>
          </p:cNvSpPr>
          <p:nvPr>
            <p:ph type="ctrTitle"/>
          </p:nvPr>
        </p:nvSpPr>
        <p:spPr/>
        <p:txBody>
          <a:bodyPr/>
          <a:lstStyle/>
          <a:p>
            <a:r>
              <a:rPr lang="en-US" dirty="0"/>
              <a:t>E Waste Disposal, silicon boards</a:t>
            </a:r>
          </a:p>
        </p:txBody>
      </p:sp>
      <p:sp>
        <p:nvSpPr>
          <p:cNvPr id="3" name="Subtitle 2">
            <a:extLst>
              <a:ext uri="{FF2B5EF4-FFF2-40B4-BE49-F238E27FC236}">
                <a16:creationId xmlns:a16="http://schemas.microsoft.com/office/drawing/2014/main" id="{003A8914-F78B-50A2-AA77-20E6F3A13FE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067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E964-DE42-D32D-E0BC-06A79CAA6ABB}"/>
              </a:ext>
            </a:extLst>
          </p:cNvPr>
          <p:cNvSpPr>
            <a:spLocks noGrp="1"/>
          </p:cNvSpPr>
          <p:nvPr>
            <p:ph type="title"/>
          </p:nvPr>
        </p:nvSpPr>
        <p:spPr/>
        <p:txBody>
          <a:bodyPr/>
          <a:lstStyle/>
          <a:p>
            <a:r>
              <a:rPr lang="en-US" b="1" i="0" dirty="0">
                <a:solidFill>
                  <a:srgbClr val="262626"/>
                </a:solidFill>
                <a:effectLst/>
                <a:latin typeface="Open Sans" panose="020B0606030504020204" pitchFamily="34" charset="0"/>
              </a:rPr>
              <a:t>Impact on Environment: </a:t>
            </a:r>
            <a:br>
              <a:rPr lang="en-US" b="0" i="0" dirty="0">
                <a:solidFill>
                  <a:srgbClr val="262626"/>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07C09F36-4145-CEB5-05DD-5DBAEF87D545}"/>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B0606030504020204" pitchFamily="34" charset="0"/>
              </a:rPr>
              <a:t>What impact does the production, usage, and disposal of the object have on the environment? List all the ones you can find, and you may include impacts on human health if you wish. Make sure you address the impact of all three actions in this section of the PowerPoint and make it clear which impact comes from which action. </a:t>
            </a:r>
          </a:p>
          <a:p>
            <a:endParaRPr lang="en-US" dirty="0"/>
          </a:p>
        </p:txBody>
      </p:sp>
    </p:spTree>
    <p:extLst>
      <p:ext uri="{BB962C8B-B14F-4D97-AF65-F5344CB8AC3E}">
        <p14:creationId xmlns:p14="http://schemas.microsoft.com/office/powerpoint/2010/main" val="380776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E964-DE42-D32D-E0BC-06A79CAA6ABB}"/>
              </a:ext>
            </a:extLst>
          </p:cNvPr>
          <p:cNvSpPr>
            <a:spLocks noGrp="1"/>
          </p:cNvSpPr>
          <p:nvPr>
            <p:ph type="title"/>
          </p:nvPr>
        </p:nvSpPr>
        <p:spPr/>
        <p:txBody>
          <a:bodyPr/>
          <a:lstStyle/>
          <a:p>
            <a:r>
              <a:rPr lang="en-US" b="1" i="0" dirty="0">
                <a:solidFill>
                  <a:srgbClr val="262626"/>
                </a:solidFill>
                <a:effectLst/>
                <a:latin typeface="Open Sans" panose="020B0606030504020204" pitchFamily="34" charset="0"/>
              </a:rPr>
              <a:t>Impact on Environment: </a:t>
            </a:r>
            <a:br>
              <a:rPr lang="en-US" b="0" i="0" dirty="0">
                <a:solidFill>
                  <a:srgbClr val="262626"/>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07C09F36-4145-CEB5-05DD-5DBAEF87D545}"/>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B0606030504020204" pitchFamily="34" charset="0"/>
              </a:rPr>
              <a:t>Which of the three actions (production, usage, disposal) has the highest impact on our environment?</a:t>
            </a:r>
          </a:p>
          <a:p>
            <a:endParaRPr lang="en-US" dirty="0"/>
          </a:p>
        </p:txBody>
      </p:sp>
    </p:spTree>
    <p:extLst>
      <p:ext uri="{BB962C8B-B14F-4D97-AF65-F5344CB8AC3E}">
        <p14:creationId xmlns:p14="http://schemas.microsoft.com/office/powerpoint/2010/main" val="67962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2261-66CC-2029-531A-BB6608CF0727}"/>
              </a:ext>
            </a:extLst>
          </p:cNvPr>
          <p:cNvSpPr>
            <a:spLocks noGrp="1"/>
          </p:cNvSpPr>
          <p:nvPr>
            <p:ph type="title"/>
          </p:nvPr>
        </p:nvSpPr>
        <p:spPr/>
        <p:txBody>
          <a:bodyPr/>
          <a:lstStyle/>
          <a:p>
            <a:r>
              <a:rPr lang="en-US" dirty="0"/>
              <a:t>Conclusions and thoughts </a:t>
            </a:r>
          </a:p>
        </p:txBody>
      </p:sp>
      <p:sp>
        <p:nvSpPr>
          <p:cNvPr id="3" name="Content Placeholder 2">
            <a:extLst>
              <a:ext uri="{FF2B5EF4-FFF2-40B4-BE49-F238E27FC236}">
                <a16:creationId xmlns:a16="http://schemas.microsoft.com/office/drawing/2014/main" id="{42540424-D94B-3FF6-A3A7-CAC7098D9C6A}"/>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62626"/>
                </a:solidFill>
                <a:effectLst/>
                <a:latin typeface="Open Sans" panose="020B0606030504020204" pitchFamily="34" charset="0"/>
              </a:rPr>
              <a:t>Is the production, usage, and disposal of the object detrimental to our environment? If so, what can be done to limit or eliminate its negative impacts? Is it depleting our resources? Is it sustainable? Do the benefits of this object outweigh the environmental risks? Can we live without it? Is it helping the human condition enough to look the other way in terms of its impact on pollution, health, and the overall environment? Can you personally live without it?</a:t>
            </a:r>
          </a:p>
          <a:p>
            <a:endParaRPr lang="en-US" dirty="0"/>
          </a:p>
        </p:txBody>
      </p:sp>
    </p:spTree>
    <p:extLst>
      <p:ext uri="{BB962C8B-B14F-4D97-AF65-F5344CB8AC3E}">
        <p14:creationId xmlns:p14="http://schemas.microsoft.com/office/powerpoint/2010/main" val="155318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2261-66CC-2029-531A-BB6608CF0727}"/>
              </a:ext>
            </a:extLst>
          </p:cNvPr>
          <p:cNvSpPr>
            <a:spLocks noGrp="1"/>
          </p:cNvSpPr>
          <p:nvPr>
            <p:ph type="title"/>
          </p:nvPr>
        </p:nvSpPr>
        <p:spPr/>
        <p:txBody>
          <a:bodyPr/>
          <a:lstStyle/>
          <a:p>
            <a:r>
              <a:rPr lang="en-US" dirty="0"/>
              <a:t>Conclusions and thoughts </a:t>
            </a:r>
          </a:p>
        </p:txBody>
      </p:sp>
      <p:sp>
        <p:nvSpPr>
          <p:cNvPr id="3" name="Content Placeholder 2">
            <a:extLst>
              <a:ext uri="{FF2B5EF4-FFF2-40B4-BE49-F238E27FC236}">
                <a16:creationId xmlns:a16="http://schemas.microsoft.com/office/drawing/2014/main" id="{42540424-D94B-3FF6-A3A7-CAC7098D9C6A}"/>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62626"/>
                </a:solidFill>
                <a:effectLst/>
                <a:latin typeface="Open Sans" panose="020B0606030504020204" pitchFamily="34" charset="0"/>
              </a:rPr>
              <a:t>Here you can portray your thoughts on your findings and address any conclusions you made regarding the object you chose. To get you started here are a few questions that may help. You don't have to answer them all, but they'll help you formulate some kind of conclusion: </a:t>
            </a:r>
          </a:p>
          <a:p>
            <a:endParaRPr lang="en-US" dirty="0"/>
          </a:p>
        </p:txBody>
      </p:sp>
    </p:spTree>
    <p:extLst>
      <p:ext uri="{BB962C8B-B14F-4D97-AF65-F5344CB8AC3E}">
        <p14:creationId xmlns:p14="http://schemas.microsoft.com/office/powerpoint/2010/main" val="10988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FFDF-68E9-7066-2981-65ABCEA0F67B}"/>
              </a:ext>
            </a:extLst>
          </p:cNvPr>
          <p:cNvSpPr>
            <a:spLocks noGrp="1"/>
          </p:cNvSpPr>
          <p:nvPr>
            <p:ph type="title"/>
          </p:nvPr>
        </p:nvSpPr>
        <p:spPr/>
        <p:txBody>
          <a:bodyPr/>
          <a:lstStyle/>
          <a:p>
            <a:r>
              <a:rPr lang="en-US" dirty="0"/>
              <a:t>Producing the object</a:t>
            </a:r>
          </a:p>
        </p:txBody>
      </p:sp>
      <p:sp>
        <p:nvSpPr>
          <p:cNvPr id="3" name="Content Placeholder 2">
            <a:extLst>
              <a:ext uri="{FF2B5EF4-FFF2-40B4-BE49-F238E27FC236}">
                <a16:creationId xmlns:a16="http://schemas.microsoft.com/office/drawing/2014/main" id="{E29D7BA1-118C-2A60-ADA2-6773BFBB895E}"/>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F0502020204030204" pitchFamily="34" charset="0"/>
              </a:rPr>
              <a:t>What is the purpose of the object? What are the places around the world that produce/manufacture it? (largest manufacturer(s)/exporter(s) of object? - they can be multiple)</a:t>
            </a:r>
          </a:p>
          <a:p>
            <a:r>
              <a:rPr lang="en-US" dirty="0"/>
              <a:t>Most of the silicon comes out of </a:t>
            </a:r>
            <a:r>
              <a:rPr lang="en-US" dirty="0" err="1"/>
              <a:t>china</a:t>
            </a:r>
            <a:r>
              <a:rPr lang="en-US" dirty="0"/>
              <a:t>, with them producing 6,000 metric tons of silicone in 2022, with the second place being Russia at 640.</a:t>
            </a:r>
          </a:p>
        </p:txBody>
      </p:sp>
    </p:spTree>
    <p:extLst>
      <p:ext uri="{BB962C8B-B14F-4D97-AF65-F5344CB8AC3E}">
        <p14:creationId xmlns:p14="http://schemas.microsoft.com/office/powerpoint/2010/main" val="312818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FFDF-68E9-7066-2981-65ABCEA0F67B}"/>
              </a:ext>
            </a:extLst>
          </p:cNvPr>
          <p:cNvSpPr>
            <a:spLocks noGrp="1"/>
          </p:cNvSpPr>
          <p:nvPr>
            <p:ph type="title"/>
          </p:nvPr>
        </p:nvSpPr>
        <p:spPr/>
        <p:txBody>
          <a:bodyPr/>
          <a:lstStyle/>
          <a:p>
            <a:r>
              <a:rPr lang="en-US" dirty="0"/>
              <a:t>Producing the object</a:t>
            </a:r>
          </a:p>
        </p:txBody>
      </p:sp>
      <p:sp>
        <p:nvSpPr>
          <p:cNvPr id="3" name="Content Placeholder 2">
            <a:extLst>
              <a:ext uri="{FF2B5EF4-FFF2-40B4-BE49-F238E27FC236}">
                <a16:creationId xmlns:a16="http://schemas.microsoft.com/office/drawing/2014/main" id="{E29D7BA1-118C-2A60-ADA2-6773BFBB895E}"/>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F0502020204030204" pitchFamily="34" charset="0"/>
              </a:rPr>
              <a:t>Most of boards are made from silicon, it is used as a semi conductor.</a:t>
            </a:r>
          </a:p>
          <a:p>
            <a:pPr algn="l">
              <a:buFont typeface="Arial" panose="020B0604020202020204" pitchFamily="34" charset="0"/>
              <a:buChar char="•"/>
            </a:pPr>
            <a:r>
              <a:rPr lang="en-US" dirty="0">
                <a:solidFill>
                  <a:srgbClr val="262626"/>
                </a:solidFill>
                <a:latin typeface="Open Sans" panose="020F0502020204030204" pitchFamily="34" charset="0"/>
              </a:rPr>
              <a:t>The rest are metals such as copper, gold, aluminum, tantalum, rare earth materials, tin and lead, </a:t>
            </a:r>
            <a:r>
              <a:rPr lang="en-US" dirty="0" err="1">
                <a:solidFill>
                  <a:srgbClr val="262626"/>
                </a:solidFill>
                <a:latin typeface="Open Sans" panose="020F0502020204030204" pitchFamily="34" charset="0"/>
              </a:rPr>
              <a:t>pretroleum</a:t>
            </a:r>
            <a:r>
              <a:rPr lang="en-US" dirty="0">
                <a:solidFill>
                  <a:srgbClr val="262626"/>
                </a:solidFill>
                <a:latin typeface="Open Sans" panose="020F0502020204030204" pitchFamily="34" charset="0"/>
              </a:rPr>
              <a:t> based compounds, zinc, graphite, palladium and platinum, silver, oxygen and boron, </a:t>
            </a:r>
            <a:r>
              <a:rPr lang="en-US" dirty="0" err="1">
                <a:solidFill>
                  <a:srgbClr val="262626"/>
                </a:solidFill>
                <a:latin typeface="Open Sans" panose="020F0502020204030204" pitchFamily="34" charset="0"/>
              </a:rPr>
              <a:t>phos</a:t>
            </a:r>
            <a:endParaRPr lang="en-US" b="0" i="0" dirty="0">
              <a:solidFill>
                <a:srgbClr val="262626"/>
              </a:solidFill>
              <a:effectLst/>
              <a:latin typeface="Open Sans" panose="020F0502020204030204" pitchFamily="34" charset="0"/>
            </a:endParaRPr>
          </a:p>
          <a:p>
            <a:endParaRPr lang="en-US" dirty="0"/>
          </a:p>
        </p:txBody>
      </p:sp>
    </p:spTree>
    <p:extLst>
      <p:ext uri="{BB962C8B-B14F-4D97-AF65-F5344CB8AC3E}">
        <p14:creationId xmlns:p14="http://schemas.microsoft.com/office/powerpoint/2010/main" val="206070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FFDF-68E9-7066-2981-65ABCEA0F67B}"/>
              </a:ext>
            </a:extLst>
          </p:cNvPr>
          <p:cNvSpPr>
            <a:spLocks noGrp="1"/>
          </p:cNvSpPr>
          <p:nvPr>
            <p:ph type="title"/>
          </p:nvPr>
        </p:nvSpPr>
        <p:spPr/>
        <p:txBody>
          <a:bodyPr/>
          <a:lstStyle/>
          <a:p>
            <a:r>
              <a:rPr lang="en-US" dirty="0"/>
              <a:t>Producing the object</a:t>
            </a:r>
          </a:p>
        </p:txBody>
      </p:sp>
      <p:sp>
        <p:nvSpPr>
          <p:cNvPr id="3" name="Content Placeholder 2">
            <a:extLst>
              <a:ext uri="{FF2B5EF4-FFF2-40B4-BE49-F238E27FC236}">
                <a16:creationId xmlns:a16="http://schemas.microsoft.com/office/drawing/2014/main" id="{E29D7BA1-118C-2A60-ADA2-6773BFBB895E}"/>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F0502020204030204" pitchFamily="34" charset="0"/>
              </a:rPr>
              <a:t>What are the economical costs of producing the object? Other interesting facts such as how many part it has, how long it takes to produce it, etc... </a:t>
            </a:r>
          </a:p>
          <a:p>
            <a:endParaRPr lang="en-US" dirty="0"/>
          </a:p>
        </p:txBody>
      </p:sp>
    </p:spTree>
    <p:extLst>
      <p:ext uri="{BB962C8B-B14F-4D97-AF65-F5344CB8AC3E}">
        <p14:creationId xmlns:p14="http://schemas.microsoft.com/office/powerpoint/2010/main" val="355925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456D-53D6-7344-7079-D66DEC054460}"/>
              </a:ext>
            </a:extLst>
          </p:cNvPr>
          <p:cNvSpPr>
            <a:spLocks noGrp="1"/>
          </p:cNvSpPr>
          <p:nvPr>
            <p:ph type="title"/>
          </p:nvPr>
        </p:nvSpPr>
        <p:spPr/>
        <p:txBody>
          <a:bodyPr/>
          <a:lstStyle/>
          <a:p>
            <a:r>
              <a:rPr lang="en-US" dirty="0"/>
              <a:t>Using the object</a:t>
            </a:r>
          </a:p>
        </p:txBody>
      </p:sp>
      <p:sp>
        <p:nvSpPr>
          <p:cNvPr id="3" name="Content Placeholder 2">
            <a:extLst>
              <a:ext uri="{FF2B5EF4-FFF2-40B4-BE49-F238E27FC236}">
                <a16:creationId xmlns:a16="http://schemas.microsoft.com/office/drawing/2014/main" id="{E9B0A414-E709-B738-181F-AD57AF301898}"/>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B0606030504020204" pitchFamily="34" charset="0"/>
              </a:rPr>
              <a:t>What resources are needed to use/maintain the object (if any)? </a:t>
            </a:r>
          </a:p>
          <a:p>
            <a:endParaRPr lang="en-US" dirty="0"/>
          </a:p>
        </p:txBody>
      </p:sp>
    </p:spTree>
    <p:extLst>
      <p:ext uri="{BB962C8B-B14F-4D97-AF65-F5344CB8AC3E}">
        <p14:creationId xmlns:p14="http://schemas.microsoft.com/office/powerpoint/2010/main" val="353471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456D-53D6-7344-7079-D66DEC054460}"/>
              </a:ext>
            </a:extLst>
          </p:cNvPr>
          <p:cNvSpPr>
            <a:spLocks noGrp="1"/>
          </p:cNvSpPr>
          <p:nvPr>
            <p:ph type="title"/>
          </p:nvPr>
        </p:nvSpPr>
        <p:spPr/>
        <p:txBody>
          <a:bodyPr/>
          <a:lstStyle/>
          <a:p>
            <a:r>
              <a:rPr lang="en-US" dirty="0"/>
              <a:t>Using the object</a:t>
            </a:r>
          </a:p>
        </p:txBody>
      </p:sp>
      <p:sp>
        <p:nvSpPr>
          <p:cNvPr id="3" name="Content Placeholder 2">
            <a:extLst>
              <a:ext uri="{FF2B5EF4-FFF2-40B4-BE49-F238E27FC236}">
                <a16:creationId xmlns:a16="http://schemas.microsoft.com/office/drawing/2014/main" id="{E9B0A414-E709-B738-181F-AD57AF301898}"/>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B0606030504020204" pitchFamily="34" charset="0"/>
              </a:rPr>
              <a:t>Where do these resources come from? </a:t>
            </a:r>
          </a:p>
          <a:p>
            <a:endParaRPr lang="en-US" dirty="0"/>
          </a:p>
        </p:txBody>
      </p:sp>
    </p:spTree>
    <p:extLst>
      <p:ext uri="{BB962C8B-B14F-4D97-AF65-F5344CB8AC3E}">
        <p14:creationId xmlns:p14="http://schemas.microsoft.com/office/powerpoint/2010/main" val="424450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456D-53D6-7344-7079-D66DEC054460}"/>
              </a:ext>
            </a:extLst>
          </p:cNvPr>
          <p:cNvSpPr>
            <a:spLocks noGrp="1"/>
          </p:cNvSpPr>
          <p:nvPr>
            <p:ph type="title"/>
          </p:nvPr>
        </p:nvSpPr>
        <p:spPr/>
        <p:txBody>
          <a:bodyPr/>
          <a:lstStyle/>
          <a:p>
            <a:r>
              <a:rPr lang="en-US" dirty="0"/>
              <a:t>Using the object</a:t>
            </a:r>
          </a:p>
        </p:txBody>
      </p:sp>
      <p:sp>
        <p:nvSpPr>
          <p:cNvPr id="3" name="Content Placeholder 2">
            <a:extLst>
              <a:ext uri="{FF2B5EF4-FFF2-40B4-BE49-F238E27FC236}">
                <a16:creationId xmlns:a16="http://schemas.microsoft.com/office/drawing/2014/main" id="{E9B0A414-E709-B738-181F-AD57AF301898}"/>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B0606030504020204" pitchFamily="34" charset="0"/>
              </a:rPr>
              <a:t>What is the typical longevity of the object and how long does it last before needing to be replaced? </a:t>
            </a:r>
          </a:p>
          <a:p>
            <a:endParaRPr lang="en-US" dirty="0"/>
          </a:p>
        </p:txBody>
      </p:sp>
    </p:spTree>
    <p:extLst>
      <p:ext uri="{BB962C8B-B14F-4D97-AF65-F5344CB8AC3E}">
        <p14:creationId xmlns:p14="http://schemas.microsoft.com/office/powerpoint/2010/main" val="333013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2604-EF36-DC3A-236D-06F355DA1B75}"/>
              </a:ext>
            </a:extLst>
          </p:cNvPr>
          <p:cNvSpPr>
            <a:spLocks noGrp="1"/>
          </p:cNvSpPr>
          <p:nvPr>
            <p:ph type="title"/>
          </p:nvPr>
        </p:nvSpPr>
        <p:spPr/>
        <p:txBody>
          <a:bodyPr/>
          <a:lstStyle/>
          <a:p>
            <a:r>
              <a:rPr lang="en-US" dirty="0"/>
              <a:t>Disposing of the object</a:t>
            </a:r>
          </a:p>
        </p:txBody>
      </p:sp>
      <p:sp>
        <p:nvSpPr>
          <p:cNvPr id="3" name="Content Placeholder 2">
            <a:extLst>
              <a:ext uri="{FF2B5EF4-FFF2-40B4-BE49-F238E27FC236}">
                <a16:creationId xmlns:a16="http://schemas.microsoft.com/office/drawing/2014/main" id="{17FA723E-7BDE-C657-A98C-435040A43476}"/>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B0606030504020204" pitchFamily="34" charset="0"/>
              </a:rPr>
              <a:t>How is the object typically disposed of? </a:t>
            </a:r>
          </a:p>
          <a:p>
            <a:pPr algn="l">
              <a:buFont typeface="Arial" panose="020B0604020202020204" pitchFamily="34" charset="0"/>
              <a:buChar char="•"/>
            </a:pPr>
            <a:r>
              <a:rPr lang="en-US" b="0" i="0" dirty="0">
                <a:solidFill>
                  <a:srgbClr val="262626"/>
                </a:solidFill>
                <a:effectLst/>
                <a:latin typeface="Open Sans" panose="020B0606030504020204" pitchFamily="34" charset="0"/>
              </a:rPr>
              <a:t>What resources are needed to dispose of the object? </a:t>
            </a:r>
          </a:p>
          <a:p>
            <a:endParaRPr lang="en-US" dirty="0"/>
          </a:p>
        </p:txBody>
      </p:sp>
    </p:spTree>
    <p:extLst>
      <p:ext uri="{BB962C8B-B14F-4D97-AF65-F5344CB8AC3E}">
        <p14:creationId xmlns:p14="http://schemas.microsoft.com/office/powerpoint/2010/main" val="135773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2604-EF36-DC3A-236D-06F355DA1B75}"/>
              </a:ext>
            </a:extLst>
          </p:cNvPr>
          <p:cNvSpPr>
            <a:spLocks noGrp="1"/>
          </p:cNvSpPr>
          <p:nvPr>
            <p:ph type="title"/>
          </p:nvPr>
        </p:nvSpPr>
        <p:spPr/>
        <p:txBody>
          <a:bodyPr/>
          <a:lstStyle/>
          <a:p>
            <a:r>
              <a:rPr lang="en-US" dirty="0"/>
              <a:t>Disposing of the object</a:t>
            </a:r>
          </a:p>
        </p:txBody>
      </p:sp>
      <p:sp>
        <p:nvSpPr>
          <p:cNvPr id="3" name="Content Placeholder 2">
            <a:extLst>
              <a:ext uri="{FF2B5EF4-FFF2-40B4-BE49-F238E27FC236}">
                <a16:creationId xmlns:a16="http://schemas.microsoft.com/office/drawing/2014/main" id="{17FA723E-7BDE-C657-A98C-435040A43476}"/>
              </a:ext>
            </a:extLst>
          </p:cNvPr>
          <p:cNvSpPr>
            <a:spLocks noGrp="1"/>
          </p:cNvSpPr>
          <p:nvPr>
            <p:ph idx="1"/>
          </p:nvPr>
        </p:nvSpPr>
        <p:spPr/>
        <p:txBody>
          <a:bodyPr/>
          <a:lstStyle/>
          <a:p>
            <a:pPr algn="l">
              <a:buFont typeface="Arial" panose="020B0604020202020204" pitchFamily="34" charset="0"/>
              <a:buChar char="•"/>
            </a:pPr>
            <a:r>
              <a:rPr lang="en-US" b="0" i="0" dirty="0">
                <a:solidFill>
                  <a:srgbClr val="262626"/>
                </a:solidFill>
                <a:effectLst/>
                <a:latin typeface="Open Sans" panose="020B0606030504020204" pitchFamily="34" charset="0"/>
              </a:rPr>
              <a:t>What happens to the object and its materials once it has been disposed of? </a:t>
            </a:r>
          </a:p>
          <a:p>
            <a:pPr algn="l">
              <a:buFont typeface="Arial" panose="020B0604020202020204" pitchFamily="34" charset="0"/>
              <a:buChar char="•"/>
            </a:pPr>
            <a:r>
              <a:rPr lang="en-US" b="0" i="0" dirty="0">
                <a:solidFill>
                  <a:srgbClr val="262626"/>
                </a:solidFill>
                <a:effectLst/>
                <a:latin typeface="Open Sans" panose="020B0606030504020204" pitchFamily="34" charset="0"/>
              </a:rPr>
              <a:t>What timescales are involved in the disposal and/or disintegration of the object? </a:t>
            </a:r>
          </a:p>
          <a:p>
            <a:endParaRPr lang="en-US" dirty="0"/>
          </a:p>
        </p:txBody>
      </p:sp>
    </p:spTree>
    <p:extLst>
      <p:ext uri="{BB962C8B-B14F-4D97-AF65-F5344CB8AC3E}">
        <p14:creationId xmlns:p14="http://schemas.microsoft.com/office/powerpoint/2010/main" val="1944639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523</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Open Sans</vt:lpstr>
      <vt:lpstr>Office Theme</vt:lpstr>
      <vt:lpstr>E Waste Disposal, silicon boards</vt:lpstr>
      <vt:lpstr>Producing the object</vt:lpstr>
      <vt:lpstr>Producing the object</vt:lpstr>
      <vt:lpstr>Producing the object</vt:lpstr>
      <vt:lpstr>Using the object</vt:lpstr>
      <vt:lpstr>Using the object</vt:lpstr>
      <vt:lpstr>Using the object</vt:lpstr>
      <vt:lpstr>Disposing of the object</vt:lpstr>
      <vt:lpstr>Disposing of the object</vt:lpstr>
      <vt:lpstr>Impact on Environment:  </vt:lpstr>
      <vt:lpstr>Impact on Environment:  </vt:lpstr>
      <vt:lpstr>Conclusions and thoughts </vt:lpstr>
      <vt:lpstr>Conclusions and thoughts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Waste Disposal, silicon boards</dc:title>
  <dc:creator>Kyler Suess</dc:creator>
  <cp:lastModifiedBy>Kyler Suess</cp:lastModifiedBy>
  <cp:revision>1</cp:revision>
  <dcterms:created xsi:type="dcterms:W3CDTF">2023-10-08T18:26:08Z</dcterms:created>
  <dcterms:modified xsi:type="dcterms:W3CDTF">2023-10-08T20:07:27Z</dcterms:modified>
</cp:coreProperties>
</file>