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29" r:id="rId4"/>
  </p:sldMasterIdLst>
  <p:notesMasterIdLst>
    <p:notesMasterId r:id="rId19"/>
  </p:notesMasterIdLst>
  <p:sldIdLst>
    <p:sldId id="272" r:id="rId5"/>
    <p:sldId id="353" r:id="rId6"/>
    <p:sldId id="704" r:id="rId7"/>
    <p:sldId id="706" r:id="rId8"/>
    <p:sldId id="713" r:id="rId9"/>
    <p:sldId id="716" r:id="rId10"/>
    <p:sldId id="709" r:id="rId11"/>
    <p:sldId id="722" r:id="rId12"/>
    <p:sldId id="717" r:id="rId13"/>
    <p:sldId id="721" r:id="rId14"/>
    <p:sldId id="720" r:id="rId15"/>
    <p:sldId id="718" r:id="rId16"/>
    <p:sldId id="707" r:id="rId17"/>
    <p:sldId id="719" r:id="rId18"/>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1764E389-7FA6-4733-8963-71CEF46A2173}">
          <p14:sldIdLst>
            <p14:sldId id="272"/>
            <p14:sldId id="353"/>
            <p14:sldId id="704"/>
            <p14:sldId id="706"/>
            <p14:sldId id="713"/>
            <p14:sldId id="716"/>
            <p14:sldId id="709"/>
            <p14:sldId id="722"/>
            <p14:sldId id="717"/>
            <p14:sldId id="721"/>
            <p14:sldId id="720"/>
            <p14:sldId id="718"/>
            <p14:sldId id="707"/>
            <p14:sldId id="7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os="2448">
          <p15:clr>
            <a:srgbClr val="A4A3A4"/>
          </p15:clr>
        </p15:guide>
        <p15:guide id="4" pos="331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3F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snapToGrid="0" showGuides="1">
      <p:cViewPr varScale="1">
        <p:scale>
          <a:sx n="114" d="100"/>
          <a:sy n="114" d="100"/>
        </p:scale>
        <p:origin x="1506" y="114"/>
      </p:cViewPr>
      <p:guideLst>
        <p:guide orient="horz" pos="2160"/>
        <p:guide pos="2880"/>
        <p:guide pos="2448"/>
        <p:guide pos="3312"/>
      </p:guideLst>
    </p:cSldViewPr>
  </p:slideViewPr>
  <p:notesTextViewPr>
    <p:cViewPr>
      <p:scale>
        <a:sx n="1" d="1"/>
        <a:sy n="1" d="1"/>
      </p:scale>
      <p:origin x="0" y="0"/>
    </p:cViewPr>
  </p:notesTextViewPr>
  <p:sorterViewPr>
    <p:cViewPr>
      <p:scale>
        <a:sx n="100" d="100"/>
        <a:sy n="100" d="100"/>
      </p:scale>
      <p:origin x="0" y="-7854"/>
    </p:cViewPr>
  </p:sorterViewPr>
  <p:notesViewPr>
    <p:cSldViewPr snapToGrid="0">
      <p:cViewPr varScale="1">
        <p:scale>
          <a:sx n="86" d="100"/>
          <a:sy n="86"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vl1pPr>
          </a:lstStyle>
          <a:p>
            <a:fld id="{7E87E2A1-8E05-498B-9633-16FD2EEE45F0}" type="datetimeFigureOut">
              <a:rPr lang="en-US" smtClean="0"/>
              <a:t>5/4/2020</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a:defRPr sz="1200"/>
            </a:lvl1pPr>
          </a:lstStyle>
          <a:p>
            <a:fld id="{59960764-A970-4CEB-B3C7-756B5E97330F}" type="slidenum">
              <a:rPr lang="en-US" smtClean="0"/>
              <a:t>‹#›</a:t>
            </a:fld>
            <a:endParaRPr lang="en-US" dirty="0"/>
          </a:p>
        </p:txBody>
      </p:sp>
    </p:spTree>
    <p:extLst>
      <p:ext uri="{BB962C8B-B14F-4D97-AF65-F5344CB8AC3E}">
        <p14:creationId xmlns:p14="http://schemas.microsoft.com/office/powerpoint/2010/main" val="68069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only or primary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2073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9369245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3E98D2-FC99-4CBB-A92E-EB8D4A398384}"/>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3759828715"/>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E84FD-621B-4E06-94FF-63119DCAC217}"/>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41971948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s 1">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5BF2A-B434-48B1-B97E-48A2BCB5F94D}"/>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15020776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047"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a:t>Click to edit Master text styles</a:t>
            </a:r>
          </a:p>
          <a:p>
            <a:pPr lvl="1"/>
            <a:r>
              <a:rPr lang="en-US" dirty="0"/>
              <a:t>Bullet level 1</a:t>
            </a:r>
          </a:p>
          <a:p>
            <a:pPr lvl="2"/>
            <a:r>
              <a:rPr lang="en-US" dirty="0"/>
              <a:t>Bullet level 2</a:t>
            </a:r>
          </a:p>
          <a:p>
            <a:pPr lvl="3"/>
            <a:r>
              <a:rPr lang="en-US" dirty="0"/>
              <a:t>Bullet level 3</a:t>
            </a:r>
          </a:p>
          <a:p>
            <a:pPr lvl="4"/>
            <a:r>
              <a:rPr lang="en-US" dirty="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rgbClr val="8C8C8C"/>
                </a:solidFill>
              </a:rPr>
              <a:pPr/>
              <a:t>‹#›</a:t>
            </a:fld>
            <a:endParaRPr lang="en-US" sz="800" dirty="0">
              <a:solidFill>
                <a:srgbClr val="8C8C8C"/>
              </a:solidFill>
            </a:endParaRPr>
          </a:p>
        </p:txBody>
      </p:sp>
    </p:spTree>
    <p:extLst>
      <p:ext uri="{BB962C8B-B14F-4D97-AF65-F5344CB8AC3E}">
        <p14:creationId xmlns:p14="http://schemas.microsoft.com/office/powerpoint/2010/main" val="67186417"/>
      </p:ext>
    </p:extLst>
  </p:cSld>
  <p:clrMap bg1="lt1" tx1="dk1" bg2="lt2" tx2="dk2" accent1="accent1" accent2="accent2" accent3="accent3" accent4="accent4" accent5="accent5" accent6="accent6" hlink="hlink" folHlink="folHlink"/>
  <p:sldLayoutIdLst>
    <p:sldLayoutId id="2147484030" r:id="rId1"/>
    <p:sldLayoutId id="2147484036" r:id="rId2"/>
    <p:sldLayoutId id="2147484042" r:id="rId3"/>
    <p:sldLayoutId id="2147484044" r:id="rId4"/>
    <p:sldLayoutId id="2147484125" r:id="rId5"/>
  </p:sldLayoutIdLst>
  <p:transition>
    <p:fade/>
  </p:transition>
  <p:hf hd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hyperlink" Target="https://www.xyz.com/" TargetMode="External"/><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www.xyz.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xyz.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xyz.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xyz.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xyz.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xyz.com/"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hyperlink" Target="https://www.xyz.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Related image">
            <a:extLst>
              <a:ext uri="{FF2B5EF4-FFF2-40B4-BE49-F238E27FC236}">
                <a16:creationId xmlns:a16="http://schemas.microsoft.com/office/drawing/2014/main" id="{5E202269-7AE2-4409-9A8E-86DD83A2C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5589"/>
            <a:ext cx="9144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459717" y="3659141"/>
            <a:ext cx="8266230" cy="1662363"/>
          </a:xfrm>
          <a:noFill/>
        </p:spPr>
        <p:txBody>
          <a:bodyPr/>
          <a:lstStyle/>
          <a:p>
            <a:r>
              <a:rPr lang="en-US" sz="3500" dirty="0">
                <a:solidFill>
                  <a:srgbClr val="002060"/>
                </a:solidFill>
              </a:rPr>
              <a:t>Take Home Data Science Exercise</a:t>
            </a:r>
            <a:br>
              <a:rPr lang="en-US" dirty="0">
                <a:solidFill>
                  <a:schemeClr val="accent2"/>
                </a:solidFill>
                <a:latin typeface="+mn-lt"/>
                <a:ea typeface="+mn-ea"/>
                <a:cs typeface="+mn-cs"/>
              </a:rPr>
            </a:br>
            <a:r>
              <a:rPr lang="en-US" i="1" dirty="0">
                <a:solidFill>
                  <a:schemeClr val="accent2"/>
                </a:solidFill>
                <a:latin typeface="+mn-lt"/>
                <a:ea typeface="+mn-ea"/>
                <a:cs typeface="+mn-cs"/>
              </a:rPr>
              <a:t>[Name of the project/exercise]</a:t>
            </a:r>
            <a:br>
              <a:rPr lang="en-US" dirty="0"/>
            </a:br>
            <a:endParaRPr lang="en-US" dirty="0"/>
          </a:p>
        </p:txBody>
      </p:sp>
      <p:sp>
        <p:nvSpPr>
          <p:cNvPr id="5" name="Title 1">
            <a:extLst>
              <a:ext uri="{FF2B5EF4-FFF2-40B4-BE49-F238E27FC236}">
                <a16:creationId xmlns:a16="http://schemas.microsoft.com/office/drawing/2014/main" id="{126C5CE8-DE4C-4B05-94B3-75DAA7E5564B}"/>
              </a:ext>
            </a:extLst>
          </p:cNvPr>
          <p:cNvSpPr txBox="1">
            <a:spLocks/>
          </p:cNvSpPr>
          <p:nvPr/>
        </p:nvSpPr>
        <p:spPr bwMode="gray">
          <a:xfrm>
            <a:off x="459716" y="134224"/>
            <a:ext cx="8266231" cy="512614"/>
          </a:xfrm>
          <a:prstGeom prst="rect">
            <a:avLst/>
          </a:prstGeom>
        </p:spPr>
        <p:txBody>
          <a:bodyPr vert="horz" lIns="0" tIns="0" rIns="0" bIns="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dirty="0">
                <a:solidFill>
                  <a:srgbClr val="002060"/>
                </a:solidFill>
              </a:rPr>
              <a:t>[First &amp; Last Name]</a:t>
            </a:r>
          </a:p>
        </p:txBody>
      </p:sp>
      <p:sp>
        <p:nvSpPr>
          <p:cNvPr id="6" name="Title 1">
            <a:extLst>
              <a:ext uri="{FF2B5EF4-FFF2-40B4-BE49-F238E27FC236}">
                <a16:creationId xmlns:a16="http://schemas.microsoft.com/office/drawing/2014/main" id="{A59EDC45-0D40-4229-9DDF-CB9BCF3D8DD9}"/>
              </a:ext>
            </a:extLst>
          </p:cNvPr>
          <p:cNvSpPr txBox="1">
            <a:spLocks/>
          </p:cNvSpPr>
          <p:nvPr/>
        </p:nvSpPr>
        <p:spPr bwMode="gray">
          <a:xfrm>
            <a:off x="227902" y="6164860"/>
            <a:ext cx="8498045" cy="512614"/>
          </a:xfrm>
          <a:prstGeom prst="rect">
            <a:avLst/>
          </a:prstGeom>
        </p:spPr>
        <p:txBody>
          <a:bodyPr vert="horz" lIns="0" tIns="0" rIns="0" bIns="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pPr algn="r"/>
            <a:r>
              <a:rPr lang="en-US" sz="1400" dirty="0">
                <a:solidFill>
                  <a:srgbClr val="002060"/>
                </a:solidFill>
              </a:rPr>
              <a:t>[11/17/2018]</a:t>
            </a:r>
          </a:p>
        </p:txBody>
      </p:sp>
    </p:spTree>
    <p:extLst>
      <p:ext uri="{BB962C8B-B14F-4D97-AF65-F5344CB8AC3E}">
        <p14:creationId xmlns:p14="http://schemas.microsoft.com/office/powerpoint/2010/main" val="31331662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Next Steps &amp; Improvements</a:t>
            </a:r>
            <a:br>
              <a:rPr lang="en-US" dirty="0">
                <a:solidFill>
                  <a:srgbClr val="002060"/>
                </a:solidFill>
              </a:rPr>
            </a:br>
            <a:r>
              <a:rPr lang="en-US" sz="2000" i="1" dirty="0"/>
              <a:t>[Slide Tag line]</a:t>
            </a:r>
            <a:endParaRPr lang="en-US" sz="2000" dirty="0">
              <a:solidFill>
                <a:srgbClr val="002060"/>
              </a:solidFill>
            </a:endParaRPr>
          </a:p>
        </p:txBody>
      </p:sp>
      <p:sp>
        <p:nvSpPr>
          <p:cNvPr id="14" name="Rectangle 13">
            <a:extLst>
              <a:ext uri="{FF2B5EF4-FFF2-40B4-BE49-F238E27FC236}">
                <a16:creationId xmlns:a16="http://schemas.microsoft.com/office/drawing/2014/main" id="{C4886F53-6D62-421E-B99C-2CA9AD0497E1}"/>
              </a:ext>
            </a:extLst>
          </p:cNvPr>
          <p:cNvSpPr/>
          <p:nvPr/>
        </p:nvSpPr>
        <p:spPr>
          <a:xfrm>
            <a:off x="365761" y="1316293"/>
            <a:ext cx="8552814" cy="769441"/>
          </a:xfrm>
          <a:prstGeom prst="rect">
            <a:avLst/>
          </a:prstGeom>
          <a:solidFill>
            <a:schemeClr val="bg1">
              <a:lumMod val="95000"/>
            </a:schemeClr>
          </a:solidFill>
        </p:spPr>
        <p:txBody>
          <a:bodyPr wrap="square">
            <a:spAutoFit/>
          </a:bodyPr>
          <a:lstStyle/>
          <a:p>
            <a:r>
              <a:rPr lang="en-US" sz="1100" dirty="0"/>
              <a:t>[State list of lessons learned and possible project improvements or next steps if more time was permitted</a:t>
            </a:r>
          </a:p>
          <a:p>
            <a:pPr marL="171450" indent="-171450">
              <a:buFontTx/>
              <a:buChar char="-"/>
            </a:pPr>
            <a:r>
              <a:rPr lang="en-US" sz="1100" dirty="0"/>
              <a:t>Source other data sets</a:t>
            </a:r>
          </a:p>
          <a:p>
            <a:pPr marL="171450" indent="-171450">
              <a:buFontTx/>
              <a:buChar char="-"/>
            </a:pPr>
            <a:r>
              <a:rPr lang="en-US" sz="1100" dirty="0"/>
              <a:t>Research another data science technique</a:t>
            </a:r>
          </a:p>
          <a:p>
            <a:pPr marL="171450" indent="-171450">
              <a:buFontTx/>
              <a:buChar char="-"/>
            </a:pPr>
            <a:r>
              <a:rPr lang="en-US" sz="1100" dirty="0"/>
              <a:t>Try other ideas]</a:t>
            </a:r>
          </a:p>
        </p:txBody>
      </p:sp>
      <p:sp>
        <p:nvSpPr>
          <p:cNvPr id="18" name="Rectangle 17">
            <a:extLst>
              <a:ext uri="{FF2B5EF4-FFF2-40B4-BE49-F238E27FC236}">
                <a16:creationId xmlns:a16="http://schemas.microsoft.com/office/drawing/2014/main" id="{F7D18EE6-67C6-426D-B928-DC9C69F56A87}"/>
              </a:ext>
            </a:extLst>
          </p:cNvPr>
          <p:cNvSpPr/>
          <p:nvPr/>
        </p:nvSpPr>
        <p:spPr>
          <a:xfrm>
            <a:off x="365760" y="2479694"/>
            <a:ext cx="4206239" cy="3647152"/>
          </a:xfrm>
          <a:prstGeom prst="rect">
            <a:avLst/>
          </a:prstGeom>
          <a:solidFill>
            <a:schemeClr val="bg1">
              <a:lumMod val="95000"/>
            </a:schemeClr>
          </a:solidFill>
        </p:spPr>
        <p:txBody>
          <a:bodyPr wrap="square">
            <a:spAutoFit/>
          </a:bodyPr>
          <a:lstStyle/>
          <a:p>
            <a:pPr marL="285750" indent="-285750">
              <a:buFont typeface="Wingdings" panose="05000000000000000000" pitchFamily="2" charset="2"/>
              <a:buChar char="§"/>
            </a:pPr>
            <a:endParaRPr lang="en-US" sz="1100" dirty="0"/>
          </a:p>
          <a:p>
            <a:pPr marL="285750" indent="-285750">
              <a:buFont typeface="+mj-lt"/>
              <a:buAutoNum type="arabicPeriod"/>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mj-lt"/>
              <a:buAutoNum type="arabicPeriod"/>
            </a:pPr>
            <a:endParaRPr lang="en-US" sz="1100" dirty="0"/>
          </a:p>
          <a:p>
            <a:pPr marL="285750" indent="-285750">
              <a:buFont typeface="+mj-lt"/>
              <a:buAutoNum type="arabicPeriod"/>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mj-lt"/>
              <a:buAutoNum type="arabicPeriod"/>
            </a:pPr>
            <a:endParaRPr lang="en-US" sz="1100" dirty="0"/>
          </a:p>
          <a:p>
            <a:endParaRPr lang="en-US" sz="1100" dirty="0"/>
          </a:p>
          <a:p>
            <a:pPr marL="285750" indent="-285750">
              <a:buFont typeface="Wingdings" panose="05000000000000000000" pitchFamily="2" charset="2"/>
              <a:buChar char="§"/>
            </a:pPr>
            <a:endParaRPr lang="en-US" sz="1100" dirty="0"/>
          </a:p>
        </p:txBody>
      </p:sp>
      <p:grpSp>
        <p:nvGrpSpPr>
          <p:cNvPr id="19" name="Group 4">
            <a:extLst>
              <a:ext uri="{FF2B5EF4-FFF2-40B4-BE49-F238E27FC236}">
                <a16:creationId xmlns:a16="http://schemas.microsoft.com/office/drawing/2014/main" id="{BDDF7486-5FCF-41DF-B34E-872D3CED9226}"/>
              </a:ext>
            </a:extLst>
          </p:cNvPr>
          <p:cNvGrpSpPr>
            <a:grpSpLocks/>
          </p:cNvGrpSpPr>
          <p:nvPr/>
        </p:nvGrpSpPr>
        <p:grpSpPr bwMode="auto">
          <a:xfrm>
            <a:off x="365760" y="2232196"/>
            <a:ext cx="4206240" cy="176213"/>
            <a:chOff x="247" y="716"/>
            <a:chExt cx="2528" cy="111"/>
          </a:xfrm>
        </p:grpSpPr>
        <p:sp>
          <p:nvSpPr>
            <p:cNvPr id="20" name="Line 5">
              <a:extLst>
                <a:ext uri="{FF2B5EF4-FFF2-40B4-BE49-F238E27FC236}">
                  <a16:creationId xmlns:a16="http://schemas.microsoft.com/office/drawing/2014/main" id="{D84D3926-5799-49D1-A311-37F6E3B4516D}"/>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1" name="Rectangle 6">
              <a:extLst>
                <a:ext uri="{FF2B5EF4-FFF2-40B4-BE49-F238E27FC236}">
                  <a16:creationId xmlns:a16="http://schemas.microsoft.com/office/drawing/2014/main" id="{C9385146-1A68-4C51-9E81-213B5E46320B}"/>
                </a:ext>
              </a:extLst>
            </p:cNvPr>
            <p:cNvSpPr>
              <a:spLocks noChangeArrowheads="1"/>
            </p:cNvSpPr>
            <p:nvPr/>
          </p:nvSpPr>
          <p:spPr bwMode="gray">
            <a:xfrm>
              <a:off x="735" y="716"/>
              <a:ext cx="1515"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Project/Approach Improvements</a:t>
              </a:r>
            </a:p>
          </p:txBody>
        </p:sp>
      </p:grpSp>
      <p:sp>
        <p:nvSpPr>
          <p:cNvPr id="22" name="Rectangle 21">
            <a:extLst>
              <a:ext uri="{FF2B5EF4-FFF2-40B4-BE49-F238E27FC236}">
                <a16:creationId xmlns:a16="http://schemas.microsoft.com/office/drawing/2014/main" id="{8045FFDE-F467-4A2D-B438-7988644D82D0}"/>
              </a:ext>
            </a:extLst>
          </p:cNvPr>
          <p:cNvSpPr/>
          <p:nvPr/>
        </p:nvSpPr>
        <p:spPr>
          <a:xfrm>
            <a:off x="4712336" y="2479694"/>
            <a:ext cx="4206239" cy="3570208"/>
          </a:xfrm>
          <a:prstGeom prst="rect">
            <a:avLst/>
          </a:prstGeom>
          <a:solidFill>
            <a:schemeClr val="bg1">
              <a:lumMod val="95000"/>
            </a:schemeClr>
          </a:solidFill>
        </p:spPr>
        <p:txBody>
          <a:bodyPr wrap="square">
            <a:spAutoFit/>
          </a:bodyPr>
          <a:lstStyle/>
          <a:p>
            <a:pPr marL="285750" indent="-285750">
              <a:buFont typeface="Wingdings" panose="05000000000000000000" pitchFamily="2" charset="2"/>
              <a:buChar char="§"/>
            </a:pPr>
            <a:endParaRPr lang="en-US" sz="1100" dirty="0"/>
          </a:p>
          <a:p>
            <a:pPr marL="285750" indent="-285750">
              <a:buFont typeface="+mj-lt"/>
              <a:buAutoNum type="arabicPeriod"/>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342900" indent="-342900">
              <a:buFont typeface="+mj-lt"/>
              <a:buAutoNum type="arabicPeriod"/>
            </a:pPr>
            <a:endParaRPr lang="en-US" sz="1400" dirty="0"/>
          </a:p>
          <a:p>
            <a:pPr marL="285750" indent="-285750">
              <a:buFont typeface="+mj-lt"/>
              <a:buAutoNum type="arabicPeriod"/>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mj-lt"/>
              <a:buAutoNum type="arabicPeriod"/>
            </a:pPr>
            <a:endParaRPr lang="en-US" sz="1400" dirty="0"/>
          </a:p>
          <a:p>
            <a:pPr marL="285750" indent="-285750">
              <a:buFont typeface="+mj-lt"/>
              <a:buAutoNum type="arabicPeriod"/>
            </a:pPr>
            <a:endParaRPr lang="en-US" sz="1100" dirty="0"/>
          </a:p>
        </p:txBody>
      </p:sp>
      <p:grpSp>
        <p:nvGrpSpPr>
          <p:cNvPr id="23" name="Group 4">
            <a:extLst>
              <a:ext uri="{FF2B5EF4-FFF2-40B4-BE49-F238E27FC236}">
                <a16:creationId xmlns:a16="http://schemas.microsoft.com/office/drawing/2014/main" id="{36546A36-E7E4-4927-A6EB-1BB0BEA2F557}"/>
              </a:ext>
            </a:extLst>
          </p:cNvPr>
          <p:cNvGrpSpPr>
            <a:grpSpLocks/>
          </p:cNvGrpSpPr>
          <p:nvPr/>
        </p:nvGrpSpPr>
        <p:grpSpPr bwMode="auto">
          <a:xfrm>
            <a:off x="4712335" y="2232196"/>
            <a:ext cx="4206240" cy="176213"/>
            <a:chOff x="247" y="716"/>
            <a:chExt cx="2528" cy="111"/>
          </a:xfrm>
        </p:grpSpPr>
        <p:sp>
          <p:nvSpPr>
            <p:cNvPr id="28" name="Line 5">
              <a:extLst>
                <a:ext uri="{FF2B5EF4-FFF2-40B4-BE49-F238E27FC236}">
                  <a16:creationId xmlns:a16="http://schemas.microsoft.com/office/drawing/2014/main" id="{F1051FE2-09A8-43D3-9A02-60415BB68A17}"/>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9" name="Rectangle 6">
              <a:extLst>
                <a:ext uri="{FF2B5EF4-FFF2-40B4-BE49-F238E27FC236}">
                  <a16:creationId xmlns:a16="http://schemas.microsoft.com/office/drawing/2014/main" id="{EB666023-0306-4B7B-BB11-0EAD3A45A33A}"/>
                </a:ext>
              </a:extLst>
            </p:cNvPr>
            <p:cNvSpPr>
              <a:spLocks noChangeArrowheads="1"/>
            </p:cNvSpPr>
            <p:nvPr/>
          </p:nvSpPr>
          <p:spPr bwMode="gray">
            <a:xfrm>
              <a:off x="1079" y="716"/>
              <a:ext cx="817"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Lessons learned</a:t>
              </a:r>
            </a:p>
          </p:txBody>
        </p:sp>
      </p:grpSp>
    </p:spTree>
    <p:extLst>
      <p:ext uri="{BB962C8B-B14F-4D97-AF65-F5344CB8AC3E}">
        <p14:creationId xmlns:p14="http://schemas.microsoft.com/office/powerpoint/2010/main" val="27101683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43281" y="3031732"/>
            <a:ext cx="8388350" cy="887412"/>
          </a:xfrm>
        </p:spPr>
        <p:txBody>
          <a:bodyPr>
            <a:normAutofit/>
          </a:bodyPr>
          <a:lstStyle/>
          <a:p>
            <a:pPr algn="ctr"/>
            <a:r>
              <a:rPr lang="en-US" sz="4000" dirty="0">
                <a:solidFill>
                  <a:schemeClr val="bg1"/>
                </a:solidFill>
              </a:rPr>
              <a:t>Appendix </a:t>
            </a:r>
          </a:p>
        </p:txBody>
      </p:sp>
      <p:pic>
        <p:nvPicPr>
          <p:cNvPr id="4" name="Picture 4" descr="Related image">
            <a:extLst>
              <a:ext uri="{FF2B5EF4-FFF2-40B4-BE49-F238E27FC236}">
                <a16:creationId xmlns:a16="http://schemas.microsoft.com/office/drawing/2014/main" id="{72F9649E-E68A-4A05-ABAC-02A2B3DA5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62425"/>
            <a:ext cx="9144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7505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1" y="304072"/>
            <a:ext cx="8412480" cy="469492"/>
          </a:xfrm>
        </p:spPr>
        <p:txBody>
          <a:bodyPr/>
          <a:lstStyle/>
          <a:p>
            <a:r>
              <a:rPr lang="en-US" dirty="0">
                <a:solidFill>
                  <a:srgbClr val="002060"/>
                </a:solidFill>
              </a:rPr>
              <a:t>Assumptions</a:t>
            </a:r>
            <a:br>
              <a:rPr lang="en-US" dirty="0">
                <a:solidFill>
                  <a:srgbClr val="002060"/>
                </a:solidFill>
              </a:rPr>
            </a:br>
            <a:endParaRPr lang="en-US" dirty="0">
              <a:solidFill>
                <a:srgbClr val="002060"/>
              </a:solidFill>
            </a:endParaRPr>
          </a:p>
        </p:txBody>
      </p:sp>
      <p:sp>
        <p:nvSpPr>
          <p:cNvPr id="30" name="Rectangle 29">
            <a:extLst>
              <a:ext uri="{FF2B5EF4-FFF2-40B4-BE49-F238E27FC236}">
                <a16:creationId xmlns:a16="http://schemas.microsoft.com/office/drawing/2014/main" id="{A6377DA9-AF28-4B28-BC29-6B8B62AF725D}"/>
              </a:ext>
            </a:extLst>
          </p:cNvPr>
          <p:cNvSpPr/>
          <p:nvPr/>
        </p:nvSpPr>
        <p:spPr>
          <a:xfrm>
            <a:off x="365761" y="972344"/>
            <a:ext cx="8266511" cy="4247317"/>
          </a:xfrm>
          <a:prstGeom prst="rect">
            <a:avLst/>
          </a:prstGeom>
          <a:solidFill>
            <a:schemeClr val="bg1">
              <a:lumMod val="95000"/>
            </a:schemeClr>
          </a:solidFill>
        </p:spPr>
        <p:txBody>
          <a:bodyPr wrap="square">
            <a:spAutoFit/>
          </a:bodyPr>
          <a:lstStyle/>
          <a:p>
            <a:r>
              <a:rPr lang="en-US" sz="1100" dirty="0"/>
              <a:t>[State any assumptions used for the analysis and obtaining results]</a:t>
            </a:r>
          </a:p>
          <a:p>
            <a:pPr marL="285750" indent="-285750">
              <a:buFontTx/>
              <a:buChar char="-"/>
            </a:pPr>
            <a:endParaRPr lang="en-US" sz="1100" dirty="0"/>
          </a:p>
          <a:p>
            <a:pPr marL="285750" indent="-285750">
              <a:buFont typeface="Wingdings" panose="05000000000000000000" pitchFamily="2" charset="2"/>
              <a:buChar char="§"/>
            </a:pPr>
            <a:endParaRPr lang="en-US" sz="1100" dirty="0"/>
          </a:p>
          <a:p>
            <a:pPr marL="285750" indent="-285750">
              <a:buFont typeface="+mj-lt"/>
              <a:buAutoNum type="arabicPeriod"/>
            </a:pPr>
            <a:endParaRPr lang="en-US" sz="1100" dirty="0"/>
          </a:p>
          <a:p>
            <a:pPr marL="285750" indent="-285750">
              <a:buFont typeface="+mj-lt"/>
              <a:buAutoNum type="arabicPeriod"/>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mj-lt"/>
              <a:buAutoNum type="arabicPeriod"/>
            </a:pPr>
            <a:endParaRPr lang="en-US" sz="1100" dirty="0"/>
          </a:p>
          <a:p>
            <a:pPr marL="285750" indent="-285750">
              <a:buFont typeface="+mj-lt"/>
              <a:buAutoNum type="arabicPeriod"/>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endParaRPr lang="en-US" sz="1400" dirty="0"/>
          </a:p>
          <a:p>
            <a:pPr marL="342900" indent="-342900">
              <a:buFont typeface="+mj-lt"/>
              <a:buAutoNum type="arabicPeriod"/>
            </a:pPr>
            <a:endParaRPr lang="en-US" sz="1400" dirty="0"/>
          </a:p>
          <a:p>
            <a:pPr marL="285750" indent="-285750">
              <a:buFont typeface="+mj-lt"/>
              <a:buAutoNum type="arabicPeriod"/>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mj-lt"/>
              <a:buAutoNum type="arabicPeriod"/>
            </a:pPr>
            <a:endParaRPr lang="en-US" sz="1100" dirty="0"/>
          </a:p>
          <a:p>
            <a:pPr marL="285750" indent="-285750">
              <a:buFont typeface="+mj-lt"/>
              <a:buAutoNum type="arabicPeriod"/>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endParaRPr lang="en-US" sz="1400" dirty="0"/>
          </a:p>
        </p:txBody>
      </p:sp>
    </p:spTree>
    <p:extLst>
      <p:ext uri="{BB962C8B-B14F-4D97-AF65-F5344CB8AC3E}">
        <p14:creationId xmlns:p14="http://schemas.microsoft.com/office/powerpoint/2010/main" val="31649115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Data Science Approach</a:t>
            </a:r>
          </a:p>
        </p:txBody>
      </p:sp>
      <p:sp>
        <p:nvSpPr>
          <p:cNvPr id="5" name="Rectangle 4">
            <a:extLst>
              <a:ext uri="{FF2B5EF4-FFF2-40B4-BE49-F238E27FC236}">
                <a16:creationId xmlns:a16="http://schemas.microsoft.com/office/drawing/2014/main" id="{4B4FD936-9379-438D-ADAF-FE5CA5E1022B}"/>
              </a:ext>
            </a:extLst>
          </p:cNvPr>
          <p:cNvSpPr/>
          <p:nvPr/>
        </p:nvSpPr>
        <p:spPr>
          <a:xfrm>
            <a:off x="390926" y="932214"/>
            <a:ext cx="2268383"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1. Understand the problem</a:t>
            </a:r>
          </a:p>
        </p:txBody>
      </p:sp>
      <p:sp>
        <p:nvSpPr>
          <p:cNvPr id="6" name="Rectangle 5">
            <a:extLst>
              <a:ext uri="{FF2B5EF4-FFF2-40B4-BE49-F238E27FC236}">
                <a16:creationId xmlns:a16="http://schemas.microsoft.com/office/drawing/2014/main" id="{9438D9E6-9569-456E-9570-5002A7719934}"/>
              </a:ext>
            </a:extLst>
          </p:cNvPr>
          <p:cNvSpPr/>
          <p:nvPr/>
        </p:nvSpPr>
        <p:spPr>
          <a:xfrm>
            <a:off x="2659309" y="932213"/>
            <a:ext cx="5268287"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Never forget which business problem you are trying to solve and the business objectives.</a:t>
            </a:r>
          </a:p>
        </p:txBody>
      </p:sp>
      <p:sp>
        <p:nvSpPr>
          <p:cNvPr id="13" name="Rectangle 12">
            <a:extLst>
              <a:ext uri="{FF2B5EF4-FFF2-40B4-BE49-F238E27FC236}">
                <a16:creationId xmlns:a16="http://schemas.microsoft.com/office/drawing/2014/main" id="{A92A76A9-F9B4-4A38-96B5-68F3ACC98ED8}"/>
              </a:ext>
            </a:extLst>
          </p:cNvPr>
          <p:cNvSpPr/>
          <p:nvPr/>
        </p:nvSpPr>
        <p:spPr>
          <a:xfrm>
            <a:off x="400912" y="1646590"/>
            <a:ext cx="2258397"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2. Explore the data</a:t>
            </a:r>
          </a:p>
        </p:txBody>
      </p:sp>
      <p:sp>
        <p:nvSpPr>
          <p:cNvPr id="15" name="Rectangle 14">
            <a:extLst>
              <a:ext uri="{FF2B5EF4-FFF2-40B4-BE49-F238E27FC236}">
                <a16:creationId xmlns:a16="http://schemas.microsoft.com/office/drawing/2014/main" id="{3A9E2104-3FE4-471A-97F6-00A981BA958D}"/>
              </a:ext>
            </a:extLst>
          </p:cNvPr>
          <p:cNvSpPr/>
          <p:nvPr/>
        </p:nvSpPr>
        <p:spPr>
          <a:xfrm>
            <a:off x="2659309" y="1646589"/>
            <a:ext cx="5268288"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Exploratory data analysis to understand the quality of the data (i.e. missing fields), the shape of the data (size, number of features, type of features), the statistic profile of the data (i.e. outliers, distribution etc.)</a:t>
            </a:r>
          </a:p>
        </p:txBody>
      </p:sp>
      <p:sp>
        <p:nvSpPr>
          <p:cNvPr id="16" name="Rectangle 15">
            <a:extLst>
              <a:ext uri="{FF2B5EF4-FFF2-40B4-BE49-F238E27FC236}">
                <a16:creationId xmlns:a16="http://schemas.microsoft.com/office/drawing/2014/main" id="{2DDA094D-43A2-48A5-97E3-5CED7EE0675B}"/>
              </a:ext>
            </a:extLst>
          </p:cNvPr>
          <p:cNvSpPr/>
          <p:nvPr/>
        </p:nvSpPr>
        <p:spPr>
          <a:xfrm>
            <a:off x="390927" y="2359568"/>
            <a:ext cx="2258397"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3. Cleanse the data</a:t>
            </a:r>
          </a:p>
        </p:txBody>
      </p:sp>
      <p:sp>
        <p:nvSpPr>
          <p:cNvPr id="18" name="Rectangle 17">
            <a:extLst>
              <a:ext uri="{FF2B5EF4-FFF2-40B4-BE49-F238E27FC236}">
                <a16:creationId xmlns:a16="http://schemas.microsoft.com/office/drawing/2014/main" id="{353B42EC-79B5-4E15-B12F-F754804418F5}"/>
              </a:ext>
            </a:extLst>
          </p:cNvPr>
          <p:cNvSpPr/>
          <p:nvPr/>
        </p:nvSpPr>
        <p:spPr>
          <a:xfrm>
            <a:off x="2659308" y="2359567"/>
            <a:ext cx="5268288"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Clean any data quality issues: garbage in, garbage out</a:t>
            </a:r>
          </a:p>
        </p:txBody>
      </p:sp>
      <p:sp>
        <p:nvSpPr>
          <p:cNvPr id="20" name="Rectangle 19">
            <a:extLst>
              <a:ext uri="{FF2B5EF4-FFF2-40B4-BE49-F238E27FC236}">
                <a16:creationId xmlns:a16="http://schemas.microsoft.com/office/drawing/2014/main" id="{F327FE39-3A65-45AC-9F4D-66DD80649AE2}"/>
              </a:ext>
            </a:extLst>
          </p:cNvPr>
          <p:cNvSpPr/>
          <p:nvPr/>
        </p:nvSpPr>
        <p:spPr>
          <a:xfrm>
            <a:off x="392325" y="3065642"/>
            <a:ext cx="2256998"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4. Preprocess the data</a:t>
            </a:r>
          </a:p>
        </p:txBody>
      </p:sp>
      <p:sp>
        <p:nvSpPr>
          <p:cNvPr id="21" name="Rectangle 20">
            <a:extLst>
              <a:ext uri="{FF2B5EF4-FFF2-40B4-BE49-F238E27FC236}">
                <a16:creationId xmlns:a16="http://schemas.microsoft.com/office/drawing/2014/main" id="{90C2AE57-63AF-4E71-9D11-40EE8CF37423}"/>
              </a:ext>
            </a:extLst>
          </p:cNvPr>
          <p:cNvSpPr/>
          <p:nvPr/>
        </p:nvSpPr>
        <p:spPr>
          <a:xfrm>
            <a:off x="2649324" y="3065641"/>
            <a:ext cx="5278272"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Transform the data or engineer new features if necessary to gain more insights</a:t>
            </a:r>
          </a:p>
        </p:txBody>
      </p:sp>
      <p:sp>
        <p:nvSpPr>
          <p:cNvPr id="22" name="Rectangle 21">
            <a:extLst>
              <a:ext uri="{FF2B5EF4-FFF2-40B4-BE49-F238E27FC236}">
                <a16:creationId xmlns:a16="http://schemas.microsoft.com/office/drawing/2014/main" id="{3864F938-7444-464C-B737-56DD43748421}"/>
              </a:ext>
            </a:extLst>
          </p:cNvPr>
          <p:cNvSpPr/>
          <p:nvPr/>
        </p:nvSpPr>
        <p:spPr>
          <a:xfrm>
            <a:off x="392523" y="3771716"/>
            <a:ext cx="2266785"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5. Metrics and Modeling</a:t>
            </a:r>
          </a:p>
        </p:txBody>
      </p:sp>
      <p:sp>
        <p:nvSpPr>
          <p:cNvPr id="23" name="Rectangle 22">
            <a:extLst>
              <a:ext uri="{FF2B5EF4-FFF2-40B4-BE49-F238E27FC236}">
                <a16:creationId xmlns:a16="http://schemas.microsoft.com/office/drawing/2014/main" id="{8353A102-32D4-4FA0-B97B-2C1D1245FDFA}"/>
              </a:ext>
            </a:extLst>
          </p:cNvPr>
          <p:cNvSpPr/>
          <p:nvPr/>
        </p:nvSpPr>
        <p:spPr>
          <a:xfrm>
            <a:off x="2649323" y="3771715"/>
            <a:ext cx="5278273"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Model creation, evaluation and selection</a:t>
            </a:r>
          </a:p>
        </p:txBody>
      </p:sp>
      <p:sp>
        <p:nvSpPr>
          <p:cNvPr id="24" name="Rectangle 23">
            <a:extLst>
              <a:ext uri="{FF2B5EF4-FFF2-40B4-BE49-F238E27FC236}">
                <a16:creationId xmlns:a16="http://schemas.microsoft.com/office/drawing/2014/main" id="{9208DACE-1F74-45F3-9FC4-63C82CF954A5}"/>
              </a:ext>
            </a:extLst>
          </p:cNvPr>
          <p:cNvSpPr/>
          <p:nvPr/>
        </p:nvSpPr>
        <p:spPr>
          <a:xfrm>
            <a:off x="400912" y="4459110"/>
            <a:ext cx="2248411"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6. Evaluate findings</a:t>
            </a:r>
          </a:p>
        </p:txBody>
      </p:sp>
      <p:sp>
        <p:nvSpPr>
          <p:cNvPr id="25" name="Rectangle 24">
            <a:extLst>
              <a:ext uri="{FF2B5EF4-FFF2-40B4-BE49-F238E27FC236}">
                <a16:creationId xmlns:a16="http://schemas.microsoft.com/office/drawing/2014/main" id="{CD35F5B7-33CE-4286-9D82-7B7AF7CCE330}"/>
              </a:ext>
            </a:extLst>
          </p:cNvPr>
          <p:cNvSpPr/>
          <p:nvPr/>
        </p:nvSpPr>
        <p:spPr>
          <a:xfrm>
            <a:off x="2649323" y="4459109"/>
            <a:ext cx="5286664"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Are they logical and do they make sense? Is the modeling approach used appropriate?  </a:t>
            </a:r>
          </a:p>
        </p:txBody>
      </p:sp>
      <p:sp>
        <p:nvSpPr>
          <p:cNvPr id="26" name="Rectangle 25">
            <a:extLst>
              <a:ext uri="{FF2B5EF4-FFF2-40B4-BE49-F238E27FC236}">
                <a16:creationId xmlns:a16="http://schemas.microsoft.com/office/drawing/2014/main" id="{94627D5A-E3EC-44C1-8D63-E3F5286CDD4A}"/>
              </a:ext>
            </a:extLst>
          </p:cNvPr>
          <p:cNvSpPr/>
          <p:nvPr/>
        </p:nvSpPr>
        <p:spPr>
          <a:xfrm>
            <a:off x="414499" y="5794789"/>
            <a:ext cx="2226433"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8. Communicate clearly</a:t>
            </a:r>
          </a:p>
        </p:txBody>
      </p:sp>
      <p:sp>
        <p:nvSpPr>
          <p:cNvPr id="27" name="Rectangle 26">
            <a:extLst>
              <a:ext uri="{FF2B5EF4-FFF2-40B4-BE49-F238E27FC236}">
                <a16:creationId xmlns:a16="http://schemas.microsoft.com/office/drawing/2014/main" id="{4A0B8C01-8766-4FCE-82A7-AA4FE2794DC1}"/>
              </a:ext>
            </a:extLst>
          </p:cNvPr>
          <p:cNvSpPr/>
          <p:nvPr/>
        </p:nvSpPr>
        <p:spPr>
          <a:xfrm>
            <a:off x="2640932" y="5794788"/>
            <a:ext cx="5286664"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Simple and straightforward messaging linking the results to the business outcome. </a:t>
            </a:r>
          </a:p>
          <a:p>
            <a:pPr marL="171450" indent="-171450" fontAlgn="base">
              <a:spcAft>
                <a:spcPct val="0"/>
              </a:spcAft>
              <a:buFont typeface="Wingdings" panose="05000000000000000000" pitchFamily="2" charset="2"/>
              <a:buChar char="§"/>
            </a:pPr>
            <a:r>
              <a:rPr lang="en-US" sz="1200" dirty="0">
                <a:solidFill>
                  <a:schemeClr val="tx2"/>
                </a:solidFill>
              </a:rPr>
              <a:t>Assumptions stated.</a:t>
            </a:r>
          </a:p>
        </p:txBody>
      </p:sp>
      <p:sp>
        <p:nvSpPr>
          <p:cNvPr id="28" name="Rectangle 27">
            <a:extLst>
              <a:ext uri="{FF2B5EF4-FFF2-40B4-BE49-F238E27FC236}">
                <a16:creationId xmlns:a16="http://schemas.microsoft.com/office/drawing/2014/main" id="{946647AF-23FC-4665-933B-FCA702E93205}"/>
              </a:ext>
            </a:extLst>
          </p:cNvPr>
          <p:cNvSpPr/>
          <p:nvPr/>
        </p:nvSpPr>
        <p:spPr>
          <a:xfrm>
            <a:off x="400912" y="5130157"/>
            <a:ext cx="2248411" cy="619750"/>
          </a:xfrm>
          <a:prstGeom prst="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20000"/>
              </a:spcBef>
              <a:spcAft>
                <a:spcPct val="0"/>
              </a:spcAft>
            </a:pPr>
            <a:r>
              <a:rPr lang="en-US" sz="1200" b="1" dirty="0">
                <a:solidFill>
                  <a:srgbClr val="FFFFFF"/>
                </a:solidFill>
              </a:rPr>
              <a:t>7. Iterate and Refine</a:t>
            </a:r>
          </a:p>
        </p:txBody>
      </p:sp>
      <p:sp>
        <p:nvSpPr>
          <p:cNvPr id="29" name="Rectangle 28">
            <a:extLst>
              <a:ext uri="{FF2B5EF4-FFF2-40B4-BE49-F238E27FC236}">
                <a16:creationId xmlns:a16="http://schemas.microsoft.com/office/drawing/2014/main" id="{DDE1E221-1C43-4A7D-B65C-79F6AD8EA60C}"/>
              </a:ext>
            </a:extLst>
          </p:cNvPr>
          <p:cNvSpPr/>
          <p:nvPr/>
        </p:nvSpPr>
        <p:spPr>
          <a:xfrm>
            <a:off x="2659307" y="5130156"/>
            <a:ext cx="5276679" cy="619751"/>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base">
              <a:spcAft>
                <a:spcPct val="0"/>
              </a:spcAft>
              <a:buFont typeface="Wingdings" panose="05000000000000000000" pitchFamily="2" charset="2"/>
              <a:buChar char="§"/>
            </a:pPr>
            <a:r>
              <a:rPr lang="en-US" sz="1200" dirty="0">
                <a:solidFill>
                  <a:schemeClr val="tx2"/>
                </a:solidFill>
              </a:rPr>
              <a:t>Refine analysis and fine tune models and findings</a:t>
            </a:r>
          </a:p>
        </p:txBody>
      </p:sp>
      <p:cxnSp>
        <p:nvCxnSpPr>
          <p:cNvPr id="4" name="Straight Arrow Connector 3">
            <a:extLst>
              <a:ext uri="{FF2B5EF4-FFF2-40B4-BE49-F238E27FC236}">
                <a16:creationId xmlns:a16="http://schemas.microsoft.com/office/drawing/2014/main" id="{C1E4AAB5-BA33-4909-8CBA-678D1C3CA610}"/>
              </a:ext>
            </a:extLst>
          </p:cNvPr>
          <p:cNvCxnSpPr/>
          <p:nvPr/>
        </p:nvCxnSpPr>
        <p:spPr>
          <a:xfrm>
            <a:off x="8095376" y="2359567"/>
            <a:ext cx="0" cy="339034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BACC4EF-A01D-4D1E-913B-A70647D7027F}"/>
              </a:ext>
            </a:extLst>
          </p:cNvPr>
          <p:cNvSpPr/>
          <p:nvPr/>
        </p:nvSpPr>
        <p:spPr>
          <a:xfrm rot="5400000">
            <a:off x="6838922" y="3823905"/>
            <a:ext cx="3061984" cy="461665"/>
          </a:xfrm>
          <a:prstGeom prst="rect">
            <a:avLst/>
          </a:prstGeom>
        </p:spPr>
        <p:txBody>
          <a:bodyPr wrap="square">
            <a:spAutoFit/>
          </a:bodyPr>
          <a:lstStyle/>
          <a:p>
            <a:pPr algn="ctr" fontAlgn="base">
              <a:spcAft>
                <a:spcPct val="0"/>
              </a:spcAft>
            </a:pPr>
            <a:r>
              <a:rPr lang="en-US" sz="1200" dirty="0">
                <a:solidFill>
                  <a:schemeClr val="tx2"/>
                </a:solidFill>
              </a:rPr>
              <a:t>Code is clean, easy to read and the analysis is repeatable</a:t>
            </a:r>
          </a:p>
        </p:txBody>
      </p:sp>
    </p:spTree>
    <p:extLst>
      <p:ext uri="{BB962C8B-B14F-4D97-AF65-F5344CB8AC3E}">
        <p14:creationId xmlns:p14="http://schemas.microsoft.com/office/powerpoint/2010/main" val="32325343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Development Environment</a:t>
            </a:r>
          </a:p>
        </p:txBody>
      </p:sp>
      <p:sp>
        <p:nvSpPr>
          <p:cNvPr id="30" name="Rectangle 29">
            <a:extLst>
              <a:ext uri="{FF2B5EF4-FFF2-40B4-BE49-F238E27FC236}">
                <a16:creationId xmlns:a16="http://schemas.microsoft.com/office/drawing/2014/main" id="{A6377DA9-AF28-4B28-BC29-6B8B62AF725D}"/>
              </a:ext>
            </a:extLst>
          </p:cNvPr>
          <p:cNvSpPr/>
          <p:nvPr/>
        </p:nvSpPr>
        <p:spPr>
          <a:xfrm>
            <a:off x="292217" y="995943"/>
            <a:ext cx="8266511" cy="261610"/>
          </a:xfrm>
          <a:prstGeom prst="rect">
            <a:avLst/>
          </a:prstGeom>
          <a:solidFill>
            <a:schemeClr val="bg1">
              <a:lumMod val="95000"/>
            </a:schemeClr>
          </a:solidFill>
        </p:spPr>
        <p:txBody>
          <a:bodyPr wrap="square">
            <a:spAutoFit/>
          </a:bodyPr>
          <a:lstStyle/>
          <a:p>
            <a:r>
              <a:rPr lang="en-US" sz="1100" dirty="0"/>
              <a:t>[Share the development environment characteristic used for the analysis]</a:t>
            </a:r>
          </a:p>
        </p:txBody>
      </p:sp>
      <p:pic>
        <p:nvPicPr>
          <p:cNvPr id="21506" name="Picture 2" descr="Image result for python">
            <a:extLst>
              <a:ext uri="{FF2B5EF4-FFF2-40B4-BE49-F238E27FC236}">
                <a16:creationId xmlns:a16="http://schemas.microsoft.com/office/drawing/2014/main" id="{7089FEC9-9E93-4CEB-8CCA-C6BBC1EC9B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9389" y="1604720"/>
            <a:ext cx="1024854" cy="614912"/>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python scikit">
            <a:extLst>
              <a:ext uri="{FF2B5EF4-FFF2-40B4-BE49-F238E27FC236}">
                <a16:creationId xmlns:a16="http://schemas.microsoft.com/office/drawing/2014/main" id="{9FC69593-3DCB-446E-B9C6-01149F12F3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1433" y="1619651"/>
            <a:ext cx="1142179" cy="614913"/>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python R">
            <a:extLst>
              <a:ext uri="{FF2B5EF4-FFF2-40B4-BE49-F238E27FC236}">
                <a16:creationId xmlns:a16="http://schemas.microsoft.com/office/drawing/2014/main" id="{F3321415-5790-483D-BCAE-6A4E0028D8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2830" y="1651153"/>
            <a:ext cx="765898" cy="594697"/>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aconda python">
            <a:extLst>
              <a:ext uri="{FF2B5EF4-FFF2-40B4-BE49-F238E27FC236}">
                <a16:creationId xmlns:a16="http://schemas.microsoft.com/office/drawing/2014/main" id="{5106AAF0-2C76-4E72-9FB5-E5928B48DF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19469" y="2702249"/>
            <a:ext cx="1366562" cy="681753"/>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Rstudio">
            <a:extLst>
              <a:ext uri="{FF2B5EF4-FFF2-40B4-BE49-F238E27FC236}">
                <a16:creationId xmlns:a16="http://schemas.microsoft.com/office/drawing/2014/main" id="{68ABF000-2085-4F8F-85F3-614A160AD1E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90055" y="2697746"/>
            <a:ext cx="1746240" cy="578476"/>
          </a:xfrm>
          <a:prstGeom prst="rect">
            <a:avLst/>
          </a:prstGeom>
          <a:noFill/>
          <a:extLst>
            <a:ext uri="{909E8E84-426E-40DD-AFC4-6F175D3DCCD1}">
              <a14:hiddenFill xmlns:a14="http://schemas.microsoft.com/office/drawing/2010/main">
                <a:solidFill>
                  <a:srgbClr val="FFFFFF"/>
                </a:solidFill>
              </a14:hiddenFill>
            </a:ext>
          </a:extLst>
        </p:spPr>
      </p:pic>
      <p:pic>
        <p:nvPicPr>
          <p:cNvPr id="21516" name="Picture 12" descr="Image result for Tableau">
            <a:extLst>
              <a:ext uri="{FF2B5EF4-FFF2-40B4-BE49-F238E27FC236}">
                <a16:creationId xmlns:a16="http://schemas.microsoft.com/office/drawing/2014/main" id="{AFE5FA81-7F7E-426A-9DBA-83253ECB1A8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02" y="3910227"/>
            <a:ext cx="1076510" cy="624376"/>
          </a:xfrm>
          <a:prstGeom prst="rect">
            <a:avLst/>
          </a:prstGeom>
          <a:noFill/>
          <a:extLst>
            <a:ext uri="{909E8E84-426E-40DD-AFC4-6F175D3DCCD1}">
              <a14:hiddenFill xmlns:a14="http://schemas.microsoft.com/office/drawing/2010/main">
                <a:solidFill>
                  <a:srgbClr val="FFFFFF"/>
                </a:solidFill>
              </a14:hiddenFill>
            </a:ext>
          </a:extLst>
        </p:spPr>
      </p:pic>
      <p:pic>
        <p:nvPicPr>
          <p:cNvPr id="21518" name="Picture 14" descr="Image result for power Bi">
            <a:extLst>
              <a:ext uri="{FF2B5EF4-FFF2-40B4-BE49-F238E27FC236}">
                <a16:creationId xmlns:a16="http://schemas.microsoft.com/office/drawing/2014/main" id="{7F7F649B-654A-47ED-807A-34A66472E40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39606" y="3965219"/>
            <a:ext cx="1076510" cy="604862"/>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32">
            <a:extLst>
              <a:ext uri="{FF2B5EF4-FFF2-40B4-BE49-F238E27FC236}">
                <a16:creationId xmlns:a16="http://schemas.microsoft.com/office/drawing/2014/main" id="{F9682182-B359-4E32-BA6C-54801C6B725B}"/>
              </a:ext>
            </a:extLst>
          </p:cNvPr>
          <p:cNvSpPr/>
          <p:nvPr/>
        </p:nvSpPr>
        <p:spPr>
          <a:xfrm>
            <a:off x="365760" y="1415184"/>
            <a:ext cx="4348853"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3" name="Right Arrow 32">
            <a:extLst>
              <a:ext uri="{FF2B5EF4-FFF2-40B4-BE49-F238E27FC236}">
                <a16:creationId xmlns:a16="http://schemas.microsoft.com/office/drawing/2014/main" id="{19B6B736-FAA0-4C16-897B-E0B3CF9BEB30}"/>
              </a:ext>
            </a:extLst>
          </p:cNvPr>
          <p:cNvSpPr/>
          <p:nvPr/>
        </p:nvSpPr>
        <p:spPr>
          <a:xfrm>
            <a:off x="365759" y="2515377"/>
            <a:ext cx="5049685"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4" name="Right Arrow 32">
            <a:extLst>
              <a:ext uri="{FF2B5EF4-FFF2-40B4-BE49-F238E27FC236}">
                <a16:creationId xmlns:a16="http://schemas.microsoft.com/office/drawing/2014/main" id="{B09CF0F5-D337-4ABC-B1F9-E595ABDDDCE1}"/>
              </a:ext>
            </a:extLst>
          </p:cNvPr>
          <p:cNvSpPr/>
          <p:nvPr/>
        </p:nvSpPr>
        <p:spPr>
          <a:xfrm>
            <a:off x="365759" y="3700776"/>
            <a:ext cx="5699481"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5" name="Right Arrow 32">
            <a:extLst>
              <a:ext uri="{FF2B5EF4-FFF2-40B4-BE49-F238E27FC236}">
                <a16:creationId xmlns:a16="http://schemas.microsoft.com/office/drawing/2014/main" id="{E45E95F1-AE6F-49AD-9B04-83866FCD15FE}"/>
              </a:ext>
            </a:extLst>
          </p:cNvPr>
          <p:cNvSpPr/>
          <p:nvPr/>
        </p:nvSpPr>
        <p:spPr>
          <a:xfrm>
            <a:off x="360036" y="4910875"/>
            <a:ext cx="6525995" cy="1133749"/>
          </a:xfrm>
          <a:prstGeom prst="rightArrow">
            <a:avLst>
              <a:gd name="adj1" fmla="val 66450"/>
              <a:gd name="adj2" fmla="val 50000"/>
            </a:avLst>
          </a:pr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6" name="Rectangle 15">
            <a:extLst>
              <a:ext uri="{FF2B5EF4-FFF2-40B4-BE49-F238E27FC236}">
                <a16:creationId xmlns:a16="http://schemas.microsoft.com/office/drawing/2014/main" id="{B008623C-7E43-4DDB-9E6D-25886B0DEE75}"/>
              </a:ext>
            </a:extLst>
          </p:cNvPr>
          <p:cNvSpPr/>
          <p:nvPr/>
        </p:nvSpPr>
        <p:spPr>
          <a:xfrm>
            <a:off x="365762" y="1591861"/>
            <a:ext cx="3795178" cy="769441"/>
          </a:xfrm>
          <a:prstGeom prst="rect">
            <a:avLst/>
          </a:prstGeom>
          <a:noFill/>
        </p:spPr>
        <p:txBody>
          <a:bodyPr wrap="square">
            <a:spAutoFit/>
          </a:bodyPr>
          <a:lstStyle/>
          <a:p>
            <a:r>
              <a:rPr lang="en-US" sz="1100" dirty="0">
                <a:solidFill>
                  <a:schemeClr val="bg1"/>
                </a:solidFill>
              </a:rPr>
              <a:t>[insert GitHub link to code]</a:t>
            </a:r>
          </a:p>
          <a:p>
            <a:pPr marL="171450" indent="-171450">
              <a:buFont typeface="Arial" panose="020B0604020202020204" pitchFamily="34" charset="0"/>
              <a:buChar char="•"/>
            </a:pPr>
            <a:r>
              <a:rPr lang="en-US" sz="1100" dirty="0">
                <a:solidFill>
                  <a:schemeClr val="bg1"/>
                </a:solidFill>
              </a:rPr>
              <a:t>Python, R</a:t>
            </a:r>
          </a:p>
          <a:p>
            <a:pPr marL="171450" indent="-171450">
              <a:buFont typeface="Arial" panose="020B0604020202020204" pitchFamily="34" charset="0"/>
              <a:buChar char="•"/>
            </a:pPr>
            <a:r>
              <a:rPr lang="en-US" sz="1100" dirty="0">
                <a:solidFill>
                  <a:schemeClr val="bg1"/>
                </a:solidFill>
              </a:rPr>
              <a:t>Libraries: Scikit-Learn, Pandas etc.</a:t>
            </a:r>
          </a:p>
          <a:p>
            <a:pPr marL="171450" indent="-171450">
              <a:buFont typeface="Arial" panose="020B0604020202020204" pitchFamily="34" charset="0"/>
              <a:buChar char="•"/>
            </a:pPr>
            <a:r>
              <a:rPr lang="en-US" sz="1100" dirty="0">
                <a:solidFill>
                  <a:schemeClr val="bg1"/>
                </a:solidFill>
              </a:rPr>
              <a:t>Other</a:t>
            </a:r>
          </a:p>
        </p:txBody>
      </p:sp>
      <p:sp>
        <p:nvSpPr>
          <p:cNvPr id="17" name="Rectangle 16">
            <a:extLst>
              <a:ext uri="{FF2B5EF4-FFF2-40B4-BE49-F238E27FC236}">
                <a16:creationId xmlns:a16="http://schemas.microsoft.com/office/drawing/2014/main" id="{F91E46A0-18F8-4A51-9D2D-3BD568CB2C5D}"/>
              </a:ext>
            </a:extLst>
          </p:cNvPr>
          <p:cNvSpPr/>
          <p:nvPr/>
        </p:nvSpPr>
        <p:spPr>
          <a:xfrm>
            <a:off x="375827" y="2695492"/>
            <a:ext cx="4489787" cy="769441"/>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bg1"/>
                </a:solidFill>
              </a:rPr>
              <a:t>Windows, Linux</a:t>
            </a:r>
          </a:p>
          <a:p>
            <a:pPr marL="171450" indent="-171450">
              <a:buFont typeface="Arial" panose="020B0604020202020204" pitchFamily="34" charset="0"/>
              <a:buChar char="•"/>
            </a:pPr>
            <a:r>
              <a:rPr lang="en-US" sz="1100" dirty="0">
                <a:solidFill>
                  <a:schemeClr val="bg1"/>
                </a:solidFill>
              </a:rPr>
              <a:t>Anaconda</a:t>
            </a:r>
          </a:p>
          <a:p>
            <a:pPr marL="171450" indent="-171450">
              <a:buFont typeface="Arial" panose="020B0604020202020204" pitchFamily="34" charset="0"/>
              <a:buChar char="•"/>
            </a:pPr>
            <a:r>
              <a:rPr lang="en-US" sz="1100" dirty="0">
                <a:solidFill>
                  <a:schemeClr val="bg1"/>
                </a:solidFill>
              </a:rPr>
              <a:t>R studio</a:t>
            </a:r>
          </a:p>
          <a:p>
            <a:pPr marL="171450" indent="-171450">
              <a:buFont typeface="Arial" panose="020B0604020202020204" pitchFamily="34" charset="0"/>
              <a:buChar char="•"/>
            </a:pPr>
            <a:r>
              <a:rPr lang="en-US" sz="1100" dirty="0">
                <a:solidFill>
                  <a:schemeClr val="bg1"/>
                </a:solidFill>
              </a:rPr>
              <a:t>Other</a:t>
            </a:r>
          </a:p>
        </p:txBody>
      </p:sp>
      <p:sp>
        <p:nvSpPr>
          <p:cNvPr id="18" name="Rectangle 17">
            <a:extLst>
              <a:ext uri="{FF2B5EF4-FFF2-40B4-BE49-F238E27FC236}">
                <a16:creationId xmlns:a16="http://schemas.microsoft.com/office/drawing/2014/main" id="{BBADDB9C-4D38-4097-8883-3EE480E9109C}"/>
              </a:ext>
            </a:extLst>
          </p:cNvPr>
          <p:cNvSpPr/>
          <p:nvPr/>
        </p:nvSpPr>
        <p:spPr>
          <a:xfrm>
            <a:off x="360036" y="3873307"/>
            <a:ext cx="5394812" cy="769441"/>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bg1"/>
                </a:solidFill>
              </a:rPr>
              <a:t>Seaborn, </a:t>
            </a:r>
          </a:p>
          <a:p>
            <a:pPr marL="171450" indent="-171450">
              <a:buFont typeface="Arial" panose="020B0604020202020204" pitchFamily="34" charset="0"/>
              <a:buChar char="•"/>
            </a:pPr>
            <a:r>
              <a:rPr lang="en-US" sz="1100" dirty="0">
                <a:solidFill>
                  <a:schemeClr val="bg1"/>
                </a:solidFill>
              </a:rPr>
              <a:t>Plotly</a:t>
            </a:r>
          </a:p>
          <a:p>
            <a:pPr marL="171450" indent="-171450">
              <a:buFont typeface="Arial" panose="020B0604020202020204" pitchFamily="34" charset="0"/>
              <a:buChar char="•"/>
            </a:pPr>
            <a:r>
              <a:rPr lang="en-US" sz="1100" dirty="0">
                <a:solidFill>
                  <a:schemeClr val="bg1"/>
                </a:solidFill>
              </a:rPr>
              <a:t>Tableau, Power BI</a:t>
            </a:r>
          </a:p>
          <a:p>
            <a:pPr marL="171450" indent="-171450">
              <a:buFont typeface="Arial" panose="020B0604020202020204" pitchFamily="34" charset="0"/>
              <a:buChar char="•"/>
            </a:pPr>
            <a:r>
              <a:rPr lang="en-US" sz="1100" dirty="0">
                <a:solidFill>
                  <a:schemeClr val="bg1"/>
                </a:solidFill>
              </a:rPr>
              <a:t>Other</a:t>
            </a:r>
          </a:p>
        </p:txBody>
      </p:sp>
      <p:sp>
        <p:nvSpPr>
          <p:cNvPr id="19" name="Rectangle 18">
            <a:extLst>
              <a:ext uri="{FF2B5EF4-FFF2-40B4-BE49-F238E27FC236}">
                <a16:creationId xmlns:a16="http://schemas.microsoft.com/office/drawing/2014/main" id="{31A6A15F-F39A-481A-AC82-5F9FA22EE9A2}"/>
              </a:ext>
            </a:extLst>
          </p:cNvPr>
          <p:cNvSpPr/>
          <p:nvPr/>
        </p:nvSpPr>
        <p:spPr>
          <a:xfrm>
            <a:off x="375826" y="5096770"/>
            <a:ext cx="6410867" cy="769441"/>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bg1"/>
                </a:solidFill>
              </a:rPr>
              <a:t>CSV</a:t>
            </a:r>
          </a:p>
          <a:p>
            <a:pPr marL="171450" indent="-171450">
              <a:buFont typeface="Arial" panose="020B0604020202020204" pitchFamily="34" charset="0"/>
              <a:buChar char="•"/>
            </a:pPr>
            <a:r>
              <a:rPr lang="en-US" sz="1100" dirty="0">
                <a:solidFill>
                  <a:schemeClr val="bg1"/>
                </a:solidFill>
              </a:rPr>
              <a:t>SQL Server</a:t>
            </a:r>
          </a:p>
          <a:p>
            <a:pPr marL="171450" indent="-171450">
              <a:buFont typeface="Arial" panose="020B0604020202020204" pitchFamily="34" charset="0"/>
              <a:buChar char="•"/>
            </a:pPr>
            <a:r>
              <a:rPr lang="en-US" sz="1100" dirty="0">
                <a:solidFill>
                  <a:schemeClr val="bg1"/>
                </a:solidFill>
              </a:rPr>
              <a:t>Cloud (redshift etc.)</a:t>
            </a:r>
          </a:p>
          <a:p>
            <a:pPr marL="171450" indent="-171450">
              <a:buFont typeface="Arial" panose="020B0604020202020204" pitchFamily="34" charset="0"/>
              <a:buChar char="•"/>
            </a:pPr>
            <a:r>
              <a:rPr lang="en-US" sz="1100" dirty="0">
                <a:solidFill>
                  <a:schemeClr val="bg1"/>
                </a:solidFill>
              </a:rPr>
              <a:t>Other</a:t>
            </a:r>
          </a:p>
        </p:txBody>
      </p:sp>
      <p:pic>
        <p:nvPicPr>
          <p:cNvPr id="21520" name="Picture 16" descr="Related image">
            <a:extLst>
              <a:ext uri="{FF2B5EF4-FFF2-40B4-BE49-F238E27FC236}">
                <a16:creationId xmlns:a16="http://schemas.microsoft.com/office/drawing/2014/main" id="{08F1BBA1-1EF1-43FE-B992-3917220404A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7003" y="4906810"/>
            <a:ext cx="1272344" cy="636172"/>
          </a:xfrm>
          <a:prstGeom prst="rect">
            <a:avLst/>
          </a:prstGeom>
          <a:noFill/>
          <a:extLst>
            <a:ext uri="{909E8E84-426E-40DD-AFC4-6F175D3DCCD1}">
              <a14:hiddenFill xmlns:a14="http://schemas.microsoft.com/office/drawing/2010/main">
                <a:solidFill>
                  <a:srgbClr val="FFFFFF"/>
                </a:solidFill>
              </a14:hiddenFill>
            </a:ext>
          </a:extLst>
        </p:spPr>
      </p:pic>
      <p:pic>
        <p:nvPicPr>
          <p:cNvPr id="21522" name="Picture 18" descr="Image result for sql server">
            <a:extLst>
              <a:ext uri="{FF2B5EF4-FFF2-40B4-BE49-F238E27FC236}">
                <a16:creationId xmlns:a16="http://schemas.microsoft.com/office/drawing/2014/main" id="{6FD1D7A8-7B19-49AE-BC60-8B35C76FE55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14189" y="5477749"/>
            <a:ext cx="1531995" cy="5615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47B7198-8095-444C-AD80-E1ABB84F412D}"/>
              </a:ext>
            </a:extLst>
          </p:cNvPr>
          <p:cNvSpPr/>
          <p:nvPr/>
        </p:nvSpPr>
        <p:spPr>
          <a:xfrm>
            <a:off x="3623033" y="1775406"/>
            <a:ext cx="761747" cy="369332"/>
          </a:xfrm>
          <a:prstGeom prst="rect">
            <a:avLst/>
          </a:prstGeom>
        </p:spPr>
        <p:txBody>
          <a:bodyPr wrap="none">
            <a:spAutoFit/>
          </a:bodyPr>
          <a:lstStyle/>
          <a:p>
            <a:r>
              <a:rPr lang="en-US" b="1" dirty="0">
                <a:solidFill>
                  <a:schemeClr val="bg1"/>
                </a:solidFill>
              </a:rPr>
              <a:t>Code</a:t>
            </a:r>
            <a:endParaRPr lang="en-US" dirty="0"/>
          </a:p>
        </p:txBody>
      </p:sp>
      <p:sp>
        <p:nvSpPr>
          <p:cNvPr id="23" name="Rectangle 22">
            <a:extLst>
              <a:ext uri="{FF2B5EF4-FFF2-40B4-BE49-F238E27FC236}">
                <a16:creationId xmlns:a16="http://schemas.microsoft.com/office/drawing/2014/main" id="{AEB01391-27CC-4094-8ADA-E4217206E718}"/>
              </a:ext>
            </a:extLst>
          </p:cNvPr>
          <p:cNvSpPr/>
          <p:nvPr/>
        </p:nvSpPr>
        <p:spPr>
          <a:xfrm>
            <a:off x="3238426" y="2893076"/>
            <a:ext cx="1595309" cy="369332"/>
          </a:xfrm>
          <a:prstGeom prst="rect">
            <a:avLst/>
          </a:prstGeom>
        </p:spPr>
        <p:txBody>
          <a:bodyPr wrap="none">
            <a:spAutoFit/>
          </a:bodyPr>
          <a:lstStyle/>
          <a:p>
            <a:r>
              <a:rPr lang="en-US" b="1" dirty="0">
                <a:solidFill>
                  <a:schemeClr val="bg1"/>
                </a:solidFill>
              </a:rPr>
              <a:t>Environment</a:t>
            </a:r>
            <a:endParaRPr lang="en-US" dirty="0"/>
          </a:p>
        </p:txBody>
      </p:sp>
      <p:sp>
        <p:nvSpPr>
          <p:cNvPr id="24" name="Rectangle 23">
            <a:extLst>
              <a:ext uri="{FF2B5EF4-FFF2-40B4-BE49-F238E27FC236}">
                <a16:creationId xmlns:a16="http://schemas.microsoft.com/office/drawing/2014/main" id="{8E24D5F2-6DEF-48EC-AF4E-D93F8B94530E}"/>
              </a:ext>
            </a:extLst>
          </p:cNvPr>
          <p:cNvSpPr/>
          <p:nvPr/>
        </p:nvSpPr>
        <p:spPr>
          <a:xfrm>
            <a:off x="3952210" y="4062916"/>
            <a:ext cx="1591141" cy="369332"/>
          </a:xfrm>
          <a:prstGeom prst="rect">
            <a:avLst/>
          </a:prstGeom>
        </p:spPr>
        <p:txBody>
          <a:bodyPr wrap="none">
            <a:spAutoFit/>
          </a:bodyPr>
          <a:lstStyle/>
          <a:p>
            <a:r>
              <a:rPr lang="en-US" b="1" dirty="0">
                <a:solidFill>
                  <a:schemeClr val="bg1"/>
                </a:solidFill>
              </a:rPr>
              <a:t>Visualization</a:t>
            </a:r>
            <a:endParaRPr lang="en-US" dirty="0"/>
          </a:p>
        </p:txBody>
      </p:sp>
      <p:sp>
        <p:nvSpPr>
          <p:cNvPr id="25" name="Rectangle 24">
            <a:extLst>
              <a:ext uri="{FF2B5EF4-FFF2-40B4-BE49-F238E27FC236}">
                <a16:creationId xmlns:a16="http://schemas.microsoft.com/office/drawing/2014/main" id="{DDDA6A5C-7C03-4179-8923-A122B1F31CC1}"/>
              </a:ext>
            </a:extLst>
          </p:cNvPr>
          <p:cNvSpPr/>
          <p:nvPr/>
        </p:nvSpPr>
        <p:spPr>
          <a:xfrm>
            <a:off x="5611816" y="5293083"/>
            <a:ext cx="684803" cy="369332"/>
          </a:xfrm>
          <a:prstGeom prst="rect">
            <a:avLst/>
          </a:prstGeom>
        </p:spPr>
        <p:txBody>
          <a:bodyPr wrap="none">
            <a:spAutoFit/>
          </a:bodyPr>
          <a:lstStyle/>
          <a:p>
            <a:r>
              <a:rPr lang="en-US" b="1" dirty="0">
                <a:solidFill>
                  <a:schemeClr val="bg1"/>
                </a:solidFill>
              </a:rPr>
              <a:t>Data</a:t>
            </a:r>
            <a:endParaRPr lang="en-US" dirty="0"/>
          </a:p>
        </p:txBody>
      </p:sp>
      <p:sp>
        <p:nvSpPr>
          <p:cNvPr id="26" name="Rectangle 25">
            <a:extLst>
              <a:ext uri="{FF2B5EF4-FFF2-40B4-BE49-F238E27FC236}">
                <a16:creationId xmlns:a16="http://schemas.microsoft.com/office/drawing/2014/main" id="{CB2FEE41-A970-4767-B869-10E31433B2B1}"/>
              </a:ext>
            </a:extLst>
          </p:cNvPr>
          <p:cNvSpPr/>
          <p:nvPr/>
        </p:nvSpPr>
        <p:spPr>
          <a:xfrm>
            <a:off x="5264091" y="6408823"/>
            <a:ext cx="3690318" cy="461665"/>
          </a:xfrm>
          <a:prstGeom prst="rect">
            <a:avLst/>
          </a:prstGeom>
        </p:spPr>
        <p:txBody>
          <a:bodyPr wrap="square">
            <a:spAutoFit/>
          </a:bodyPr>
          <a:lstStyle/>
          <a:p>
            <a:pPr algn="r"/>
            <a:r>
              <a:rPr lang="en-US" sz="800" i="1" dirty="0"/>
              <a:t>Source: </a:t>
            </a:r>
            <a:r>
              <a:rPr lang="en-US" sz="800" i="1" dirty="0">
                <a:hlinkClick r:id="rId11"/>
              </a:rPr>
              <a:t>https://www.xyz.com</a:t>
            </a:r>
            <a:endParaRPr lang="en-US" sz="800" i="1" dirty="0"/>
          </a:p>
          <a:p>
            <a:pPr algn="r"/>
            <a:r>
              <a:rPr lang="en-US" sz="800" i="1" dirty="0"/>
              <a:t>Reference: </a:t>
            </a:r>
            <a:r>
              <a:rPr lang="en-US" sz="800" i="1" dirty="0">
                <a:hlinkClick r:id="rId11"/>
              </a:rPr>
              <a:t>https://www.xyz.com</a:t>
            </a:r>
            <a:endParaRPr lang="en-US" sz="800" i="1" dirty="0"/>
          </a:p>
          <a:p>
            <a:pPr algn="r"/>
            <a:endParaRPr lang="en-US" sz="800" i="1" dirty="0"/>
          </a:p>
        </p:txBody>
      </p:sp>
    </p:spTree>
    <p:extLst>
      <p:ext uri="{BB962C8B-B14F-4D97-AF65-F5344CB8AC3E}">
        <p14:creationId xmlns:p14="http://schemas.microsoft.com/office/powerpoint/2010/main" val="7944324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370113" y="1169405"/>
            <a:ext cx="8388000" cy="4870668"/>
          </a:xfrm>
        </p:spPr>
        <p:txBody>
          <a:bodyPr>
            <a:normAutofit lnSpcReduction="10000"/>
          </a:bodyPr>
          <a:lstStyle/>
          <a:p>
            <a:pPr marL="0" lvl="1" indent="0">
              <a:spcBef>
                <a:spcPts val="1800"/>
              </a:spcBef>
              <a:buNone/>
            </a:pPr>
            <a:r>
              <a:rPr lang="en-US" sz="2100" dirty="0">
                <a:solidFill>
                  <a:srgbClr val="92D050"/>
                </a:solidFill>
              </a:rPr>
              <a:t>[Name of the project/exercise]</a:t>
            </a:r>
            <a:r>
              <a:rPr lang="en-US" dirty="0"/>
              <a:t>			</a:t>
            </a:r>
          </a:p>
          <a:p>
            <a:pPr marL="0" lvl="1" indent="0">
              <a:spcBef>
                <a:spcPts val="1800"/>
              </a:spcBef>
              <a:buNone/>
            </a:pPr>
            <a:r>
              <a:rPr lang="en-US" dirty="0">
                <a:solidFill>
                  <a:schemeClr val="bg1">
                    <a:lumMod val="95000"/>
                  </a:schemeClr>
                </a:solidFill>
              </a:rPr>
              <a:t>Background / Business Problem					3</a:t>
            </a:r>
          </a:p>
          <a:p>
            <a:pPr marL="0" lvl="1" indent="0">
              <a:spcBef>
                <a:spcPts val="1800"/>
              </a:spcBef>
              <a:buNone/>
            </a:pPr>
            <a:r>
              <a:rPr lang="en-US" dirty="0">
                <a:solidFill>
                  <a:schemeClr val="bg1">
                    <a:lumMod val="95000"/>
                  </a:schemeClr>
                </a:solidFill>
              </a:rPr>
              <a:t>Executive Summary / Key Takeaways				4</a:t>
            </a:r>
          </a:p>
          <a:p>
            <a:pPr marL="0" lvl="1" indent="0">
              <a:spcBef>
                <a:spcPts val="1800"/>
              </a:spcBef>
              <a:buNone/>
            </a:pPr>
            <a:r>
              <a:rPr lang="en-US" dirty="0">
                <a:solidFill>
                  <a:schemeClr val="bg1">
                    <a:lumMod val="95000"/>
                  </a:schemeClr>
                </a:solidFill>
              </a:rPr>
              <a:t>Analysis – Data Set Characteristics					5</a:t>
            </a:r>
          </a:p>
          <a:p>
            <a:pPr marL="0" lvl="1" indent="0">
              <a:spcBef>
                <a:spcPts val="1800"/>
              </a:spcBef>
              <a:buNone/>
            </a:pPr>
            <a:r>
              <a:rPr lang="en-US" dirty="0">
                <a:solidFill>
                  <a:schemeClr val="bg1">
                    <a:lumMod val="95000"/>
                  </a:schemeClr>
                </a:solidFill>
              </a:rPr>
              <a:t>Analysis – EDA 							6</a:t>
            </a:r>
          </a:p>
          <a:p>
            <a:pPr marL="0" lvl="1" indent="0">
              <a:spcBef>
                <a:spcPts val="1800"/>
              </a:spcBef>
              <a:buNone/>
            </a:pPr>
            <a:r>
              <a:rPr lang="en-US" dirty="0">
                <a:solidFill>
                  <a:schemeClr val="bg1">
                    <a:lumMod val="95000"/>
                  </a:schemeClr>
                </a:solidFill>
              </a:rPr>
              <a:t>Analysis – Cleaning &amp; Pre-processing				7</a:t>
            </a:r>
          </a:p>
          <a:p>
            <a:pPr marL="0" lvl="1" indent="0">
              <a:spcBef>
                <a:spcPts val="1800"/>
              </a:spcBef>
              <a:buNone/>
            </a:pPr>
            <a:r>
              <a:rPr lang="en-US" dirty="0">
                <a:solidFill>
                  <a:schemeClr val="bg1">
                    <a:lumMod val="95000"/>
                  </a:schemeClr>
                </a:solidFill>
              </a:rPr>
              <a:t>Analysis – Modelling, Tuning &amp; Evaluation				8</a:t>
            </a:r>
          </a:p>
          <a:p>
            <a:pPr marL="0" lvl="1" indent="0">
              <a:spcBef>
                <a:spcPts val="1800"/>
              </a:spcBef>
              <a:buNone/>
            </a:pPr>
            <a:r>
              <a:rPr lang="en-US" dirty="0">
                <a:solidFill>
                  <a:schemeClr val="bg1">
                    <a:lumMod val="95000"/>
                  </a:schemeClr>
                </a:solidFill>
              </a:rPr>
              <a:t>Analysis – Key Results &amp; Recommendation				9</a:t>
            </a:r>
          </a:p>
          <a:p>
            <a:pPr marL="0" lvl="1" indent="0">
              <a:spcBef>
                <a:spcPts val="1800"/>
              </a:spcBef>
              <a:buNone/>
            </a:pPr>
            <a:r>
              <a:rPr lang="en-US" dirty="0">
                <a:solidFill>
                  <a:schemeClr val="bg1">
                    <a:lumMod val="95000"/>
                  </a:schemeClr>
                </a:solidFill>
              </a:rPr>
              <a:t>Next Steps &amp; Improvements					10</a:t>
            </a:r>
          </a:p>
          <a:p>
            <a:pPr marL="0" lvl="1" indent="0">
              <a:spcBef>
                <a:spcPts val="1800"/>
              </a:spcBef>
              <a:buNone/>
            </a:pPr>
            <a:r>
              <a:rPr lang="en-US" sz="2100" dirty="0">
                <a:solidFill>
                  <a:srgbClr val="92D050"/>
                </a:solidFill>
              </a:rPr>
              <a:t>Appendix</a:t>
            </a:r>
            <a:r>
              <a:rPr lang="en-US" dirty="0"/>
              <a:t>							</a:t>
            </a:r>
            <a:r>
              <a:rPr lang="en-US" dirty="0">
                <a:solidFill>
                  <a:schemeClr val="bg1"/>
                </a:solidFill>
              </a:rPr>
              <a:t>11-14</a:t>
            </a:r>
          </a:p>
          <a:p>
            <a:pPr marL="0" lvl="1" indent="0">
              <a:spcBef>
                <a:spcPts val="1800"/>
              </a:spcBef>
              <a:buNone/>
            </a:pPr>
            <a:endParaRPr lang="en-US" dirty="0"/>
          </a:p>
          <a:p>
            <a:pPr marL="0" lvl="1" indent="0">
              <a:spcBef>
                <a:spcPts val="1800"/>
              </a:spcBef>
              <a:buNone/>
            </a:pPr>
            <a:endParaRPr lang="en-US" dirty="0"/>
          </a:p>
          <a:p>
            <a:endParaRPr lang="en-US" dirty="0"/>
          </a:p>
        </p:txBody>
      </p:sp>
      <p:sp>
        <p:nvSpPr>
          <p:cNvPr id="6" name="Title 5"/>
          <p:cNvSpPr>
            <a:spLocks noGrp="1"/>
          </p:cNvSpPr>
          <p:nvPr>
            <p:ph type="title" idx="4294967295"/>
          </p:nvPr>
        </p:nvSpPr>
        <p:spPr>
          <a:xfrm>
            <a:off x="370113" y="179571"/>
            <a:ext cx="8388000" cy="887229"/>
          </a:xfrm>
        </p:spPr>
        <p:txBody>
          <a:bodyPr>
            <a:normAutofit/>
          </a:bodyPr>
          <a:lstStyle/>
          <a:p>
            <a:r>
              <a:rPr lang="en-US" sz="3000" dirty="0">
                <a:solidFill>
                  <a:schemeClr val="bg1"/>
                </a:solidFill>
              </a:rPr>
              <a:t>Agenda  </a:t>
            </a:r>
          </a:p>
        </p:txBody>
      </p:sp>
    </p:spTree>
    <p:extLst>
      <p:ext uri="{BB962C8B-B14F-4D97-AF65-F5344CB8AC3E}">
        <p14:creationId xmlns:p14="http://schemas.microsoft.com/office/powerpoint/2010/main" val="33676348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Background / Business Problem</a:t>
            </a:r>
            <a:br>
              <a:rPr lang="en-US" dirty="0">
                <a:solidFill>
                  <a:srgbClr val="002060"/>
                </a:solidFill>
              </a:rPr>
            </a:br>
            <a:r>
              <a:rPr lang="en-US" sz="1800" i="1" dirty="0"/>
              <a:t>[Slide Tag line]</a:t>
            </a:r>
            <a:endParaRPr lang="en-US" sz="1800" dirty="0">
              <a:solidFill>
                <a:srgbClr val="002060"/>
              </a:solidFill>
            </a:endParaRPr>
          </a:p>
        </p:txBody>
      </p:sp>
      <p:sp>
        <p:nvSpPr>
          <p:cNvPr id="4" name="Rectangle 3">
            <a:extLst>
              <a:ext uri="{FF2B5EF4-FFF2-40B4-BE49-F238E27FC236}">
                <a16:creationId xmlns:a16="http://schemas.microsoft.com/office/drawing/2014/main" id="{17AB4602-59D3-418D-9D15-E8B431BE9124}"/>
              </a:ext>
            </a:extLst>
          </p:cNvPr>
          <p:cNvSpPr/>
          <p:nvPr/>
        </p:nvSpPr>
        <p:spPr>
          <a:xfrm>
            <a:off x="365760" y="1120676"/>
            <a:ext cx="8350401" cy="4616648"/>
          </a:xfrm>
          <a:prstGeom prst="rect">
            <a:avLst/>
          </a:prstGeom>
          <a:solidFill>
            <a:schemeClr val="bg1">
              <a:lumMod val="95000"/>
            </a:schemeClr>
          </a:solidFill>
        </p:spPr>
        <p:txBody>
          <a:bodyPr wrap="square">
            <a:spAutoFit/>
          </a:bodyPr>
          <a:lstStyle/>
          <a:p>
            <a:r>
              <a:rPr lang="en-US" sz="1400" dirty="0"/>
              <a:t>[Define/describe here the problem statement and/or background of the take home project analysis]</a:t>
            </a:r>
          </a:p>
          <a:p>
            <a:endParaRPr lang="en-US" sz="1400" dirty="0"/>
          </a:p>
          <a:p>
            <a:endParaRPr lang="en-US" sz="1400" dirty="0"/>
          </a:p>
          <a:p>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endParaRPr lang="en-US" sz="1400" dirty="0"/>
          </a:p>
          <a:p>
            <a:endParaRPr lang="en-US" sz="1400" dirty="0"/>
          </a:p>
          <a:p>
            <a:endParaRPr lang="en-US" sz="1400" dirty="0"/>
          </a:p>
        </p:txBody>
      </p:sp>
      <p:sp>
        <p:nvSpPr>
          <p:cNvPr id="10" name="Rectangle 9">
            <a:extLst>
              <a:ext uri="{FF2B5EF4-FFF2-40B4-BE49-F238E27FC236}">
                <a16:creationId xmlns:a16="http://schemas.microsoft.com/office/drawing/2014/main" id="{EE4D7D64-84B9-46EF-834B-D3C93EDF1F3D}"/>
              </a:ext>
            </a:extLst>
          </p:cNvPr>
          <p:cNvSpPr/>
          <p:nvPr/>
        </p:nvSpPr>
        <p:spPr>
          <a:xfrm>
            <a:off x="365762" y="1687222"/>
            <a:ext cx="1466566" cy="1753949"/>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400" b="1" dirty="0">
                <a:solidFill>
                  <a:srgbClr val="FFFFFF"/>
                </a:solidFill>
              </a:rPr>
              <a:t>Situation</a:t>
            </a:r>
          </a:p>
        </p:txBody>
      </p:sp>
      <p:sp>
        <p:nvSpPr>
          <p:cNvPr id="11" name="Rectangle 10">
            <a:extLst>
              <a:ext uri="{FF2B5EF4-FFF2-40B4-BE49-F238E27FC236}">
                <a16:creationId xmlns:a16="http://schemas.microsoft.com/office/drawing/2014/main" id="{9BA9E2EA-B2A1-47A4-B9B1-8D8C7BF5E978}"/>
              </a:ext>
            </a:extLst>
          </p:cNvPr>
          <p:cNvSpPr/>
          <p:nvPr/>
        </p:nvSpPr>
        <p:spPr>
          <a:xfrm>
            <a:off x="1845578" y="1687222"/>
            <a:ext cx="6870584" cy="175394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ts val="1200"/>
              </a:spcBef>
              <a:spcAft>
                <a:spcPct val="0"/>
              </a:spcAft>
            </a:pPr>
            <a:r>
              <a:rPr lang="en-US" sz="1100" dirty="0">
                <a:solidFill>
                  <a:schemeClr val="tx2"/>
                </a:solidFill>
              </a:rPr>
              <a:t>[Describe here the business situation, environment leading to the complication and analysis ]</a:t>
            </a:r>
          </a:p>
          <a:p>
            <a:pPr marL="171450" indent="-171450" fontAlgn="base">
              <a:spcBef>
                <a:spcPts val="1200"/>
              </a:spcBef>
              <a:spcAft>
                <a:spcPct val="0"/>
              </a:spcAft>
              <a:buFont typeface="Wingdings" panose="05000000000000000000" pitchFamily="2" charset="2"/>
              <a:buChar char="§"/>
            </a:pPr>
            <a:r>
              <a:rPr lang="en-US" sz="1100" dirty="0">
                <a:solidFill>
                  <a:schemeClr val="tx2"/>
                </a:solidFill>
              </a:rPr>
              <a:t>Phasellus porttitor rhoncus libero nec luctus. Curabitur hendrerit quam gravida felis tincidunt congue. Ut felis odio, elementum ac efficitur vitae, porttitor ac eros. Suspendisse eget risus in urna auctor . Suspendisse vehicula orci vel interdum vehicula. Aenean in ante quam. Morbi augue mauris, scelerisque eu risus commodo, eleifend tristique lorem. Etiam consequat sem sed odio egestas, et lacinia ante dictum. Praesent scelerisque dictum finibus.</a:t>
            </a:r>
          </a:p>
        </p:txBody>
      </p:sp>
      <p:sp>
        <p:nvSpPr>
          <p:cNvPr id="12" name="Rectangle 11">
            <a:extLst>
              <a:ext uri="{FF2B5EF4-FFF2-40B4-BE49-F238E27FC236}">
                <a16:creationId xmlns:a16="http://schemas.microsoft.com/office/drawing/2014/main" id="{3F253C6B-2898-4A47-B2C5-20AFAB6DD931}"/>
              </a:ext>
            </a:extLst>
          </p:cNvPr>
          <p:cNvSpPr/>
          <p:nvPr/>
        </p:nvSpPr>
        <p:spPr>
          <a:xfrm>
            <a:off x="365763" y="3796672"/>
            <a:ext cx="1466564" cy="1902613"/>
          </a:xfrm>
          <a:prstGeom prst="rect">
            <a:avLst/>
          </a:prstGeom>
          <a:solidFill>
            <a:srgbClr val="0070C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400" b="1" dirty="0">
                <a:solidFill>
                  <a:srgbClr val="FFFFFF"/>
                </a:solidFill>
              </a:rPr>
              <a:t>Complication</a:t>
            </a:r>
          </a:p>
        </p:txBody>
      </p:sp>
      <p:sp>
        <p:nvSpPr>
          <p:cNvPr id="13" name="Rectangle 12">
            <a:extLst>
              <a:ext uri="{FF2B5EF4-FFF2-40B4-BE49-F238E27FC236}">
                <a16:creationId xmlns:a16="http://schemas.microsoft.com/office/drawing/2014/main" id="{BD0377BD-57EA-4630-9E6D-9F1DDB7430F4}"/>
              </a:ext>
            </a:extLst>
          </p:cNvPr>
          <p:cNvSpPr/>
          <p:nvPr/>
        </p:nvSpPr>
        <p:spPr>
          <a:xfrm>
            <a:off x="1845578" y="3796672"/>
            <a:ext cx="6870583" cy="190261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2"/>
                </a:solidFill>
              </a:rPr>
              <a:t>[Describe here the problem to solve and analysis/approach required to find the solution]</a:t>
            </a:r>
            <a:endParaRPr lang="en-US" sz="1100" dirty="0">
              <a:solidFill>
                <a:schemeClr val="tx1"/>
              </a:solidFill>
            </a:endParaRPr>
          </a:p>
          <a:p>
            <a:pPr marL="285750" indent="-285750">
              <a:buFont typeface="Wingdings" panose="05000000000000000000" pitchFamily="2" charset="2"/>
              <a:buChar char="§"/>
            </a:pPr>
            <a:endParaRPr lang="en-US" sz="1100" dirty="0">
              <a:solidFill>
                <a:schemeClr val="tx1"/>
              </a:solidFill>
            </a:endParaRPr>
          </a:p>
          <a:p>
            <a:pPr marL="285750" indent="-285750">
              <a:buFont typeface="Wingdings" panose="05000000000000000000" pitchFamily="2" charset="2"/>
              <a:buChar char="§"/>
            </a:pPr>
            <a:r>
              <a:rPr lang="en-US" sz="1100" dirty="0">
                <a:solidFill>
                  <a:schemeClr val="tx1"/>
                </a:solidFill>
              </a:rPr>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fontAlgn="base">
              <a:spcBef>
                <a:spcPts val="300"/>
              </a:spcBef>
              <a:spcAft>
                <a:spcPct val="0"/>
              </a:spcAft>
            </a:pPr>
            <a:endParaRPr lang="en-US" sz="1100" dirty="0">
              <a:solidFill>
                <a:schemeClr val="tx2"/>
              </a:solidFill>
            </a:endParaRPr>
          </a:p>
        </p:txBody>
      </p:sp>
      <p:sp>
        <p:nvSpPr>
          <p:cNvPr id="14" name="Rectangle 13">
            <a:extLst>
              <a:ext uri="{FF2B5EF4-FFF2-40B4-BE49-F238E27FC236}">
                <a16:creationId xmlns:a16="http://schemas.microsoft.com/office/drawing/2014/main" id="{9D50099F-1FB7-421F-A82A-01B6EFBD1D82}"/>
              </a:ext>
            </a:extLst>
          </p:cNvPr>
          <p:cNvSpPr/>
          <p:nvPr/>
        </p:nvSpPr>
        <p:spPr>
          <a:xfrm>
            <a:off x="5264091" y="6408823"/>
            <a:ext cx="3690318" cy="461665"/>
          </a:xfrm>
          <a:prstGeom prst="rect">
            <a:avLst/>
          </a:prstGeom>
        </p:spPr>
        <p:txBody>
          <a:bodyPr wrap="square">
            <a:spAutoFit/>
          </a:bodyPr>
          <a:lstStyle/>
          <a:p>
            <a:pPr algn="r"/>
            <a:r>
              <a:rPr lang="en-US" sz="800" i="1" dirty="0"/>
              <a:t>Source: </a:t>
            </a:r>
            <a:r>
              <a:rPr lang="en-US" sz="800" i="1" dirty="0">
                <a:hlinkClick r:id="rId2"/>
              </a:rPr>
              <a:t>https://www.xyz.com</a:t>
            </a:r>
            <a:endParaRPr lang="en-US" sz="800" i="1" dirty="0"/>
          </a:p>
          <a:p>
            <a:pPr algn="r"/>
            <a:r>
              <a:rPr lang="en-US" sz="800" i="1" dirty="0"/>
              <a:t>Reference: </a:t>
            </a:r>
            <a:r>
              <a:rPr lang="en-US" sz="800" i="1" dirty="0">
                <a:hlinkClick r:id="rId2"/>
              </a:rPr>
              <a:t>https://www.xyz.com</a:t>
            </a:r>
            <a:endParaRPr lang="en-US" sz="800" i="1" dirty="0"/>
          </a:p>
          <a:p>
            <a:pPr algn="r"/>
            <a:endParaRPr lang="en-US" sz="800" i="1" dirty="0"/>
          </a:p>
        </p:txBody>
      </p:sp>
    </p:spTree>
    <p:extLst>
      <p:ext uri="{BB962C8B-B14F-4D97-AF65-F5344CB8AC3E}">
        <p14:creationId xmlns:p14="http://schemas.microsoft.com/office/powerpoint/2010/main" val="9503957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2EEE7F8-7D62-47D1-987A-A05C9C8733F8}"/>
              </a:ext>
            </a:extLst>
          </p:cNvPr>
          <p:cNvSpPr/>
          <p:nvPr/>
        </p:nvSpPr>
        <p:spPr>
          <a:xfrm>
            <a:off x="365760" y="969674"/>
            <a:ext cx="8308457" cy="3970318"/>
          </a:xfrm>
          <a:prstGeom prst="rect">
            <a:avLst/>
          </a:prstGeom>
          <a:solidFill>
            <a:schemeClr val="bg1">
              <a:lumMod val="95000"/>
            </a:schemeClr>
          </a:solidFill>
        </p:spPr>
        <p:txBody>
          <a:bodyPr wrap="square">
            <a:spAutoFit/>
          </a:bodyPr>
          <a:lstStyle/>
          <a:p>
            <a:endParaRPr lang="en-US" sz="1400" dirty="0"/>
          </a:p>
          <a:p>
            <a:endParaRPr lang="en-US" sz="1400" dirty="0"/>
          </a:p>
          <a:p>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p:txBody>
      </p:sp>
      <p:sp>
        <p:nvSpPr>
          <p:cNvPr id="3" name="Title 2"/>
          <p:cNvSpPr>
            <a:spLocks noGrp="1"/>
          </p:cNvSpPr>
          <p:nvPr>
            <p:ph type="title"/>
          </p:nvPr>
        </p:nvSpPr>
        <p:spPr>
          <a:xfrm>
            <a:off x="365760" y="295683"/>
            <a:ext cx="8412480" cy="469492"/>
          </a:xfrm>
        </p:spPr>
        <p:txBody>
          <a:bodyPr/>
          <a:lstStyle/>
          <a:p>
            <a:r>
              <a:rPr lang="en-US" dirty="0">
                <a:solidFill>
                  <a:srgbClr val="002060"/>
                </a:solidFill>
              </a:rPr>
              <a:t>Executive Summary / Key Takeaways</a:t>
            </a:r>
            <a:br>
              <a:rPr lang="en-US" dirty="0">
                <a:solidFill>
                  <a:srgbClr val="002060"/>
                </a:solidFill>
              </a:rPr>
            </a:br>
            <a:endParaRPr lang="en-US" dirty="0">
              <a:solidFill>
                <a:srgbClr val="002060"/>
              </a:solidFill>
            </a:endParaRPr>
          </a:p>
        </p:txBody>
      </p:sp>
      <p:sp>
        <p:nvSpPr>
          <p:cNvPr id="11" name="Rectangle 10">
            <a:extLst>
              <a:ext uri="{FF2B5EF4-FFF2-40B4-BE49-F238E27FC236}">
                <a16:creationId xmlns:a16="http://schemas.microsoft.com/office/drawing/2014/main" id="{7E9FDB8B-18FB-4B57-BE40-21A888398C86}"/>
              </a:ext>
            </a:extLst>
          </p:cNvPr>
          <p:cNvSpPr/>
          <p:nvPr/>
        </p:nvSpPr>
        <p:spPr>
          <a:xfrm>
            <a:off x="375745" y="989903"/>
            <a:ext cx="1459845" cy="3967990"/>
          </a:xfrm>
          <a:prstGeom prst="rect">
            <a:avLst/>
          </a:prstGeom>
          <a:solidFill>
            <a:schemeClr val="accent2"/>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400" b="1" dirty="0">
                <a:solidFill>
                  <a:srgbClr val="FFFFFF"/>
                </a:solidFill>
              </a:rPr>
              <a:t>Approach &amp; Solution</a:t>
            </a:r>
          </a:p>
        </p:txBody>
      </p:sp>
      <p:sp>
        <p:nvSpPr>
          <p:cNvPr id="12" name="Rectangle 11">
            <a:extLst>
              <a:ext uri="{FF2B5EF4-FFF2-40B4-BE49-F238E27FC236}">
                <a16:creationId xmlns:a16="http://schemas.microsoft.com/office/drawing/2014/main" id="{83310176-9199-4146-99D5-3BA58D7776BF}"/>
              </a:ext>
            </a:extLst>
          </p:cNvPr>
          <p:cNvSpPr/>
          <p:nvPr/>
        </p:nvSpPr>
        <p:spPr>
          <a:xfrm>
            <a:off x="1835591" y="989901"/>
            <a:ext cx="6838626" cy="3967992"/>
          </a:xfrm>
          <a:prstGeom prst="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[Describe here succinctly the approach (e.g. supervised ML) and key findings, takeaways &amp; recommendations of the analysis. If there were a few points the audience needs to walk away, they should be described succinctly here]</a:t>
            </a:r>
          </a:p>
          <a:p>
            <a:endParaRPr lang="en-US" sz="1100" dirty="0">
              <a:solidFill>
                <a:schemeClr val="tx1"/>
              </a:solidFill>
            </a:endParaRPr>
          </a:p>
          <a:p>
            <a:pPr marL="285750" indent="-285750">
              <a:buFont typeface="Wingdings" panose="05000000000000000000" pitchFamily="2" charset="2"/>
              <a:buChar char="§"/>
            </a:pPr>
            <a:r>
              <a:rPr lang="en-US" sz="1100" dirty="0">
                <a:solidFill>
                  <a:schemeClr val="tx1"/>
                </a:solidFill>
              </a:rPr>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Wingdings" panose="05000000000000000000" pitchFamily="2" charset="2"/>
              <a:buChar char="§"/>
            </a:pPr>
            <a:endParaRPr lang="en-US" sz="1100" dirty="0">
              <a:solidFill>
                <a:schemeClr val="tx1"/>
              </a:solidFill>
            </a:endParaRPr>
          </a:p>
          <a:p>
            <a:pPr marL="285750" indent="-285750">
              <a:buFont typeface="Wingdings" panose="05000000000000000000" pitchFamily="2" charset="2"/>
              <a:buChar char="§"/>
            </a:pPr>
            <a:r>
              <a:rPr lang="en-US" sz="1100" dirty="0">
                <a:solidFill>
                  <a:schemeClr val="tx1"/>
                </a:solidFill>
              </a:rPr>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Wingdings" panose="05000000000000000000" pitchFamily="2" charset="2"/>
              <a:buChar char="§"/>
            </a:pPr>
            <a:endParaRPr lang="en-US" sz="1100" dirty="0">
              <a:solidFill>
                <a:schemeClr val="tx1"/>
              </a:solidFill>
            </a:endParaRPr>
          </a:p>
          <a:p>
            <a:pPr marL="285750" indent="-285750">
              <a:buFont typeface="Wingdings" panose="05000000000000000000" pitchFamily="2" charset="2"/>
              <a:buChar char="§"/>
            </a:pPr>
            <a:r>
              <a:rPr lang="en-US" sz="1100" dirty="0">
                <a:solidFill>
                  <a:schemeClr val="tx1"/>
                </a:solidFill>
              </a:rPr>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Wingdings" panose="05000000000000000000" pitchFamily="2" charset="2"/>
              <a:buChar char="§"/>
            </a:pPr>
            <a:endParaRPr lang="en-US" sz="1200" dirty="0">
              <a:solidFill>
                <a:schemeClr val="tx1"/>
              </a:solidFill>
            </a:endParaRPr>
          </a:p>
        </p:txBody>
      </p:sp>
      <p:sp>
        <p:nvSpPr>
          <p:cNvPr id="14" name="Rectangle 13">
            <a:extLst>
              <a:ext uri="{FF2B5EF4-FFF2-40B4-BE49-F238E27FC236}">
                <a16:creationId xmlns:a16="http://schemas.microsoft.com/office/drawing/2014/main" id="{73645575-B770-4FAE-92DE-09118F463E0A}"/>
              </a:ext>
            </a:extLst>
          </p:cNvPr>
          <p:cNvSpPr/>
          <p:nvPr/>
        </p:nvSpPr>
        <p:spPr>
          <a:xfrm>
            <a:off x="375745" y="5516569"/>
            <a:ext cx="8308457" cy="868769"/>
          </a:xfrm>
          <a:prstGeom prst="rect">
            <a:avLst/>
          </a:prstGeom>
          <a:solidFill>
            <a:schemeClr val="bg1">
              <a:lumMod val="95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Aft>
                <a:spcPct val="0"/>
              </a:spcAft>
            </a:pPr>
            <a:r>
              <a:rPr lang="en-US" sz="1100" b="1" dirty="0">
                <a:solidFill>
                  <a:schemeClr val="tx1"/>
                </a:solidFill>
              </a:rPr>
              <a:t>[Describe here the key takeaway / recommendation for the audience]</a:t>
            </a:r>
            <a:r>
              <a:rPr lang="en-US" sz="1100" b="1" dirty="0">
                <a:solidFill>
                  <a:schemeClr val="tx2"/>
                </a:solidFill>
              </a:rPr>
              <a:t> </a:t>
            </a:r>
          </a:p>
        </p:txBody>
      </p:sp>
      <p:sp>
        <p:nvSpPr>
          <p:cNvPr id="19" name="Isosceles Triangle 18">
            <a:extLst>
              <a:ext uri="{FF2B5EF4-FFF2-40B4-BE49-F238E27FC236}">
                <a16:creationId xmlns:a16="http://schemas.microsoft.com/office/drawing/2014/main" id="{31E7103F-FD8A-4A10-B7E9-35F3AC957B17}"/>
              </a:ext>
            </a:extLst>
          </p:cNvPr>
          <p:cNvSpPr/>
          <p:nvPr/>
        </p:nvSpPr>
        <p:spPr bwMode="gray">
          <a:xfrm flipV="1">
            <a:off x="3145872" y="5163282"/>
            <a:ext cx="2944536" cy="260060"/>
          </a:xfrm>
          <a:prstGeom prst="triangle">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16" name="Rectangle 15">
            <a:extLst>
              <a:ext uri="{FF2B5EF4-FFF2-40B4-BE49-F238E27FC236}">
                <a16:creationId xmlns:a16="http://schemas.microsoft.com/office/drawing/2014/main" id="{C4701B50-1200-4E40-8C97-815B369A5AA9}"/>
              </a:ext>
            </a:extLst>
          </p:cNvPr>
          <p:cNvSpPr/>
          <p:nvPr/>
        </p:nvSpPr>
        <p:spPr>
          <a:xfrm>
            <a:off x="5029199" y="6408823"/>
            <a:ext cx="3690318" cy="461665"/>
          </a:xfrm>
          <a:prstGeom prst="rect">
            <a:avLst/>
          </a:prstGeom>
        </p:spPr>
        <p:txBody>
          <a:bodyPr wrap="square">
            <a:spAutoFit/>
          </a:bodyPr>
          <a:lstStyle/>
          <a:p>
            <a:pPr algn="r"/>
            <a:r>
              <a:rPr lang="en-US" sz="800" i="1" dirty="0"/>
              <a:t>Source: </a:t>
            </a:r>
            <a:r>
              <a:rPr lang="en-US" sz="800" i="1" dirty="0">
                <a:hlinkClick r:id="rId2"/>
              </a:rPr>
              <a:t>https://www.xyz.com</a:t>
            </a:r>
            <a:endParaRPr lang="en-US" sz="800" i="1" dirty="0"/>
          </a:p>
          <a:p>
            <a:pPr algn="r"/>
            <a:r>
              <a:rPr lang="en-US" sz="800" i="1" dirty="0"/>
              <a:t>Reference: </a:t>
            </a:r>
            <a:r>
              <a:rPr lang="en-US" sz="800" i="1" dirty="0">
                <a:hlinkClick r:id="rId2"/>
              </a:rPr>
              <a:t>https://www.xyz.com</a:t>
            </a:r>
            <a:endParaRPr lang="en-US" sz="800" i="1" dirty="0"/>
          </a:p>
          <a:p>
            <a:pPr algn="r"/>
            <a:endParaRPr lang="en-US" sz="800" i="1" dirty="0"/>
          </a:p>
        </p:txBody>
      </p:sp>
    </p:spTree>
    <p:extLst>
      <p:ext uri="{BB962C8B-B14F-4D97-AF65-F5344CB8AC3E}">
        <p14:creationId xmlns:p14="http://schemas.microsoft.com/office/powerpoint/2010/main" val="42325917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Data Set Characteristics</a:t>
            </a:r>
            <a:br>
              <a:rPr lang="en-US" dirty="0">
                <a:solidFill>
                  <a:srgbClr val="002060"/>
                </a:solidFill>
              </a:rPr>
            </a:br>
            <a:r>
              <a:rPr lang="en-US" sz="2000" i="1" dirty="0"/>
              <a:t>[Slide Tag line]</a:t>
            </a:r>
            <a:endParaRPr lang="en-US" sz="2000" dirty="0">
              <a:solidFill>
                <a:srgbClr val="002060"/>
              </a:solidFill>
            </a:endParaRPr>
          </a:p>
        </p:txBody>
      </p:sp>
      <p:sp>
        <p:nvSpPr>
          <p:cNvPr id="15" name="Rectangle 14">
            <a:extLst>
              <a:ext uri="{FF2B5EF4-FFF2-40B4-BE49-F238E27FC236}">
                <a16:creationId xmlns:a16="http://schemas.microsoft.com/office/drawing/2014/main" id="{5ACB155C-1EC1-48D8-9C1D-151695C97D3D}"/>
              </a:ext>
            </a:extLst>
          </p:cNvPr>
          <p:cNvSpPr/>
          <p:nvPr/>
        </p:nvSpPr>
        <p:spPr>
          <a:xfrm>
            <a:off x="365760" y="1338790"/>
            <a:ext cx="4048527" cy="4878259"/>
          </a:xfrm>
          <a:prstGeom prst="rect">
            <a:avLst/>
          </a:prstGeom>
          <a:solidFill>
            <a:schemeClr val="bg1">
              <a:lumMod val="95000"/>
            </a:schemeClr>
          </a:solidFill>
        </p:spPr>
        <p:txBody>
          <a:bodyPr wrap="square">
            <a:spAutoFit/>
          </a:bodyPr>
          <a:lstStyle/>
          <a:p>
            <a:r>
              <a:rPr lang="en-US" sz="1100" dirty="0"/>
              <a:t>[Describe the dataset</a:t>
            </a:r>
          </a:p>
          <a:p>
            <a:pPr marL="285750" indent="-285750">
              <a:buFontTx/>
              <a:buChar char="-"/>
            </a:pPr>
            <a:r>
              <a:rPr lang="en-US" sz="1100" dirty="0"/>
              <a:t>Size</a:t>
            </a:r>
          </a:p>
          <a:p>
            <a:pPr marL="285750" indent="-285750">
              <a:buFontTx/>
              <a:buChar char="-"/>
            </a:pPr>
            <a:r>
              <a:rPr lang="en-US" sz="1100" dirty="0"/>
              <a:t>Shape</a:t>
            </a:r>
          </a:p>
          <a:p>
            <a:pPr marL="285750" indent="-285750">
              <a:buFontTx/>
              <a:buChar char="-"/>
            </a:pPr>
            <a:r>
              <a:rPr lang="en-US" sz="1100" dirty="0"/>
              <a:t>Observations</a:t>
            </a:r>
          </a:p>
          <a:p>
            <a:pPr marL="285750" indent="-285750">
              <a:buFontTx/>
              <a:buChar char="-"/>
            </a:pPr>
            <a:r>
              <a:rPr lang="en-US" sz="1100" dirty="0"/>
              <a:t>Features</a:t>
            </a:r>
          </a:p>
          <a:p>
            <a:pPr marL="285750" indent="-285750">
              <a:buFontTx/>
              <a:buChar char="-"/>
            </a:pPr>
            <a:r>
              <a:rPr lang="en-US" sz="1100" dirty="0"/>
              <a:t>Labels</a:t>
            </a:r>
          </a:p>
          <a:p>
            <a:pPr marL="285750" indent="-285750">
              <a:buFontTx/>
              <a:buChar char="-"/>
            </a:pPr>
            <a:r>
              <a:rPr lang="en-US" sz="1100" dirty="0"/>
              <a:t>Missing values</a:t>
            </a:r>
          </a:p>
          <a:p>
            <a:pPr marL="285750" indent="-285750">
              <a:buFontTx/>
              <a:buChar char="-"/>
            </a:pPr>
            <a:r>
              <a:rPr lang="en-US" sz="1100" dirty="0"/>
              <a:t>Duplicates]</a:t>
            </a:r>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a:t>
            </a:r>
          </a:p>
          <a:p>
            <a:pPr marL="285750" indent="-285750">
              <a:buFont typeface="Wingdings" panose="05000000000000000000" pitchFamily="2" charset="2"/>
              <a:buChar char="§"/>
            </a:pPr>
            <a:endParaRPr lang="en-US" sz="1400" dirty="0"/>
          </a:p>
        </p:txBody>
      </p:sp>
      <p:grpSp>
        <p:nvGrpSpPr>
          <p:cNvPr id="16" name="Group 4">
            <a:extLst>
              <a:ext uri="{FF2B5EF4-FFF2-40B4-BE49-F238E27FC236}">
                <a16:creationId xmlns:a16="http://schemas.microsoft.com/office/drawing/2014/main" id="{2BB897FC-23A7-4ABD-8653-B6CE273BDFE7}"/>
              </a:ext>
            </a:extLst>
          </p:cNvPr>
          <p:cNvGrpSpPr>
            <a:grpSpLocks/>
          </p:cNvGrpSpPr>
          <p:nvPr/>
        </p:nvGrpSpPr>
        <p:grpSpPr bwMode="auto">
          <a:xfrm>
            <a:off x="390927" y="1091292"/>
            <a:ext cx="4023360" cy="176213"/>
            <a:chOff x="247" y="716"/>
            <a:chExt cx="2528" cy="111"/>
          </a:xfrm>
        </p:grpSpPr>
        <p:sp>
          <p:nvSpPr>
            <p:cNvPr id="17" name="Line 5">
              <a:extLst>
                <a:ext uri="{FF2B5EF4-FFF2-40B4-BE49-F238E27FC236}">
                  <a16:creationId xmlns:a16="http://schemas.microsoft.com/office/drawing/2014/main" id="{4DF23932-4D96-498E-B5D1-55ADA74BA51B}"/>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1" name="Rectangle 6">
              <a:extLst>
                <a:ext uri="{FF2B5EF4-FFF2-40B4-BE49-F238E27FC236}">
                  <a16:creationId xmlns:a16="http://schemas.microsoft.com/office/drawing/2014/main" id="{A1E51B72-4A33-4D88-9A7F-F868A96AD5FA}"/>
                </a:ext>
              </a:extLst>
            </p:cNvPr>
            <p:cNvSpPr>
              <a:spLocks noChangeArrowheads="1"/>
            </p:cNvSpPr>
            <p:nvPr/>
          </p:nvSpPr>
          <p:spPr bwMode="gray">
            <a:xfrm>
              <a:off x="1012" y="716"/>
              <a:ext cx="955"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Dataset Information</a:t>
              </a:r>
            </a:p>
          </p:txBody>
        </p:sp>
      </p:grpSp>
      <p:sp>
        <p:nvSpPr>
          <p:cNvPr id="22" name="Rectangle 21">
            <a:extLst>
              <a:ext uri="{FF2B5EF4-FFF2-40B4-BE49-F238E27FC236}">
                <a16:creationId xmlns:a16="http://schemas.microsoft.com/office/drawing/2014/main" id="{169DC3EE-0320-483B-A447-AEF7CEB2F17F}"/>
              </a:ext>
            </a:extLst>
          </p:cNvPr>
          <p:cNvSpPr/>
          <p:nvPr/>
        </p:nvSpPr>
        <p:spPr>
          <a:xfrm>
            <a:off x="4620058" y="1338790"/>
            <a:ext cx="4146438" cy="4878259"/>
          </a:xfrm>
          <a:prstGeom prst="rect">
            <a:avLst/>
          </a:prstGeom>
          <a:solidFill>
            <a:schemeClr val="bg1">
              <a:lumMod val="95000"/>
            </a:schemeClr>
          </a:solidFill>
        </p:spPr>
        <p:txBody>
          <a:bodyPr wrap="square">
            <a:spAutoFit/>
          </a:bodyPr>
          <a:lstStyle/>
          <a:p>
            <a:r>
              <a:rPr lang="en-US" sz="1100" dirty="0"/>
              <a:t>[Display charts, </a:t>
            </a:r>
          </a:p>
          <a:p>
            <a:r>
              <a:rPr lang="en-US" sz="1100" dirty="0"/>
              <a:t>graphs, </a:t>
            </a:r>
          </a:p>
          <a:p>
            <a:r>
              <a:rPr lang="en-US" sz="1100" dirty="0"/>
              <a:t>heatmaps, </a:t>
            </a:r>
          </a:p>
          <a:p>
            <a:r>
              <a:rPr lang="en-US" sz="1100" dirty="0"/>
              <a:t>distributions about the dataset ]</a:t>
            </a:r>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pPr marL="285750" indent="-285750">
              <a:buFont typeface="Wingdings" panose="05000000000000000000" pitchFamily="2" charset="2"/>
              <a:buChar char="§"/>
            </a:pPr>
            <a:endParaRPr lang="en-US" sz="1100" dirty="0"/>
          </a:p>
        </p:txBody>
      </p:sp>
      <p:grpSp>
        <p:nvGrpSpPr>
          <p:cNvPr id="27" name="Group 4">
            <a:extLst>
              <a:ext uri="{FF2B5EF4-FFF2-40B4-BE49-F238E27FC236}">
                <a16:creationId xmlns:a16="http://schemas.microsoft.com/office/drawing/2014/main" id="{73F51D66-83BC-4F03-B41F-E05F00E6469B}"/>
              </a:ext>
            </a:extLst>
          </p:cNvPr>
          <p:cNvGrpSpPr>
            <a:grpSpLocks/>
          </p:cNvGrpSpPr>
          <p:nvPr/>
        </p:nvGrpSpPr>
        <p:grpSpPr bwMode="auto">
          <a:xfrm>
            <a:off x="4620056" y="1091292"/>
            <a:ext cx="4114800" cy="176213"/>
            <a:chOff x="247" y="716"/>
            <a:chExt cx="2528" cy="111"/>
          </a:xfrm>
        </p:grpSpPr>
        <p:sp>
          <p:nvSpPr>
            <p:cNvPr id="28" name="Line 5">
              <a:extLst>
                <a:ext uri="{FF2B5EF4-FFF2-40B4-BE49-F238E27FC236}">
                  <a16:creationId xmlns:a16="http://schemas.microsoft.com/office/drawing/2014/main" id="{CB149C3B-D3C9-482B-AB0D-574DBB87F061}"/>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9" name="Rectangle 6">
              <a:extLst>
                <a:ext uri="{FF2B5EF4-FFF2-40B4-BE49-F238E27FC236}">
                  <a16:creationId xmlns:a16="http://schemas.microsoft.com/office/drawing/2014/main" id="{F7E416A5-EF3F-41B0-8CDE-4B0EB72B4604}"/>
                </a:ext>
              </a:extLst>
            </p:cNvPr>
            <p:cNvSpPr>
              <a:spLocks noChangeArrowheads="1"/>
            </p:cNvSpPr>
            <p:nvPr/>
          </p:nvSpPr>
          <p:spPr bwMode="gray">
            <a:xfrm>
              <a:off x="961" y="716"/>
              <a:ext cx="1059"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Dataset Visualizations</a:t>
              </a:r>
            </a:p>
          </p:txBody>
        </p:sp>
      </p:grpSp>
      <p:sp>
        <p:nvSpPr>
          <p:cNvPr id="30" name="Rectangle 29">
            <a:extLst>
              <a:ext uri="{FF2B5EF4-FFF2-40B4-BE49-F238E27FC236}">
                <a16:creationId xmlns:a16="http://schemas.microsoft.com/office/drawing/2014/main" id="{6F4D7768-18EC-4E26-9395-F3B5AAD2AC56}"/>
              </a:ext>
            </a:extLst>
          </p:cNvPr>
          <p:cNvSpPr/>
          <p:nvPr/>
        </p:nvSpPr>
        <p:spPr>
          <a:xfrm>
            <a:off x="5146645" y="6408823"/>
            <a:ext cx="3690318" cy="461665"/>
          </a:xfrm>
          <a:prstGeom prst="rect">
            <a:avLst/>
          </a:prstGeom>
        </p:spPr>
        <p:txBody>
          <a:bodyPr wrap="square">
            <a:spAutoFit/>
          </a:bodyPr>
          <a:lstStyle/>
          <a:p>
            <a:pPr algn="r"/>
            <a:r>
              <a:rPr lang="en-US" sz="800" i="1" dirty="0"/>
              <a:t>Source: </a:t>
            </a:r>
            <a:r>
              <a:rPr lang="en-US" sz="800" i="1" dirty="0">
                <a:hlinkClick r:id="rId2"/>
              </a:rPr>
              <a:t>https://www.xyz.com</a:t>
            </a:r>
            <a:endParaRPr lang="en-US" sz="800" i="1" dirty="0"/>
          </a:p>
          <a:p>
            <a:pPr algn="r"/>
            <a:r>
              <a:rPr lang="en-US" sz="800" i="1" dirty="0"/>
              <a:t>Reference: </a:t>
            </a:r>
            <a:r>
              <a:rPr lang="en-US" sz="800" i="1" dirty="0">
                <a:hlinkClick r:id="rId2"/>
              </a:rPr>
              <a:t>https://www.xyz.com</a:t>
            </a:r>
            <a:endParaRPr lang="en-US" sz="800" i="1" dirty="0"/>
          </a:p>
          <a:p>
            <a:pPr algn="r"/>
            <a:endParaRPr lang="en-US" sz="800" i="1" dirty="0"/>
          </a:p>
        </p:txBody>
      </p:sp>
    </p:spTree>
    <p:extLst>
      <p:ext uri="{BB962C8B-B14F-4D97-AF65-F5344CB8AC3E}">
        <p14:creationId xmlns:p14="http://schemas.microsoft.com/office/powerpoint/2010/main" val="23141637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EDA – Exploratory Data Analysis</a:t>
            </a:r>
            <a:br>
              <a:rPr lang="en-US" dirty="0">
                <a:solidFill>
                  <a:srgbClr val="002060"/>
                </a:solidFill>
              </a:rPr>
            </a:br>
            <a:r>
              <a:rPr lang="en-US" sz="2000" i="1" dirty="0"/>
              <a:t>[Slide Tag line]</a:t>
            </a:r>
            <a:endParaRPr lang="en-US" sz="2000" dirty="0">
              <a:solidFill>
                <a:srgbClr val="002060"/>
              </a:solidFill>
            </a:endParaRPr>
          </a:p>
        </p:txBody>
      </p:sp>
      <p:sp>
        <p:nvSpPr>
          <p:cNvPr id="14" name="Text Placeholder 51">
            <a:extLst>
              <a:ext uri="{FF2B5EF4-FFF2-40B4-BE49-F238E27FC236}">
                <a16:creationId xmlns:a16="http://schemas.microsoft.com/office/drawing/2014/main" id="{FA172422-7988-4018-90DF-E831170704F6}"/>
              </a:ext>
            </a:extLst>
          </p:cNvPr>
          <p:cNvSpPr txBox="1">
            <a:spLocks/>
          </p:cNvSpPr>
          <p:nvPr/>
        </p:nvSpPr>
        <p:spPr bwMode="gray">
          <a:xfrm>
            <a:off x="393700" y="139858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kumimoji="0" lang="en-US" sz="1100" b="0" i="0" u="none" strike="noStrike" kern="0" cap="none" spc="0" normalizeH="0" baseline="0" noProof="0" dirty="0">
                <a:ln>
                  <a:noFill/>
                </a:ln>
                <a:solidFill>
                  <a:srgbClr val="000000"/>
                </a:solidFill>
                <a:effectLst/>
                <a:uLnTx/>
                <a:uFillTx/>
                <a:latin typeface="Arial"/>
                <a:ea typeface="+mn-ea"/>
                <a:cs typeface="+mn-cs"/>
              </a:rPr>
              <a:t>[Viz correlation, </a:t>
            </a:r>
          </a:p>
          <a:p>
            <a:pPr lvl="0">
              <a:spcBef>
                <a:spcPct val="80000"/>
              </a:spcBef>
              <a:buClr>
                <a:srgbClr val="000000"/>
              </a:buClr>
            </a:pPr>
            <a:r>
              <a:rPr kumimoji="0" lang="en-US" sz="1100" b="0" i="0" u="none" strike="noStrike" kern="0" cap="none" spc="0" normalizeH="0" baseline="0" noProof="0" dirty="0">
                <a:ln>
                  <a:noFill/>
                </a:ln>
                <a:solidFill>
                  <a:srgbClr val="000000"/>
                </a:solidFill>
                <a:effectLst/>
                <a:uLnTx/>
                <a:uFillTx/>
                <a:latin typeface="Arial"/>
                <a:ea typeface="+mn-ea"/>
                <a:cs typeface="+mn-cs"/>
              </a:rPr>
              <a:t>histogram, </a:t>
            </a:r>
          </a:p>
          <a:p>
            <a:pPr lvl="0">
              <a:spcBef>
                <a:spcPct val="80000"/>
              </a:spcBef>
              <a:buClr>
                <a:srgbClr val="000000"/>
              </a:buClr>
            </a:pPr>
            <a:r>
              <a:rPr kumimoji="0" lang="en-US" sz="1100" b="0" i="0" u="none" strike="noStrike" kern="0" cap="none" spc="0" normalizeH="0" baseline="0" noProof="0" dirty="0">
                <a:ln>
                  <a:noFill/>
                </a:ln>
                <a:solidFill>
                  <a:srgbClr val="000000"/>
                </a:solidFill>
                <a:effectLst/>
                <a:uLnTx/>
                <a:uFillTx/>
                <a:latin typeface="Arial"/>
                <a:ea typeface="+mn-ea"/>
                <a:cs typeface="+mn-cs"/>
              </a:rPr>
              <a:t>boxplot, </a:t>
            </a:r>
            <a:r>
              <a:rPr lang="en-US" kern="0" dirty="0">
                <a:solidFill>
                  <a:srgbClr val="000000"/>
                </a:solidFill>
              </a:rPr>
              <a:t>outliers and </a:t>
            </a:r>
          </a:p>
          <a:p>
            <a:pPr lvl="0">
              <a:spcBef>
                <a:spcPct val="80000"/>
              </a:spcBef>
              <a:buClr>
                <a:srgbClr val="000000"/>
              </a:buClr>
            </a:pPr>
            <a:r>
              <a:rPr lang="en-US" kern="0" dirty="0">
                <a:solidFill>
                  <a:srgbClr val="000000"/>
                </a:solidFill>
              </a:rPr>
              <a:t>key takeaway descriptions]</a:t>
            </a:r>
            <a:endParaRPr kumimoji="0" lang="en-US" sz="11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grpSp>
        <p:nvGrpSpPr>
          <p:cNvPr id="37" name="Group 7">
            <a:extLst>
              <a:ext uri="{FF2B5EF4-FFF2-40B4-BE49-F238E27FC236}">
                <a16:creationId xmlns:a16="http://schemas.microsoft.com/office/drawing/2014/main" id="{1531C0BB-372D-4606-AE34-E5C57D8F3D09}"/>
              </a:ext>
            </a:extLst>
          </p:cNvPr>
          <p:cNvGrpSpPr>
            <a:grpSpLocks/>
          </p:cNvGrpSpPr>
          <p:nvPr/>
        </p:nvGrpSpPr>
        <p:grpSpPr bwMode="auto">
          <a:xfrm>
            <a:off x="392113" y="1136654"/>
            <a:ext cx="4013200" cy="160338"/>
            <a:chOff x="247" y="716"/>
            <a:chExt cx="2528" cy="101"/>
          </a:xfrm>
        </p:grpSpPr>
        <p:sp>
          <p:nvSpPr>
            <p:cNvPr id="38" name="Line 8">
              <a:extLst>
                <a:ext uri="{FF2B5EF4-FFF2-40B4-BE49-F238E27FC236}">
                  <a16:creationId xmlns:a16="http://schemas.microsoft.com/office/drawing/2014/main" id="{4251CDF0-E875-43AF-B88A-A676DCD5828C}"/>
                </a:ext>
              </a:extLst>
            </p:cNvPr>
            <p:cNvSpPr>
              <a:spLocks noChangeShapeType="1"/>
            </p:cNvSpPr>
            <p:nvPr/>
          </p:nvSpPr>
          <p:spPr bwMode="gray">
            <a:xfrm>
              <a:off x="247"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39" name="Rectangle 9">
              <a:extLst>
                <a:ext uri="{FF2B5EF4-FFF2-40B4-BE49-F238E27FC236}">
                  <a16:creationId xmlns:a16="http://schemas.microsoft.com/office/drawing/2014/main" id="{017CDEBA-F122-4AC6-9065-329ACA5A3CBF}"/>
                </a:ext>
              </a:extLst>
            </p:cNvPr>
            <p:cNvSpPr>
              <a:spLocks noChangeArrowheads="1"/>
            </p:cNvSpPr>
            <p:nvPr/>
          </p:nvSpPr>
          <p:spPr bwMode="gray">
            <a:xfrm>
              <a:off x="1040"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1</a:t>
              </a:r>
              <a:endParaRPr kumimoji="0" lang="en-US" sz="1100" b="1" i="0" u="none" strike="noStrike" kern="0" cap="none" spc="0" normalizeH="0" baseline="0" noProof="0" dirty="0">
                <a:ln>
                  <a:noFill/>
                </a:ln>
                <a:solidFill>
                  <a:srgbClr val="000000"/>
                </a:solidFill>
                <a:effectLst/>
                <a:uLnTx/>
                <a:uFillTx/>
                <a:cs typeface="Arial" charset="0"/>
              </a:endParaRPr>
            </a:p>
          </p:txBody>
        </p:sp>
      </p:grpSp>
      <p:grpSp>
        <p:nvGrpSpPr>
          <p:cNvPr id="40" name="Group 10">
            <a:extLst>
              <a:ext uri="{FF2B5EF4-FFF2-40B4-BE49-F238E27FC236}">
                <a16:creationId xmlns:a16="http://schemas.microsoft.com/office/drawing/2014/main" id="{01E67906-1576-4918-A290-7099569B5CB1}"/>
              </a:ext>
            </a:extLst>
          </p:cNvPr>
          <p:cNvGrpSpPr>
            <a:grpSpLocks/>
          </p:cNvGrpSpPr>
          <p:nvPr/>
        </p:nvGrpSpPr>
        <p:grpSpPr bwMode="auto">
          <a:xfrm>
            <a:off x="4733925" y="1136654"/>
            <a:ext cx="4013200" cy="160338"/>
            <a:chOff x="2982" y="716"/>
            <a:chExt cx="2528" cy="101"/>
          </a:xfrm>
        </p:grpSpPr>
        <p:sp>
          <p:nvSpPr>
            <p:cNvPr id="41" name="Line 11">
              <a:extLst>
                <a:ext uri="{FF2B5EF4-FFF2-40B4-BE49-F238E27FC236}">
                  <a16:creationId xmlns:a16="http://schemas.microsoft.com/office/drawing/2014/main" id="{4F539E85-7284-4BE5-911B-7AE6CE9168D3}"/>
                </a:ext>
              </a:extLst>
            </p:cNvPr>
            <p:cNvSpPr>
              <a:spLocks noChangeShapeType="1"/>
            </p:cNvSpPr>
            <p:nvPr/>
          </p:nvSpPr>
          <p:spPr bwMode="gray">
            <a:xfrm>
              <a:off x="2982" y="775"/>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2" name="Rectangle 12">
              <a:extLst>
                <a:ext uri="{FF2B5EF4-FFF2-40B4-BE49-F238E27FC236}">
                  <a16:creationId xmlns:a16="http://schemas.microsoft.com/office/drawing/2014/main" id="{2D1B4041-54CB-4DEA-9EB8-8DAA6C8DC2B0}"/>
                </a:ext>
              </a:extLst>
            </p:cNvPr>
            <p:cNvSpPr>
              <a:spLocks noChangeArrowheads="1"/>
            </p:cNvSpPr>
            <p:nvPr/>
          </p:nvSpPr>
          <p:spPr bwMode="gray">
            <a:xfrm>
              <a:off x="3776" y="716"/>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3</a:t>
              </a:r>
              <a:endParaRPr lang="en-US" sz="1100" b="1" kern="0" dirty="0">
                <a:solidFill>
                  <a:srgbClr val="000000"/>
                </a:solidFill>
                <a:cs typeface="Arial" charset="0"/>
              </a:endParaRPr>
            </a:p>
          </p:txBody>
        </p:sp>
      </p:grpSp>
      <p:grpSp>
        <p:nvGrpSpPr>
          <p:cNvPr id="43" name="Group 13">
            <a:extLst>
              <a:ext uri="{FF2B5EF4-FFF2-40B4-BE49-F238E27FC236}">
                <a16:creationId xmlns:a16="http://schemas.microsoft.com/office/drawing/2014/main" id="{FDD37694-C1B8-4284-B7A8-2CC5F3376E15}"/>
              </a:ext>
            </a:extLst>
          </p:cNvPr>
          <p:cNvGrpSpPr>
            <a:grpSpLocks/>
          </p:cNvGrpSpPr>
          <p:nvPr/>
        </p:nvGrpSpPr>
        <p:grpSpPr bwMode="auto">
          <a:xfrm>
            <a:off x="392113" y="3781437"/>
            <a:ext cx="4013200" cy="160338"/>
            <a:chOff x="247" y="2382"/>
            <a:chExt cx="2528" cy="101"/>
          </a:xfrm>
        </p:grpSpPr>
        <p:sp>
          <p:nvSpPr>
            <p:cNvPr id="44" name="Line 14">
              <a:extLst>
                <a:ext uri="{FF2B5EF4-FFF2-40B4-BE49-F238E27FC236}">
                  <a16:creationId xmlns:a16="http://schemas.microsoft.com/office/drawing/2014/main" id="{C5DD8C7A-DAE2-42F0-B541-F74CE8E4A12F}"/>
                </a:ext>
              </a:extLst>
            </p:cNvPr>
            <p:cNvSpPr>
              <a:spLocks noChangeShapeType="1"/>
            </p:cNvSpPr>
            <p:nvPr/>
          </p:nvSpPr>
          <p:spPr bwMode="gray">
            <a:xfrm>
              <a:off x="247" y="2441"/>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5" name="Rectangle 15">
              <a:extLst>
                <a:ext uri="{FF2B5EF4-FFF2-40B4-BE49-F238E27FC236}">
                  <a16:creationId xmlns:a16="http://schemas.microsoft.com/office/drawing/2014/main" id="{0B921F8D-BA28-46D5-BF99-2B075ADAA966}"/>
                </a:ext>
              </a:extLst>
            </p:cNvPr>
            <p:cNvSpPr>
              <a:spLocks noChangeArrowheads="1"/>
            </p:cNvSpPr>
            <p:nvPr/>
          </p:nvSpPr>
          <p:spPr bwMode="gray">
            <a:xfrm>
              <a:off x="1040" y="2382"/>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2</a:t>
              </a:r>
              <a:endParaRPr lang="en-US" sz="1100" b="1" kern="0" dirty="0">
                <a:solidFill>
                  <a:srgbClr val="000000"/>
                </a:solidFill>
                <a:cs typeface="Arial" charset="0"/>
              </a:endParaRPr>
            </a:p>
          </p:txBody>
        </p:sp>
      </p:grpSp>
      <p:grpSp>
        <p:nvGrpSpPr>
          <p:cNvPr id="46" name="Group 16">
            <a:extLst>
              <a:ext uri="{FF2B5EF4-FFF2-40B4-BE49-F238E27FC236}">
                <a16:creationId xmlns:a16="http://schemas.microsoft.com/office/drawing/2014/main" id="{4B8E359C-01B9-49BB-8DAA-FEE9AEBFCE4B}"/>
              </a:ext>
            </a:extLst>
          </p:cNvPr>
          <p:cNvGrpSpPr>
            <a:grpSpLocks/>
          </p:cNvGrpSpPr>
          <p:nvPr/>
        </p:nvGrpSpPr>
        <p:grpSpPr bwMode="auto">
          <a:xfrm>
            <a:off x="4733925" y="3781437"/>
            <a:ext cx="4013200" cy="160338"/>
            <a:chOff x="2982" y="2382"/>
            <a:chExt cx="2528" cy="101"/>
          </a:xfrm>
        </p:grpSpPr>
        <p:sp>
          <p:nvSpPr>
            <p:cNvPr id="47" name="Line 17">
              <a:extLst>
                <a:ext uri="{FF2B5EF4-FFF2-40B4-BE49-F238E27FC236}">
                  <a16:creationId xmlns:a16="http://schemas.microsoft.com/office/drawing/2014/main" id="{A681A31A-FB65-43D0-B770-6C79E47C3331}"/>
                </a:ext>
              </a:extLst>
            </p:cNvPr>
            <p:cNvSpPr>
              <a:spLocks noChangeShapeType="1"/>
            </p:cNvSpPr>
            <p:nvPr/>
          </p:nvSpPr>
          <p:spPr bwMode="gray">
            <a:xfrm>
              <a:off x="2982" y="2441"/>
              <a:ext cx="2528" cy="0"/>
            </a:xfrm>
            <a:prstGeom prst="line">
              <a:avLst/>
            </a:prstGeom>
            <a:noFill/>
            <a:ln w="12700" cap="rnd">
              <a:solidFill>
                <a:srgbClr val="00339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solidFill>
                  <a:srgbClr val="000000"/>
                </a:solidFill>
                <a:effectLst/>
                <a:uLnTx/>
                <a:uFillTx/>
                <a:cs typeface="Arial" charset="0"/>
              </a:endParaRPr>
            </a:p>
          </p:txBody>
        </p:sp>
        <p:sp>
          <p:nvSpPr>
            <p:cNvPr id="48" name="Rectangle 18">
              <a:extLst>
                <a:ext uri="{FF2B5EF4-FFF2-40B4-BE49-F238E27FC236}">
                  <a16:creationId xmlns:a16="http://schemas.microsoft.com/office/drawing/2014/main" id="{9CBED18C-B301-4880-8822-EDAFD3D27BA0}"/>
                </a:ext>
              </a:extLst>
            </p:cNvPr>
            <p:cNvSpPr>
              <a:spLocks noChangeArrowheads="1"/>
            </p:cNvSpPr>
            <p:nvPr/>
          </p:nvSpPr>
          <p:spPr bwMode="gray">
            <a:xfrm>
              <a:off x="3774" y="2382"/>
              <a:ext cx="921"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lvl="0" algn="ctr" fontAlgn="base">
                <a:lnSpc>
                  <a:spcPct val="95000"/>
                </a:lnSpc>
                <a:spcBef>
                  <a:spcPct val="0"/>
                </a:spcBef>
                <a:spcAft>
                  <a:spcPct val="0"/>
                </a:spcAft>
              </a:pPr>
              <a:r>
                <a:rPr lang="en-GB" altLang="en-US" sz="1100" b="1" kern="0" dirty="0">
                  <a:solidFill>
                    <a:srgbClr val="000000"/>
                  </a:solidFill>
                </a:rPr>
                <a:t>Visualization EDA 4</a:t>
              </a:r>
              <a:endParaRPr lang="en-US" sz="1100" b="1" kern="0" dirty="0">
                <a:solidFill>
                  <a:srgbClr val="000000"/>
                </a:solidFill>
                <a:cs typeface="Arial" charset="0"/>
              </a:endParaRPr>
            </a:p>
          </p:txBody>
        </p:sp>
      </p:grpSp>
      <p:sp>
        <p:nvSpPr>
          <p:cNvPr id="49" name="Text Placeholder 51">
            <a:extLst>
              <a:ext uri="{FF2B5EF4-FFF2-40B4-BE49-F238E27FC236}">
                <a16:creationId xmlns:a16="http://schemas.microsoft.com/office/drawing/2014/main" id="{09EBFC8D-FD5F-4ECB-AC95-E64E685A77A5}"/>
              </a:ext>
            </a:extLst>
          </p:cNvPr>
          <p:cNvSpPr txBox="1">
            <a:spLocks/>
          </p:cNvSpPr>
          <p:nvPr/>
        </p:nvSpPr>
        <p:spPr bwMode="gray">
          <a:xfrm>
            <a:off x="4714875" y="1398588"/>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kern="0" dirty="0">
                <a:solidFill>
                  <a:srgbClr val="000000"/>
                </a:solidFill>
              </a:rPr>
              <a:t>[Viz correlation, </a:t>
            </a:r>
          </a:p>
          <a:p>
            <a:pPr lvl="0">
              <a:spcBef>
                <a:spcPct val="80000"/>
              </a:spcBef>
              <a:buClr>
                <a:srgbClr val="000000"/>
              </a:buClr>
            </a:pPr>
            <a:r>
              <a:rPr lang="en-US" kern="0" dirty="0">
                <a:solidFill>
                  <a:srgbClr val="000000"/>
                </a:solidFill>
              </a:rPr>
              <a:t>histogram, </a:t>
            </a:r>
          </a:p>
          <a:p>
            <a:pPr lvl="0">
              <a:spcBef>
                <a:spcPct val="80000"/>
              </a:spcBef>
              <a:buClr>
                <a:srgbClr val="000000"/>
              </a:buClr>
            </a:pPr>
            <a:r>
              <a:rPr lang="en-US" kern="0" dirty="0">
                <a:solidFill>
                  <a:srgbClr val="000000"/>
                </a:solidFill>
              </a:rPr>
              <a:t>boxplot, outliers and </a:t>
            </a:r>
          </a:p>
          <a:p>
            <a:pPr lvl="0">
              <a:spcBef>
                <a:spcPct val="80000"/>
              </a:spcBef>
              <a:buClr>
                <a:srgbClr val="000000"/>
              </a:buClr>
            </a:pPr>
            <a:r>
              <a:rPr lang="en-US" kern="0" dirty="0">
                <a:solidFill>
                  <a:srgbClr val="000000"/>
                </a:solidFill>
              </a:rPr>
              <a:t>key takeaway descriptions]</a:t>
            </a:r>
          </a:p>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0" name="Text Placeholder 51">
            <a:extLst>
              <a:ext uri="{FF2B5EF4-FFF2-40B4-BE49-F238E27FC236}">
                <a16:creationId xmlns:a16="http://schemas.microsoft.com/office/drawing/2014/main" id="{C7CE995C-216D-4E3C-AD0F-4FA497B8B85A}"/>
              </a:ext>
            </a:extLst>
          </p:cNvPr>
          <p:cNvSpPr txBox="1">
            <a:spLocks/>
          </p:cNvSpPr>
          <p:nvPr/>
        </p:nvSpPr>
        <p:spPr bwMode="gray">
          <a:xfrm>
            <a:off x="365760" y="4073303"/>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kern="0" dirty="0">
                <a:solidFill>
                  <a:srgbClr val="000000"/>
                </a:solidFill>
              </a:rPr>
              <a:t>[Viz correlation, </a:t>
            </a:r>
          </a:p>
          <a:p>
            <a:pPr lvl="0">
              <a:spcBef>
                <a:spcPct val="80000"/>
              </a:spcBef>
              <a:buClr>
                <a:srgbClr val="000000"/>
              </a:buClr>
            </a:pPr>
            <a:r>
              <a:rPr lang="en-US" kern="0" dirty="0">
                <a:solidFill>
                  <a:srgbClr val="000000"/>
                </a:solidFill>
              </a:rPr>
              <a:t>histogram, </a:t>
            </a:r>
          </a:p>
          <a:p>
            <a:pPr lvl="0">
              <a:spcBef>
                <a:spcPct val="80000"/>
              </a:spcBef>
              <a:buClr>
                <a:srgbClr val="000000"/>
              </a:buClr>
            </a:pPr>
            <a:r>
              <a:rPr lang="en-US" kern="0" dirty="0">
                <a:solidFill>
                  <a:srgbClr val="000000"/>
                </a:solidFill>
              </a:rPr>
              <a:t>boxplot, outliers and </a:t>
            </a:r>
          </a:p>
          <a:p>
            <a:pPr lvl="0">
              <a:spcBef>
                <a:spcPct val="80000"/>
              </a:spcBef>
              <a:buClr>
                <a:srgbClr val="000000"/>
              </a:buClr>
            </a:pPr>
            <a:r>
              <a:rPr lang="en-US" kern="0" dirty="0">
                <a:solidFill>
                  <a:srgbClr val="000000"/>
                </a:solidFill>
              </a:rPr>
              <a:t>key takeaway descriptions]</a:t>
            </a:r>
          </a:p>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1" name="Text Placeholder 51">
            <a:extLst>
              <a:ext uri="{FF2B5EF4-FFF2-40B4-BE49-F238E27FC236}">
                <a16:creationId xmlns:a16="http://schemas.microsoft.com/office/drawing/2014/main" id="{02088DA5-0CDC-4FD7-B996-BF3BEAA87DC4}"/>
              </a:ext>
            </a:extLst>
          </p:cNvPr>
          <p:cNvSpPr txBox="1">
            <a:spLocks/>
          </p:cNvSpPr>
          <p:nvPr/>
        </p:nvSpPr>
        <p:spPr bwMode="gray">
          <a:xfrm>
            <a:off x="4714875" y="4073303"/>
            <a:ext cx="4013200" cy="2203450"/>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kern="0" dirty="0">
                <a:solidFill>
                  <a:srgbClr val="000000"/>
                </a:solidFill>
              </a:rPr>
              <a:t>[Viz correlation, </a:t>
            </a:r>
          </a:p>
          <a:p>
            <a:pPr lvl="0">
              <a:spcBef>
                <a:spcPct val="80000"/>
              </a:spcBef>
              <a:buClr>
                <a:srgbClr val="000000"/>
              </a:buClr>
            </a:pPr>
            <a:r>
              <a:rPr lang="en-US" kern="0" dirty="0">
                <a:solidFill>
                  <a:srgbClr val="000000"/>
                </a:solidFill>
              </a:rPr>
              <a:t>histogram, </a:t>
            </a:r>
          </a:p>
          <a:p>
            <a:pPr lvl="0">
              <a:spcBef>
                <a:spcPct val="80000"/>
              </a:spcBef>
              <a:buClr>
                <a:srgbClr val="000000"/>
              </a:buClr>
            </a:pPr>
            <a:r>
              <a:rPr lang="en-US" kern="0" dirty="0">
                <a:solidFill>
                  <a:srgbClr val="000000"/>
                </a:solidFill>
              </a:rPr>
              <a:t>boxplot, outliers and </a:t>
            </a:r>
          </a:p>
          <a:p>
            <a:pPr lvl="0">
              <a:spcBef>
                <a:spcPct val="80000"/>
              </a:spcBef>
              <a:buClr>
                <a:srgbClr val="000000"/>
              </a:buClr>
            </a:pPr>
            <a:r>
              <a:rPr lang="en-US" kern="0" dirty="0">
                <a:solidFill>
                  <a:srgbClr val="000000"/>
                </a:solidFill>
              </a:rPr>
              <a:t>key takeaway descriptions]</a:t>
            </a:r>
          </a:p>
          <a:p>
            <a:pPr marL="0" marR="0" lvl="0" indent="0" algn="l" defTabSz="914400" rtl="0" eaLnBrk="1" fontAlgn="base" latinLnBrk="0" hangingPunct="1">
              <a:lnSpc>
                <a:spcPct val="106000"/>
              </a:lnSpc>
              <a:spcBef>
                <a:spcPct val="0"/>
              </a:spcBef>
              <a:spcAft>
                <a:spcPct val="0"/>
              </a:spcAft>
              <a:buClr>
                <a:srgbClr val="000000"/>
              </a:buClr>
              <a:buSzPct val="80000"/>
              <a:buFontTx/>
              <a:buNone/>
              <a:tabLst/>
              <a:defRPr/>
            </a:pP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52" name="Rectangle 51">
            <a:extLst>
              <a:ext uri="{FF2B5EF4-FFF2-40B4-BE49-F238E27FC236}">
                <a16:creationId xmlns:a16="http://schemas.microsoft.com/office/drawing/2014/main" id="{7E674929-A50F-48A6-BF73-7ADE43FC927C}"/>
              </a:ext>
            </a:extLst>
          </p:cNvPr>
          <p:cNvSpPr/>
          <p:nvPr/>
        </p:nvSpPr>
        <p:spPr>
          <a:xfrm>
            <a:off x="5264091" y="6408823"/>
            <a:ext cx="3690318" cy="461665"/>
          </a:xfrm>
          <a:prstGeom prst="rect">
            <a:avLst/>
          </a:prstGeom>
        </p:spPr>
        <p:txBody>
          <a:bodyPr wrap="square">
            <a:spAutoFit/>
          </a:bodyPr>
          <a:lstStyle/>
          <a:p>
            <a:pPr algn="r"/>
            <a:r>
              <a:rPr lang="en-US" sz="800" i="1" dirty="0"/>
              <a:t>Source: </a:t>
            </a:r>
            <a:r>
              <a:rPr lang="en-US" sz="800" i="1" dirty="0">
                <a:hlinkClick r:id="rId2"/>
              </a:rPr>
              <a:t>https://www.xyz.com</a:t>
            </a:r>
            <a:endParaRPr lang="en-US" sz="800" i="1" dirty="0"/>
          </a:p>
          <a:p>
            <a:pPr algn="r"/>
            <a:r>
              <a:rPr lang="en-US" sz="800" i="1" dirty="0"/>
              <a:t>Reference: </a:t>
            </a:r>
            <a:r>
              <a:rPr lang="en-US" sz="800" i="1" dirty="0">
                <a:hlinkClick r:id="rId2"/>
              </a:rPr>
              <a:t>https://www.xyz.com</a:t>
            </a:r>
            <a:endParaRPr lang="en-US" sz="800" i="1" dirty="0"/>
          </a:p>
          <a:p>
            <a:pPr algn="r"/>
            <a:endParaRPr lang="en-US" sz="800" i="1" dirty="0"/>
          </a:p>
        </p:txBody>
      </p:sp>
    </p:spTree>
    <p:extLst>
      <p:ext uri="{BB962C8B-B14F-4D97-AF65-F5344CB8AC3E}">
        <p14:creationId xmlns:p14="http://schemas.microsoft.com/office/powerpoint/2010/main" val="4157700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Data Cleansing &amp; Pre-processing</a:t>
            </a:r>
            <a:br>
              <a:rPr lang="en-US" dirty="0">
                <a:solidFill>
                  <a:srgbClr val="002060"/>
                </a:solidFill>
              </a:rPr>
            </a:br>
            <a:r>
              <a:rPr lang="en-US" sz="2000" i="1" dirty="0"/>
              <a:t>[Slide Tag line]</a:t>
            </a:r>
            <a:endParaRPr lang="en-US" sz="2000" dirty="0">
              <a:solidFill>
                <a:srgbClr val="002060"/>
              </a:solidFill>
            </a:endParaRPr>
          </a:p>
        </p:txBody>
      </p:sp>
      <p:grpSp>
        <p:nvGrpSpPr>
          <p:cNvPr id="13" name="Group 14">
            <a:extLst>
              <a:ext uri="{FF2B5EF4-FFF2-40B4-BE49-F238E27FC236}">
                <a16:creationId xmlns:a16="http://schemas.microsoft.com/office/drawing/2014/main" id="{6829B890-711B-4F3D-A2C8-DD5E5E2508CB}"/>
              </a:ext>
            </a:extLst>
          </p:cNvPr>
          <p:cNvGrpSpPr>
            <a:grpSpLocks/>
          </p:cNvGrpSpPr>
          <p:nvPr/>
        </p:nvGrpSpPr>
        <p:grpSpPr bwMode="auto">
          <a:xfrm>
            <a:off x="360681" y="1116200"/>
            <a:ext cx="3993206" cy="1519238"/>
            <a:chOff x="635" y="1029"/>
            <a:chExt cx="2173" cy="957"/>
          </a:xfrm>
        </p:grpSpPr>
        <p:sp>
          <p:nvSpPr>
            <p:cNvPr id="15" name="Rectangle 15">
              <a:extLst>
                <a:ext uri="{FF2B5EF4-FFF2-40B4-BE49-F238E27FC236}">
                  <a16:creationId xmlns:a16="http://schemas.microsoft.com/office/drawing/2014/main" id="{28425367-EF4C-47FC-AA01-20A7A5A23D25}"/>
                </a:ext>
              </a:extLst>
            </p:cNvPr>
            <p:cNvSpPr>
              <a:spLocks noChangeArrowheads="1"/>
            </p:cNvSpPr>
            <p:nvPr/>
          </p:nvSpPr>
          <p:spPr bwMode="gray">
            <a:xfrm>
              <a:off x="635" y="1117"/>
              <a:ext cx="2173" cy="869"/>
            </a:xfrm>
            <a:prstGeom prst="rect">
              <a:avLst/>
            </a:prstGeom>
            <a:noFill/>
            <a:ln w="9525" algn="ctr">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sz="1100" dirty="0"/>
                <a:t>Ut felis odio, elementum ac efficitur vitae, porttitor ac eros. Suspendisse eget risus in urna auctor auctor. Suspendisse vehicula orci vel interdum vehicula. Aenean in ante quam. Morbi augue mauris, scelerisque eu risus commodo, eleifend tristique lorem. </a:t>
              </a:r>
            </a:p>
          </p:txBody>
        </p:sp>
        <p:sp>
          <p:nvSpPr>
            <p:cNvPr id="17" name="Text Box 16">
              <a:extLst>
                <a:ext uri="{FF2B5EF4-FFF2-40B4-BE49-F238E27FC236}">
                  <a16:creationId xmlns:a16="http://schemas.microsoft.com/office/drawing/2014/main" id="{6941B0DE-7659-4678-9EF2-A11276305B07}"/>
                </a:ext>
              </a:extLst>
            </p:cNvPr>
            <p:cNvSpPr txBox="1">
              <a:spLocks noChangeArrowheads="1"/>
            </p:cNvSpPr>
            <p:nvPr/>
          </p:nvSpPr>
          <p:spPr bwMode="gray">
            <a:xfrm>
              <a:off x="703" y="1029"/>
              <a:ext cx="968" cy="173"/>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fontAlgn="base">
                <a:lnSpc>
                  <a:spcPct val="106000"/>
                </a:lnSpc>
                <a:spcBef>
                  <a:spcPct val="0"/>
                </a:spcBef>
                <a:spcAft>
                  <a:spcPct val="0"/>
                </a:spcAft>
                <a:buClr>
                  <a:srgbClr val="000000"/>
                </a:buClr>
                <a:buFont typeface="Wingdings 2" pitchFamily="18" charset="2"/>
                <a:buNone/>
                <a:defRPr/>
              </a:pPr>
              <a:r>
                <a:rPr lang="en-GB" b="1" kern="0" dirty="0">
                  <a:solidFill>
                    <a:srgbClr val="000000"/>
                  </a:solidFill>
                  <a:cs typeface="Arial" charset="0"/>
                </a:rPr>
                <a:t>Categorical Features</a:t>
              </a:r>
            </a:p>
          </p:txBody>
        </p:sp>
      </p:grpSp>
      <p:grpSp>
        <p:nvGrpSpPr>
          <p:cNvPr id="18" name="Group 20">
            <a:extLst>
              <a:ext uri="{FF2B5EF4-FFF2-40B4-BE49-F238E27FC236}">
                <a16:creationId xmlns:a16="http://schemas.microsoft.com/office/drawing/2014/main" id="{A221B657-1C5B-4940-B629-A4488A47A3A0}"/>
              </a:ext>
            </a:extLst>
          </p:cNvPr>
          <p:cNvGrpSpPr>
            <a:grpSpLocks/>
          </p:cNvGrpSpPr>
          <p:nvPr/>
        </p:nvGrpSpPr>
        <p:grpSpPr bwMode="auto">
          <a:xfrm>
            <a:off x="358775" y="2737653"/>
            <a:ext cx="3993206" cy="1527175"/>
            <a:chOff x="635" y="1024"/>
            <a:chExt cx="2173" cy="962"/>
          </a:xfrm>
        </p:grpSpPr>
        <p:sp>
          <p:nvSpPr>
            <p:cNvPr id="19" name="Rectangle 21">
              <a:extLst>
                <a:ext uri="{FF2B5EF4-FFF2-40B4-BE49-F238E27FC236}">
                  <a16:creationId xmlns:a16="http://schemas.microsoft.com/office/drawing/2014/main" id="{2589FCA2-B8B3-4260-A6E2-D9F57E152D4A}"/>
                </a:ext>
              </a:extLst>
            </p:cNvPr>
            <p:cNvSpPr>
              <a:spLocks noChangeArrowheads="1"/>
            </p:cNvSpPr>
            <p:nvPr/>
          </p:nvSpPr>
          <p:spPr bwMode="gray">
            <a:xfrm>
              <a:off x="635" y="1117"/>
              <a:ext cx="2173" cy="869"/>
            </a:xfrm>
            <a:prstGeom prst="rect">
              <a:avLst/>
            </a:prstGeom>
            <a:noFill/>
            <a:ln w="9525" algn="ctr">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sz="1100" dirty="0"/>
                <a:t>Ut felis odio, elementum ac efficitur vitae, porttitor ac eros. Suspendisse eget risus in urna auctor auctor. Suspendisse vehicula orci vel interdum vehicula. Aenean in ante quam. Morbi augue mauris, scelerisque eu risus commodo, eleifend tristique lorem. </a:t>
              </a:r>
            </a:p>
          </p:txBody>
        </p:sp>
        <p:sp>
          <p:nvSpPr>
            <p:cNvPr id="20" name="Text Box 22">
              <a:extLst>
                <a:ext uri="{FF2B5EF4-FFF2-40B4-BE49-F238E27FC236}">
                  <a16:creationId xmlns:a16="http://schemas.microsoft.com/office/drawing/2014/main" id="{DA84912A-9F6E-4E79-8FC3-415A55F9CC49}"/>
                </a:ext>
              </a:extLst>
            </p:cNvPr>
            <p:cNvSpPr txBox="1">
              <a:spLocks noChangeArrowheads="1"/>
            </p:cNvSpPr>
            <p:nvPr/>
          </p:nvSpPr>
          <p:spPr bwMode="gray">
            <a:xfrm>
              <a:off x="703" y="1024"/>
              <a:ext cx="896" cy="173"/>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marL="177800" marR="0" lvl="0" indent="-177800" defTabSz="914253" eaLnBrk="1" fontAlgn="auto" latinLnBrk="0" hangingPunct="1">
                <a:lnSpc>
                  <a:spcPct val="106000"/>
                </a:lnSpc>
                <a:spcBef>
                  <a:spcPts val="0"/>
                </a:spcBef>
                <a:spcAft>
                  <a:spcPts val="0"/>
                </a:spcAft>
                <a:buClr>
                  <a:srgbClr val="000000"/>
                </a:buClr>
                <a:buSzTx/>
                <a:buFont typeface="Wingdings 2" pitchFamily="18" charset="2"/>
                <a:buNone/>
                <a:tabLst/>
                <a:defRPr/>
              </a:pPr>
              <a:r>
                <a:rPr kumimoji="0" lang="en-GB" sz="1200" b="1" i="0" u="none" strike="noStrike" kern="0" cap="none" spc="0" normalizeH="0" baseline="0" noProof="0" dirty="0">
                  <a:ln>
                    <a:noFill/>
                  </a:ln>
                  <a:solidFill>
                    <a:srgbClr val="000000"/>
                  </a:solidFill>
                  <a:effectLst/>
                  <a:uLnTx/>
                  <a:uFillTx/>
                  <a:latin typeface="Arial" charset="0"/>
                </a:rPr>
                <a:t>Numerical Features</a:t>
              </a:r>
            </a:p>
          </p:txBody>
        </p:sp>
      </p:grpSp>
      <p:grpSp>
        <p:nvGrpSpPr>
          <p:cNvPr id="21" name="Group 11">
            <a:extLst>
              <a:ext uri="{FF2B5EF4-FFF2-40B4-BE49-F238E27FC236}">
                <a16:creationId xmlns:a16="http://schemas.microsoft.com/office/drawing/2014/main" id="{4BD55184-1CD2-49C1-A690-7EE26507884F}"/>
              </a:ext>
            </a:extLst>
          </p:cNvPr>
          <p:cNvGrpSpPr>
            <a:grpSpLocks/>
          </p:cNvGrpSpPr>
          <p:nvPr/>
        </p:nvGrpSpPr>
        <p:grpSpPr bwMode="auto">
          <a:xfrm>
            <a:off x="360680" y="4411975"/>
            <a:ext cx="3991301" cy="1934127"/>
            <a:chOff x="635" y="1027"/>
            <a:chExt cx="2644" cy="1419"/>
          </a:xfrm>
        </p:grpSpPr>
        <p:sp>
          <p:nvSpPr>
            <p:cNvPr id="22" name="Rectangle 12">
              <a:extLst>
                <a:ext uri="{FF2B5EF4-FFF2-40B4-BE49-F238E27FC236}">
                  <a16:creationId xmlns:a16="http://schemas.microsoft.com/office/drawing/2014/main" id="{CE182CE8-D46B-4E48-95B0-FCF6C8B3BBE6}"/>
                </a:ext>
              </a:extLst>
            </p:cNvPr>
            <p:cNvSpPr>
              <a:spLocks noChangeArrowheads="1"/>
            </p:cNvSpPr>
            <p:nvPr/>
          </p:nvSpPr>
          <p:spPr bwMode="gray">
            <a:xfrm>
              <a:off x="635" y="1117"/>
              <a:ext cx="2644" cy="1329"/>
            </a:xfrm>
            <a:prstGeom prst="rect">
              <a:avLst/>
            </a:prstGeom>
            <a:noFill/>
            <a:ln w="9525" algn="ctr">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sz="1100" dirty="0"/>
                <a:t>Ut felis odio, elementum ac efficitur vitae, porttitor ac eros. Suspendisse eget risus in urna auctor auctor. Suspendisse vehicula orci vel interdum vehicula. Aenean in ante quam. Morbi augue mauris, scelerisque eu risus commodo, eleifend tristique lorem. </a:t>
              </a:r>
            </a:p>
          </p:txBody>
        </p:sp>
        <p:sp>
          <p:nvSpPr>
            <p:cNvPr id="23" name="Text Box 13">
              <a:extLst>
                <a:ext uri="{FF2B5EF4-FFF2-40B4-BE49-F238E27FC236}">
                  <a16:creationId xmlns:a16="http://schemas.microsoft.com/office/drawing/2014/main" id="{B4F19D27-C062-4A54-9E3B-564C30FF67E5}"/>
                </a:ext>
              </a:extLst>
            </p:cNvPr>
            <p:cNvSpPr txBox="1">
              <a:spLocks noChangeArrowheads="1"/>
            </p:cNvSpPr>
            <p:nvPr/>
          </p:nvSpPr>
          <p:spPr bwMode="gray">
            <a:xfrm>
              <a:off x="703" y="1027"/>
              <a:ext cx="2289" cy="201"/>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fontAlgn="base">
                <a:lnSpc>
                  <a:spcPct val="106000"/>
                </a:lnSpc>
                <a:spcBef>
                  <a:spcPct val="0"/>
                </a:spcBef>
                <a:spcAft>
                  <a:spcPct val="0"/>
                </a:spcAft>
                <a:buClr>
                  <a:srgbClr val="000000"/>
                </a:buClr>
                <a:buFont typeface="Wingdings 2" pitchFamily="18" charset="2"/>
                <a:buNone/>
                <a:defRPr/>
              </a:pPr>
              <a:r>
                <a:rPr lang="en-GB" b="1" kern="0" dirty="0">
                  <a:solidFill>
                    <a:srgbClr val="000000"/>
                  </a:solidFill>
                  <a:cs typeface="Arial" charset="0"/>
                </a:rPr>
                <a:t>Feature Engineering / Dimension Reduction</a:t>
              </a:r>
            </a:p>
          </p:txBody>
        </p:sp>
      </p:grpSp>
      <p:sp>
        <p:nvSpPr>
          <p:cNvPr id="28" name="Isosceles Triangle 27">
            <a:extLst>
              <a:ext uri="{FF2B5EF4-FFF2-40B4-BE49-F238E27FC236}">
                <a16:creationId xmlns:a16="http://schemas.microsoft.com/office/drawing/2014/main" id="{D48A8968-2099-4196-905F-5737AC91EDC5}"/>
              </a:ext>
            </a:extLst>
          </p:cNvPr>
          <p:cNvSpPr/>
          <p:nvPr/>
        </p:nvSpPr>
        <p:spPr bwMode="gray">
          <a:xfrm rot="16200000" flipV="1">
            <a:off x="3882231" y="1815639"/>
            <a:ext cx="1379538" cy="260060"/>
          </a:xfrm>
          <a:prstGeom prst="triangle">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29" name="Isosceles Triangle 28">
            <a:extLst>
              <a:ext uri="{FF2B5EF4-FFF2-40B4-BE49-F238E27FC236}">
                <a16:creationId xmlns:a16="http://schemas.microsoft.com/office/drawing/2014/main" id="{27A97523-9DDA-4A32-8E9D-7B55B164ADC4}"/>
              </a:ext>
            </a:extLst>
          </p:cNvPr>
          <p:cNvSpPr/>
          <p:nvPr/>
        </p:nvSpPr>
        <p:spPr bwMode="gray">
          <a:xfrm rot="16200000" flipV="1">
            <a:off x="3886426" y="3434711"/>
            <a:ext cx="1379538" cy="260060"/>
          </a:xfrm>
          <a:prstGeom prst="triangle">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30" name="Isosceles Triangle 29">
            <a:extLst>
              <a:ext uri="{FF2B5EF4-FFF2-40B4-BE49-F238E27FC236}">
                <a16:creationId xmlns:a16="http://schemas.microsoft.com/office/drawing/2014/main" id="{709EAA7D-C098-4E61-AC64-5BF4D79A4B45}"/>
              </a:ext>
            </a:extLst>
          </p:cNvPr>
          <p:cNvSpPr/>
          <p:nvPr/>
        </p:nvSpPr>
        <p:spPr bwMode="gray">
          <a:xfrm rot="16200000" flipV="1">
            <a:off x="3654072" y="5298144"/>
            <a:ext cx="1835856" cy="260060"/>
          </a:xfrm>
          <a:prstGeom prst="triangle">
            <a:avLst/>
          </a:prstGeom>
          <a:solidFill>
            <a:srgbClr val="0070C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sp>
        <p:nvSpPr>
          <p:cNvPr id="31" name="Text Placeholder 51">
            <a:extLst>
              <a:ext uri="{FF2B5EF4-FFF2-40B4-BE49-F238E27FC236}">
                <a16:creationId xmlns:a16="http://schemas.microsoft.com/office/drawing/2014/main" id="{67164BCD-3596-4CF6-8037-72A77BAA6CD5}"/>
              </a:ext>
            </a:extLst>
          </p:cNvPr>
          <p:cNvSpPr txBox="1">
            <a:spLocks/>
          </p:cNvSpPr>
          <p:nvPr/>
        </p:nvSpPr>
        <p:spPr bwMode="gray">
          <a:xfrm>
            <a:off x="4800409" y="1255900"/>
            <a:ext cx="3977831" cy="1379538"/>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r>
              <a:rPr lang="en-US" dirty="0"/>
              <a:t>[Display charts, code, data shape, feature description]</a:t>
            </a:r>
          </a:p>
        </p:txBody>
      </p:sp>
      <p:sp>
        <p:nvSpPr>
          <p:cNvPr id="32" name="Text Placeholder 51">
            <a:extLst>
              <a:ext uri="{FF2B5EF4-FFF2-40B4-BE49-F238E27FC236}">
                <a16:creationId xmlns:a16="http://schemas.microsoft.com/office/drawing/2014/main" id="{B497D4C5-FE43-4396-80C9-E97A15931F7C}"/>
              </a:ext>
            </a:extLst>
          </p:cNvPr>
          <p:cNvSpPr txBox="1">
            <a:spLocks/>
          </p:cNvSpPr>
          <p:nvPr/>
        </p:nvSpPr>
        <p:spPr bwMode="gray">
          <a:xfrm>
            <a:off x="4800409" y="2885291"/>
            <a:ext cx="3984816" cy="1379538"/>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dirty="0"/>
              <a:t>[Display charts, code, data shape, feature description]</a:t>
            </a: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33" name="Text Placeholder 51">
            <a:extLst>
              <a:ext uri="{FF2B5EF4-FFF2-40B4-BE49-F238E27FC236}">
                <a16:creationId xmlns:a16="http://schemas.microsoft.com/office/drawing/2014/main" id="{ED6127D0-3AC3-4D49-8F6E-975979302DB4}"/>
              </a:ext>
            </a:extLst>
          </p:cNvPr>
          <p:cNvSpPr txBox="1">
            <a:spLocks/>
          </p:cNvSpPr>
          <p:nvPr/>
        </p:nvSpPr>
        <p:spPr bwMode="gray">
          <a:xfrm>
            <a:off x="4800409" y="4548958"/>
            <a:ext cx="3977831" cy="1797144"/>
          </a:xfrm>
          <a:prstGeom prst="rect">
            <a:avLst/>
          </a:prstGeom>
          <a:solidFill>
            <a:schemeClr val="bg1">
              <a:lumMod val="95000"/>
            </a:schemeClr>
          </a:solidFill>
          <a:ln w="9525" algn="ctr">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6000"/>
              </a:lnSpc>
              <a:spcBef>
                <a:spcPts val="1056"/>
              </a:spcBef>
              <a:spcAft>
                <a:spcPct val="0"/>
              </a:spcAft>
              <a:buClr>
                <a:schemeClr val="tx1"/>
              </a:buClr>
              <a:buSzPct val="80000"/>
              <a:buNone/>
              <a:defRPr sz="1100" b="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lvl="0">
              <a:spcBef>
                <a:spcPct val="80000"/>
              </a:spcBef>
              <a:buClr>
                <a:srgbClr val="000000"/>
              </a:buClr>
            </a:pPr>
            <a:r>
              <a:rPr lang="en-US" dirty="0"/>
              <a:t>[Display charts, code, data shape, feature description]</a:t>
            </a:r>
            <a:endParaRPr kumimoji="0" lang="en-US" sz="1100" b="0" i="0" u="none" strike="noStrike" kern="0" cap="none" spc="0" normalizeH="0" baseline="0" noProof="0" dirty="0">
              <a:ln>
                <a:noFill/>
              </a:ln>
              <a:solidFill>
                <a:srgbClr val="000000"/>
              </a:solidFill>
              <a:effectLst/>
              <a:uLnTx/>
              <a:uFillTx/>
              <a:latin typeface="Arial"/>
              <a:ea typeface="+mn-ea"/>
              <a:cs typeface="+mn-cs"/>
            </a:endParaRPr>
          </a:p>
        </p:txBody>
      </p:sp>
      <p:sp>
        <p:nvSpPr>
          <p:cNvPr id="34" name="Rectangle 33">
            <a:extLst>
              <a:ext uri="{FF2B5EF4-FFF2-40B4-BE49-F238E27FC236}">
                <a16:creationId xmlns:a16="http://schemas.microsoft.com/office/drawing/2014/main" id="{E9122EFF-6088-47BA-B4A7-7368EAB4A27B}"/>
              </a:ext>
            </a:extLst>
          </p:cNvPr>
          <p:cNvSpPr/>
          <p:nvPr/>
        </p:nvSpPr>
        <p:spPr>
          <a:xfrm>
            <a:off x="5163423" y="6400434"/>
            <a:ext cx="3690318" cy="461665"/>
          </a:xfrm>
          <a:prstGeom prst="rect">
            <a:avLst/>
          </a:prstGeom>
        </p:spPr>
        <p:txBody>
          <a:bodyPr wrap="square">
            <a:spAutoFit/>
          </a:bodyPr>
          <a:lstStyle/>
          <a:p>
            <a:pPr algn="r"/>
            <a:r>
              <a:rPr lang="en-US" sz="800" i="1" dirty="0"/>
              <a:t>Source: </a:t>
            </a:r>
            <a:r>
              <a:rPr lang="en-US" sz="800" i="1" dirty="0">
                <a:hlinkClick r:id="rId2"/>
              </a:rPr>
              <a:t>https://www.xyz.com</a:t>
            </a:r>
            <a:endParaRPr lang="en-US" sz="800" i="1" dirty="0"/>
          </a:p>
          <a:p>
            <a:pPr algn="r"/>
            <a:r>
              <a:rPr lang="en-US" sz="800" i="1" dirty="0"/>
              <a:t>Reference: </a:t>
            </a:r>
            <a:r>
              <a:rPr lang="en-US" sz="800" i="1" dirty="0">
                <a:hlinkClick r:id="rId2"/>
              </a:rPr>
              <a:t>https://www.xyz.com</a:t>
            </a:r>
            <a:endParaRPr lang="en-US" sz="800" i="1" dirty="0"/>
          </a:p>
          <a:p>
            <a:pPr algn="r"/>
            <a:endParaRPr lang="en-US" sz="800" i="1" dirty="0"/>
          </a:p>
        </p:txBody>
      </p:sp>
    </p:spTree>
    <p:extLst>
      <p:ext uri="{BB962C8B-B14F-4D97-AF65-F5344CB8AC3E}">
        <p14:creationId xmlns:p14="http://schemas.microsoft.com/office/powerpoint/2010/main" val="34043321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Modelling, Tuning &amp; Evaluation</a:t>
            </a:r>
            <a:br>
              <a:rPr lang="en-US" dirty="0">
                <a:solidFill>
                  <a:srgbClr val="002060"/>
                </a:solidFill>
              </a:rPr>
            </a:br>
            <a:r>
              <a:rPr lang="en-US" sz="2000" i="1" dirty="0"/>
              <a:t>[Slide Tag line]</a:t>
            </a:r>
            <a:endParaRPr lang="en-US" sz="2000" dirty="0">
              <a:solidFill>
                <a:srgbClr val="002060"/>
              </a:solidFill>
            </a:endParaRPr>
          </a:p>
        </p:txBody>
      </p:sp>
      <p:sp>
        <p:nvSpPr>
          <p:cNvPr id="24" name="Rectangle 23">
            <a:extLst>
              <a:ext uri="{FF2B5EF4-FFF2-40B4-BE49-F238E27FC236}">
                <a16:creationId xmlns:a16="http://schemas.microsoft.com/office/drawing/2014/main" id="{F505A7D8-9690-4532-9884-2C235A677523}"/>
              </a:ext>
            </a:extLst>
          </p:cNvPr>
          <p:cNvSpPr/>
          <p:nvPr/>
        </p:nvSpPr>
        <p:spPr>
          <a:xfrm>
            <a:off x="365761" y="1347179"/>
            <a:ext cx="4122350" cy="2631490"/>
          </a:xfrm>
          <a:prstGeom prst="rect">
            <a:avLst/>
          </a:prstGeom>
          <a:solidFill>
            <a:schemeClr val="bg1">
              <a:lumMod val="95000"/>
            </a:schemeClr>
          </a:solidFill>
        </p:spPr>
        <p:txBody>
          <a:bodyPr wrap="square">
            <a:spAutoFit/>
          </a:bodyPr>
          <a:lstStyle/>
          <a:p>
            <a:r>
              <a:rPr lang="en-US" sz="1100" dirty="0"/>
              <a:t>[Describe the model selection process:</a:t>
            </a:r>
          </a:p>
          <a:p>
            <a:pPr marL="171450" indent="-171450">
              <a:buFontTx/>
              <a:buChar char="-"/>
            </a:pPr>
            <a:r>
              <a:rPr lang="en-US" sz="1100" dirty="0"/>
              <a:t>Regression vs. classification vs. Neural net  vs. Time series</a:t>
            </a:r>
          </a:p>
          <a:p>
            <a:pPr marL="171450" indent="-171450">
              <a:buFontTx/>
              <a:buChar char="-"/>
            </a:pPr>
            <a:r>
              <a:rPr lang="en-US" sz="1100" dirty="0"/>
              <a:t>Benchmark Model</a:t>
            </a:r>
          </a:p>
          <a:p>
            <a:pPr marL="171450" indent="-171450">
              <a:buFontTx/>
              <a:buChar char="-"/>
            </a:pPr>
            <a:r>
              <a:rPr lang="en-US" sz="1100" dirty="0"/>
              <a:t>Other models</a:t>
            </a:r>
          </a:p>
          <a:p>
            <a:pPr marL="171450" indent="-171450">
              <a:buFontTx/>
              <a:buChar char="-"/>
            </a:pPr>
            <a:r>
              <a:rPr lang="en-US" sz="1100" dirty="0"/>
              <a:t>Hyper parameter tuning</a:t>
            </a:r>
          </a:p>
          <a:p>
            <a:pPr marL="171450" indent="-171450">
              <a:buFontTx/>
              <a:buChar char="-"/>
            </a:pPr>
            <a:r>
              <a:rPr lang="en-US" sz="1100" dirty="0"/>
              <a:t>Cross validation]</a:t>
            </a:r>
          </a:p>
          <a:p>
            <a:endParaRPr lang="en-US" sz="1100" dirty="0"/>
          </a:p>
          <a:p>
            <a:pPr marL="285750" indent="-285750">
              <a:buFont typeface="Wingdings" panose="05000000000000000000" pitchFamily="2" charset="2"/>
              <a:buChar char="§"/>
            </a:pPr>
            <a:endParaRPr lang="en-US" sz="1100" dirty="0"/>
          </a:p>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a:t>
            </a:r>
            <a:endParaRPr lang="en-US" sz="1400" dirty="0"/>
          </a:p>
        </p:txBody>
      </p:sp>
      <p:grpSp>
        <p:nvGrpSpPr>
          <p:cNvPr id="25" name="Group 4">
            <a:extLst>
              <a:ext uri="{FF2B5EF4-FFF2-40B4-BE49-F238E27FC236}">
                <a16:creationId xmlns:a16="http://schemas.microsoft.com/office/drawing/2014/main" id="{8F22211E-3C8A-4772-8C3C-8EB55321B5D2}"/>
              </a:ext>
            </a:extLst>
          </p:cNvPr>
          <p:cNvGrpSpPr>
            <a:grpSpLocks/>
          </p:cNvGrpSpPr>
          <p:nvPr/>
        </p:nvGrpSpPr>
        <p:grpSpPr bwMode="auto">
          <a:xfrm>
            <a:off x="424483" y="1082903"/>
            <a:ext cx="4023360" cy="176213"/>
            <a:chOff x="247" y="716"/>
            <a:chExt cx="2528" cy="111"/>
          </a:xfrm>
        </p:grpSpPr>
        <p:sp>
          <p:nvSpPr>
            <p:cNvPr id="26" name="Line 5">
              <a:extLst>
                <a:ext uri="{FF2B5EF4-FFF2-40B4-BE49-F238E27FC236}">
                  <a16:creationId xmlns:a16="http://schemas.microsoft.com/office/drawing/2014/main" id="{20B2C9EC-8FA3-4F8E-A924-AE16E0EAD582}"/>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7" name="Rectangle 6">
              <a:extLst>
                <a:ext uri="{FF2B5EF4-FFF2-40B4-BE49-F238E27FC236}">
                  <a16:creationId xmlns:a16="http://schemas.microsoft.com/office/drawing/2014/main" id="{38FFF4D0-6028-4638-8DE8-1B2B20BB3882}"/>
                </a:ext>
              </a:extLst>
            </p:cNvPr>
            <p:cNvSpPr>
              <a:spLocks noChangeArrowheads="1"/>
            </p:cNvSpPr>
            <p:nvPr/>
          </p:nvSpPr>
          <p:spPr bwMode="gray">
            <a:xfrm>
              <a:off x="1095" y="716"/>
              <a:ext cx="793"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Model Selection</a:t>
              </a:r>
            </a:p>
          </p:txBody>
        </p:sp>
      </p:grpSp>
      <p:sp>
        <p:nvSpPr>
          <p:cNvPr id="34" name="Rectangle 33">
            <a:extLst>
              <a:ext uri="{FF2B5EF4-FFF2-40B4-BE49-F238E27FC236}">
                <a16:creationId xmlns:a16="http://schemas.microsoft.com/office/drawing/2014/main" id="{C9E757E8-E4A1-48AB-B82D-32A152E8E863}"/>
              </a:ext>
            </a:extLst>
          </p:cNvPr>
          <p:cNvSpPr/>
          <p:nvPr/>
        </p:nvSpPr>
        <p:spPr>
          <a:xfrm>
            <a:off x="4729433" y="1347179"/>
            <a:ext cx="4048807" cy="2631490"/>
          </a:xfrm>
          <a:prstGeom prst="rect">
            <a:avLst/>
          </a:prstGeom>
          <a:solidFill>
            <a:schemeClr val="bg1">
              <a:lumMod val="95000"/>
            </a:schemeClr>
          </a:solidFill>
        </p:spPr>
        <p:txBody>
          <a:bodyPr wrap="square">
            <a:spAutoFit/>
          </a:bodyPr>
          <a:lstStyle/>
          <a:p>
            <a:r>
              <a:rPr lang="en-US" sz="1100" dirty="0"/>
              <a:t>[Describe the model evaluation metrics</a:t>
            </a:r>
          </a:p>
          <a:p>
            <a:pPr marL="171450" indent="-171450">
              <a:buFontTx/>
              <a:buChar char="-"/>
            </a:pPr>
            <a:r>
              <a:rPr lang="en-US" sz="1100" dirty="0"/>
              <a:t>MAE, RMSE</a:t>
            </a:r>
          </a:p>
          <a:p>
            <a:pPr marL="171450" indent="-171450">
              <a:buFontTx/>
              <a:buChar char="-"/>
            </a:pPr>
            <a:r>
              <a:rPr lang="en-US" sz="1100" dirty="0"/>
              <a:t>Accuracy, F1 Score</a:t>
            </a:r>
          </a:p>
          <a:p>
            <a:pPr marL="171450" indent="-171450">
              <a:buFontTx/>
              <a:buChar char="-"/>
            </a:pPr>
            <a:r>
              <a:rPr lang="en-US" sz="1100" dirty="0"/>
              <a:t>AUC, ROC ]</a:t>
            </a:r>
          </a:p>
          <a:p>
            <a:pPr marL="171450" indent="-171450">
              <a:buFontTx/>
              <a:buChar char="-"/>
            </a:pPr>
            <a:endParaRPr lang="en-US" sz="1100" dirty="0"/>
          </a:p>
          <a:p>
            <a:endParaRPr lang="en-US" sz="1100" dirty="0"/>
          </a:p>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a:t>
            </a:r>
            <a:endParaRPr lang="en-US" sz="1400" dirty="0"/>
          </a:p>
          <a:p>
            <a:pPr marL="285750" indent="-285750">
              <a:buFont typeface="Wingdings" panose="05000000000000000000" pitchFamily="2" charset="2"/>
              <a:buChar char="§"/>
            </a:pPr>
            <a:endParaRPr lang="en-US" sz="1100" dirty="0"/>
          </a:p>
        </p:txBody>
      </p:sp>
      <p:grpSp>
        <p:nvGrpSpPr>
          <p:cNvPr id="35" name="Group 4">
            <a:extLst>
              <a:ext uri="{FF2B5EF4-FFF2-40B4-BE49-F238E27FC236}">
                <a16:creationId xmlns:a16="http://schemas.microsoft.com/office/drawing/2014/main" id="{0C2B1CC6-69A4-4FC4-B109-403A7181A592}"/>
              </a:ext>
            </a:extLst>
          </p:cNvPr>
          <p:cNvGrpSpPr>
            <a:grpSpLocks/>
          </p:cNvGrpSpPr>
          <p:nvPr/>
        </p:nvGrpSpPr>
        <p:grpSpPr bwMode="auto">
          <a:xfrm>
            <a:off x="4729433" y="1082903"/>
            <a:ext cx="4023360" cy="176213"/>
            <a:chOff x="247" y="716"/>
            <a:chExt cx="2528" cy="111"/>
          </a:xfrm>
        </p:grpSpPr>
        <p:sp>
          <p:nvSpPr>
            <p:cNvPr id="36" name="Line 5">
              <a:extLst>
                <a:ext uri="{FF2B5EF4-FFF2-40B4-BE49-F238E27FC236}">
                  <a16:creationId xmlns:a16="http://schemas.microsoft.com/office/drawing/2014/main" id="{3178F3D6-621D-4E9C-AD0B-A78042DF479B}"/>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37" name="Rectangle 6">
              <a:extLst>
                <a:ext uri="{FF2B5EF4-FFF2-40B4-BE49-F238E27FC236}">
                  <a16:creationId xmlns:a16="http://schemas.microsoft.com/office/drawing/2014/main" id="{4B69C84C-1B2C-4B82-A83C-1ABD556D4C21}"/>
                </a:ext>
              </a:extLst>
            </p:cNvPr>
            <p:cNvSpPr>
              <a:spLocks noChangeArrowheads="1"/>
            </p:cNvSpPr>
            <p:nvPr/>
          </p:nvSpPr>
          <p:spPr bwMode="gray">
            <a:xfrm>
              <a:off x="1067" y="716"/>
              <a:ext cx="849" cy="111"/>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b="1" kern="0" dirty="0">
                  <a:solidFill>
                    <a:srgbClr val="000000"/>
                  </a:solidFill>
                </a:rPr>
                <a:t>Model Evaluation</a:t>
              </a:r>
            </a:p>
          </p:txBody>
        </p:sp>
      </p:grpSp>
      <p:grpSp>
        <p:nvGrpSpPr>
          <p:cNvPr id="38" name="Group 37">
            <a:extLst>
              <a:ext uri="{FF2B5EF4-FFF2-40B4-BE49-F238E27FC236}">
                <a16:creationId xmlns:a16="http://schemas.microsoft.com/office/drawing/2014/main" id="{21C39DEF-A4D0-4B9D-9002-5D95E3C91CE3}"/>
              </a:ext>
            </a:extLst>
          </p:cNvPr>
          <p:cNvGrpSpPr/>
          <p:nvPr/>
        </p:nvGrpSpPr>
        <p:grpSpPr>
          <a:xfrm>
            <a:off x="365760" y="4023779"/>
            <a:ext cx="8412480" cy="2393799"/>
            <a:chOff x="393698" y="1376361"/>
            <a:chExt cx="3997326" cy="2589181"/>
          </a:xfrm>
        </p:grpSpPr>
        <p:sp>
          <p:nvSpPr>
            <p:cNvPr id="39" name="Text Box 10">
              <a:extLst>
                <a:ext uri="{FF2B5EF4-FFF2-40B4-BE49-F238E27FC236}">
                  <a16:creationId xmlns:a16="http://schemas.microsoft.com/office/drawing/2014/main" id="{FA63DC6F-8234-48C9-8641-7DA43F1F4CB1}"/>
                </a:ext>
              </a:extLst>
            </p:cNvPr>
            <p:cNvSpPr txBox="1">
              <a:spLocks noChangeArrowheads="1"/>
            </p:cNvSpPr>
            <p:nvPr>
              <p:custDataLst>
                <p:tags r:id="rId1"/>
              </p:custDataLst>
            </p:nvPr>
          </p:nvSpPr>
          <p:spPr bwMode="auto">
            <a:xfrm>
              <a:off x="393699" y="1376361"/>
              <a:ext cx="3997325" cy="249678"/>
            </a:xfrm>
            <a:prstGeom prst="rect">
              <a:avLst/>
            </a:prstGeom>
            <a:solidFill>
              <a:srgbClr val="002060"/>
            </a:solidFill>
            <a:ln w="12700" algn="ctr">
              <a:solidFill>
                <a:srgbClr val="002060"/>
              </a:solidFill>
              <a:miter lim="800000"/>
              <a:headEnd/>
              <a:tailEnd type="none" w="sm" len="med"/>
            </a:ln>
          </p:spPr>
          <p:txBody>
            <a:bodyPr lIns="36000" tIns="36000" rIns="36000" bIns="36000" anchor="ctr" anchorCtr="1"/>
            <a:lstStyle/>
            <a:p>
              <a:pPr algn="ctr" defTabSz="957263"/>
              <a:r>
                <a:rPr lang="en-US" sz="1200" b="1" dirty="0">
                  <a:solidFill>
                    <a:schemeClr val="bg1"/>
                  </a:solidFill>
                </a:rPr>
                <a:t>Model Performance Results</a:t>
              </a:r>
            </a:p>
          </p:txBody>
        </p:sp>
        <p:sp>
          <p:nvSpPr>
            <p:cNvPr id="40" name="Text Placeholder 5">
              <a:extLst>
                <a:ext uri="{FF2B5EF4-FFF2-40B4-BE49-F238E27FC236}">
                  <a16:creationId xmlns:a16="http://schemas.microsoft.com/office/drawing/2014/main" id="{5DE53125-DF80-477C-9B88-29A8AB357353}"/>
                </a:ext>
              </a:extLst>
            </p:cNvPr>
            <p:cNvSpPr txBox="1">
              <a:spLocks/>
            </p:cNvSpPr>
            <p:nvPr/>
          </p:nvSpPr>
          <p:spPr>
            <a:xfrm>
              <a:off x="393698" y="1626041"/>
              <a:ext cx="3997325" cy="2339501"/>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r>
                <a:rPr lang="en-US" sz="1100" dirty="0"/>
                <a:t>[Describe the model which was selected and the resulting evaluation metrics</a:t>
              </a:r>
            </a:p>
            <a:p>
              <a:pPr marL="171450" indent="-171450">
                <a:buFontTx/>
                <a:buChar char="-"/>
              </a:pPr>
              <a:r>
                <a:rPr lang="en-US" sz="1100" dirty="0"/>
                <a:t>Final MAE, RMSE, Accuracy, F1 Score, AUC, ROC </a:t>
              </a:r>
            </a:p>
            <a:p>
              <a:pPr marL="171450" indent="-171450">
                <a:buFontTx/>
                <a:buChar char="-"/>
              </a:pPr>
              <a:r>
                <a:rPr lang="en-US" sz="1100" dirty="0"/>
                <a:t>Confusion matrix]</a:t>
              </a:r>
            </a:p>
            <a:p>
              <a:endParaRPr lang="en-US" sz="1100" dirty="0"/>
            </a:p>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endParaRPr lang="en-US" dirty="0"/>
            </a:p>
          </p:txBody>
        </p:sp>
      </p:grpSp>
      <p:sp>
        <p:nvSpPr>
          <p:cNvPr id="14" name="Rectangle 13">
            <a:extLst>
              <a:ext uri="{FF2B5EF4-FFF2-40B4-BE49-F238E27FC236}">
                <a16:creationId xmlns:a16="http://schemas.microsoft.com/office/drawing/2014/main" id="{CA284B7E-5D7B-486D-ABED-79E217E29010}"/>
              </a:ext>
            </a:extLst>
          </p:cNvPr>
          <p:cNvSpPr/>
          <p:nvPr/>
        </p:nvSpPr>
        <p:spPr>
          <a:xfrm>
            <a:off x="5264091" y="6408823"/>
            <a:ext cx="3690318" cy="461665"/>
          </a:xfrm>
          <a:prstGeom prst="rect">
            <a:avLst/>
          </a:prstGeom>
        </p:spPr>
        <p:txBody>
          <a:bodyPr wrap="square">
            <a:spAutoFit/>
          </a:bodyPr>
          <a:lstStyle/>
          <a:p>
            <a:pPr algn="r"/>
            <a:r>
              <a:rPr lang="en-US" sz="800" i="1" dirty="0"/>
              <a:t>Source: </a:t>
            </a:r>
            <a:r>
              <a:rPr lang="en-US" sz="800" i="1" dirty="0">
                <a:hlinkClick r:id="rId3"/>
              </a:rPr>
              <a:t>https://www.xyz.com</a:t>
            </a:r>
            <a:endParaRPr lang="en-US" sz="800" i="1" dirty="0"/>
          </a:p>
          <a:p>
            <a:pPr algn="r"/>
            <a:r>
              <a:rPr lang="en-US" sz="800" i="1" dirty="0"/>
              <a:t>Reference: </a:t>
            </a:r>
            <a:r>
              <a:rPr lang="en-US" sz="800" i="1" dirty="0">
                <a:hlinkClick r:id="rId3"/>
              </a:rPr>
              <a:t>https://www.xyz.com</a:t>
            </a:r>
            <a:endParaRPr lang="en-US" sz="800" i="1" dirty="0"/>
          </a:p>
          <a:p>
            <a:pPr algn="r"/>
            <a:endParaRPr lang="en-US" sz="800" i="1" dirty="0"/>
          </a:p>
        </p:txBody>
      </p:sp>
    </p:spTree>
    <p:extLst>
      <p:ext uri="{BB962C8B-B14F-4D97-AF65-F5344CB8AC3E}">
        <p14:creationId xmlns:p14="http://schemas.microsoft.com/office/powerpoint/2010/main" val="3999147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D8414AA-20CE-47B5-889C-C1DD3A57ADD7}"/>
              </a:ext>
            </a:extLst>
          </p:cNvPr>
          <p:cNvSpPr/>
          <p:nvPr/>
        </p:nvSpPr>
        <p:spPr>
          <a:xfrm>
            <a:off x="365760" y="1120676"/>
            <a:ext cx="8350401" cy="5047536"/>
          </a:xfrm>
          <a:prstGeom prst="rect">
            <a:avLst/>
          </a:prstGeom>
          <a:solidFill>
            <a:schemeClr val="bg1">
              <a:lumMod val="95000"/>
            </a:schemeClr>
          </a:solidFill>
        </p:spPr>
        <p:txBody>
          <a:bodyPr wrap="square">
            <a:spAutoFit/>
          </a:bodyPr>
          <a:lstStyle/>
          <a:p>
            <a:r>
              <a:rPr lang="en-US" sz="1100" dirty="0"/>
              <a:t>[Define/describe here the key results and recommendations of the Analysis</a:t>
            </a:r>
          </a:p>
          <a:p>
            <a:pPr marL="285750" indent="-285750">
              <a:buFontTx/>
              <a:buChar char="-"/>
            </a:pPr>
            <a:r>
              <a:rPr lang="en-US" sz="1100" dirty="0"/>
              <a:t>List and strength of the key predictors</a:t>
            </a:r>
          </a:p>
          <a:p>
            <a:pPr marL="285750" indent="-285750">
              <a:buFontTx/>
              <a:buChar char="-"/>
            </a:pPr>
            <a:r>
              <a:rPr lang="en-US" sz="1100" dirty="0"/>
              <a:t>Performance of the model </a:t>
            </a:r>
          </a:p>
          <a:p>
            <a:pPr marL="285750" indent="-285750">
              <a:buFontTx/>
              <a:buChar char="-"/>
            </a:pPr>
            <a:r>
              <a:rPr lang="en-US" sz="1100" dirty="0"/>
              <a:t>Business recommendation and outcomes]</a:t>
            </a:r>
          </a:p>
          <a:p>
            <a:endParaRPr lang="en-US" sz="1400" dirty="0"/>
          </a:p>
          <a:p>
            <a:endParaRPr lang="en-US" sz="1400" dirty="0"/>
          </a:p>
          <a:p>
            <a:endParaRPr lang="en-US" sz="1400" dirty="0"/>
          </a:p>
          <a:p>
            <a:endParaRPr lang="en-US" sz="1400" dirty="0"/>
          </a:p>
          <a:p>
            <a:endParaRPr lang="en-US" sz="1400" dirty="0"/>
          </a:p>
          <a:p>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endParaRPr lang="en-US" sz="1400" dirty="0"/>
          </a:p>
          <a:p>
            <a:endParaRPr lang="en-US" sz="1400" dirty="0"/>
          </a:p>
        </p:txBody>
      </p:sp>
      <p:sp>
        <p:nvSpPr>
          <p:cNvPr id="3" name="Title 2"/>
          <p:cNvSpPr>
            <a:spLocks noGrp="1"/>
          </p:cNvSpPr>
          <p:nvPr>
            <p:ph type="title"/>
          </p:nvPr>
        </p:nvSpPr>
        <p:spPr>
          <a:xfrm>
            <a:off x="365760" y="295683"/>
            <a:ext cx="8412480" cy="469492"/>
          </a:xfrm>
        </p:spPr>
        <p:txBody>
          <a:bodyPr/>
          <a:lstStyle/>
          <a:p>
            <a:r>
              <a:rPr lang="en-US" dirty="0">
                <a:solidFill>
                  <a:srgbClr val="002060"/>
                </a:solidFill>
              </a:rPr>
              <a:t>Analysis Results &amp; Recommendations</a:t>
            </a:r>
            <a:br>
              <a:rPr lang="en-US" dirty="0">
                <a:solidFill>
                  <a:srgbClr val="002060"/>
                </a:solidFill>
              </a:rPr>
            </a:br>
            <a:r>
              <a:rPr lang="en-US" sz="2000" i="1" dirty="0"/>
              <a:t>[Slide Tag line]</a:t>
            </a:r>
            <a:endParaRPr lang="en-US" sz="2000" dirty="0">
              <a:solidFill>
                <a:srgbClr val="002060"/>
              </a:solidFill>
            </a:endParaRPr>
          </a:p>
        </p:txBody>
      </p:sp>
      <p:sp>
        <p:nvSpPr>
          <p:cNvPr id="41" name="Rounded Rectangle 5">
            <a:extLst>
              <a:ext uri="{FF2B5EF4-FFF2-40B4-BE49-F238E27FC236}">
                <a16:creationId xmlns:a16="http://schemas.microsoft.com/office/drawing/2014/main" id="{DF195BCD-6076-40E6-9B85-6EFC4295F192}"/>
              </a:ext>
            </a:extLst>
          </p:cNvPr>
          <p:cNvSpPr/>
          <p:nvPr/>
        </p:nvSpPr>
        <p:spPr>
          <a:xfrm rot="10800000" flipV="1">
            <a:off x="365760" y="2114023"/>
            <a:ext cx="1504985" cy="1130756"/>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r>
              <a:rPr lang="en-US" sz="1400" b="1" dirty="0">
                <a:solidFill>
                  <a:schemeClr val="bg1"/>
                </a:solidFill>
              </a:rPr>
              <a:t>Result #1</a:t>
            </a:r>
          </a:p>
        </p:txBody>
      </p:sp>
      <p:sp>
        <p:nvSpPr>
          <p:cNvPr id="45" name="Text Placeholder 5">
            <a:extLst>
              <a:ext uri="{FF2B5EF4-FFF2-40B4-BE49-F238E27FC236}">
                <a16:creationId xmlns:a16="http://schemas.microsoft.com/office/drawing/2014/main" id="{2B1B2425-5045-4992-88AF-10EC4EB80229}"/>
              </a:ext>
            </a:extLst>
          </p:cNvPr>
          <p:cNvSpPr txBox="1">
            <a:spLocks/>
          </p:cNvSpPr>
          <p:nvPr/>
        </p:nvSpPr>
        <p:spPr>
          <a:xfrm>
            <a:off x="1971413" y="2114024"/>
            <a:ext cx="6727970" cy="1130757"/>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endParaRPr lang="en-US" sz="1100" dirty="0"/>
          </a:p>
        </p:txBody>
      </p:sp>
      <p:sp>
        <p:nvSpPr>
          <p:cNvPr id="46" name="Rounded Rectangle 5">
            <a:extLst>
              <a:ext uri="{FF2B5EF4-FFF2-40B4-BE49-F238E27FC236}">
                <a16:creationId xmlns:a16="http://schemas.microsoft.com/office/drawing/2014/main" id="{2C238256-D7C1-4EF7-ADB9-5C870DB1E857}"/>
              </a:ext>
            </a:extLst>
          </p:cNvPr>
          <p:cNvSpPr/>
          <p:nvPr/>
        </p:nvSpPr>
        <p:spPr>
          <a:xfrm rot="10800000" flipV="1">
            <a:off x="365759" y="3509573"/>
            <a:ext cx="1504985" cy="1130756"/>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r>
              <a:rPr lang="en-US" sz="1400" b="1" dirty="0">
                <a:solidFill>
                  <a:schemeClr val="bg1"/>
                </a:solidFill>
              </a:rPr>
              <a:t>Result #2</a:t>
            </a:r>
          </a:p>
        </p:txBody>
      </p:sp>
      <p:sp>
        <p:nvSpPr>
          <p:cNvPr id="47" name="Text Placeholder 5">
            <a:extLst>
              <a:ext uri="{FF2B5EF4-FFF2-40B4-BE49-F238E27FC236}">
                <a16:creationId xmlns:a16="http://schemas.microsoft.com/office/drawing/2014/main" id="{5E649E5B-B1E4-4025-8B7F-1F2AA8FAE97B}"/>
              </a:ext>
            </a:extLst>
          </p:cNvPr>
          <p:cNvSpPr txBox="1">
            <a:spLocks/>
          </p:cNvSpPr>
          <p:nvPr/>
        </p:nvSpPr>
        <p:spPr>
          <a:xfrm>
            <a:off x="1971412" y="3509574"/>
            <a:ext cx="6727970" cy="1130757"/>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endParaRPr lang="en-US" sz="1100" dirty="0"/>
          </a:p>
        </p:txBody>
      </p:sp>
      <p:sp>
        <p:nvSpPr>
          <p:cNvPr id="48" name="Rounded Rectangle 5">
            <a:extLst>
              <a:ext uri="{FF2B5EF4-FFF2-40B4-BE49-F238E27FC236}">
                <a16:creationId xmlns:a16="http://schemas.microsoft.com/office/drawing/2014/main" id="{83755D68-6D95-43CA-9D4A-07480B7B564A}"/>
              </a:ext>
            </a:extLst>
          </p:cNvPr>
          <p:cNvSpPr/>
          <p:nvPr/>
        </p:nvSpPr>
        <p:spPr>
          <a:xfrm rot="10800000" flipV="1">
            <a:off x="365759" y="4905124"/>
            <a:ext cx="1504985" cy="1130756"/>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r>
              <a:rPr lang="en-US" sz="1400" b="1" dirty="0">
                <a:solidFill>
                  <a:schemeClr val="bg1"/>
                </a:solidFill>
              </a:rPr>
              <a:t>Result #3</a:t>
            </a:r>
          </a:p>
        </p:txBody>
      </p:sp>
      <p:sp>
        <p:nvSpPr>
          <p:cNvPr id="49" name="Text Placeholder 5">
            <a:extLst>
              <a:ext uri="{FF2B5EF4-FFF2-40B4-BE49-F238E27FC236}">
                <a16:creationId xmlns:a16="http://schemas.microsoft.com/office/drawing/2014/main" id="{0DB1D70D-216D-45A7-B59B-0294D15D46AE}"/>
              </a:ext>
            </a:extLst>
          </p:cNvPr>
          <p:cNvSpPr txBox="1">
            <a:spLocks/>
          </p:cNvSpPr>
          <p:nvPr/>
        </p:nvSpPr>
        <p:spPr>
          <a:xfrm>
            <a:off x="1971412" y="4905125"/>
            <a:ext cx="6727970" cy="1130757"/>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
            </a:pPr>
            <a:r>
              <a:rPr lang="en-US" sz="1100" dirty="0"/>
              <a:t>Phasellus porttitor rhoncus libero nec luctus. Curabitur hendrerit quam gravida felis tincidunt congue. Ut felis odio, elementum ac efficitur vitae, porttitor ac eros. Suspendisse eget risus in urna auctor auctor. Suspendisse vehicula orci vel interdum vehicula. Aenean in ante quam. Morbi augue mauris, scelerisque eu risus commodo, eleifend tristique lorem. Etiam consequat sem sed odio egestas, et lacinia ante dictum. Praesent scelerisque dictum finibus.</a:t>
            </a:r>
          </a:p>
          <a:p>
            <a:endParaRPr lang="en-US" sz="1100" dirty="0"/>
          </a:p>
        </p:txBody>
      </p:sp>
      <p:sp>
        <p:nvSpPr>
          <p:cNvPr id="51" name="Rectangle 50">
            <a:extLst>
              <a:ext uri="{FF2B5EF4-FFF2-40B4-BE49-F238E27FC236}">
                <a16:creationId xmlns:a16="http://schemas.microsoft.com/office/drawing/2014/main" id="{A5EBCA1A-4B34-4B57-92FC-FA64412395AD}"/>
              </a:ext>
            </a:extLst>
          </p:cNvPr>
          <p:cNvSpPr/>
          <p:nvPr/>
        </p:nvSpPr>
        <p:spPr>
          <a:xfrm>
            <a:off x="5264091" y="6408823"/>
            <a:ext cx="3690318" cy="461665"/>
          </a:xfrm>
          <a:prstGeom prst="rect">
            <a:avLst/>
          </a:prstGeom>
        </p:spPr>
        <p:txBody>
          <a:bodyPr wrap="square">
            <a:spAutoFit/>
          </a:bodyPr>
          <a:lstStyle/>
          <a:p>
            <a:pPr algn="r"/>
            <a:r>
              <a:rPr lang="en-US" sz="800" i="1" dirty="0"/>
              <a:t>Source: </a:t>
            </a:r>
            <a:r>
              <a:rPr lang="en-US" sz="800" i="1" dirty="0">
                <a:hlinkClick r:id="rId2"/>
              </a:rPr>
              <a:t>https://www.xyz.com</a:t>
            </a:r>
            <a:endParaRPr lang="en-US" sz="800" i="1" dirty="0"/>
          </a:p>
          <a:p>
            <a:pPr algn="r"/>
            <a:r>
              <a:rPr lang="en-US" sz="800" i="1" dirty="0"/>
              <a:t>Reference: </a:t>
            </a:r>
            <a:r>
              <a:rPr lang="en-US" sz="800" i="1" dirty="0">
                <a:hlinkClick r:id="rId2"/>
              </a:rPr>
              <a:t>https://www.xyz.com</a:t>
            </a:r>
            <a:endParaRPr lang="en-US" sz="800" i="1" dirty="0"/>
          </a:p>
          <a:p>
            <a:pPr algn="r"/>
            <a:endParaRPr lang="en-US" sz="800" i="1" dirty="0"/>
          </a:p>
        </p:txBody>
      </p:sp>
    </p:spTree>
    <p:extLst>
      <p:ext uri="{BB962C8B-B14F-4D97-AF65-F5344CB8AC3E}">
        <p14:creationId xmlns:p14="http://schemas.microsoft.com/office/powerpoint/2010/main" val="25755036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heme/theme1.xml><?xml version="1.0" encoding="utf-8"?>
<a:theme xmlns:a="http://schemas.openxmlformats.org/drawingml/2006/main" name="DSDJ Layout">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4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US_Timesaver.pptx" id="{328DEE6A-A28F-47B6-B129-B131313CEDB1}" vid="{CCD60F2F-4D9C-4F57-BB97-3B8DF6E2F7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18" ma:contentTypeDescription="Create a new Document" ma:contentTypeScope="" ma:versionID="7079519e334c9a66deda8a1347ef3fc3">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1b407a3848be75540e2099a7d6599f39"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xsd:simpleType>
        <xsd:restriction base="dms:Unknown"/>
      </xsd:simpleType>
    </xsd:element>
    <xsd:element name="Author_selected" ma:index="24"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33" nillable="true" ma:displayName="Client (text)" ma:internalName="Client" ma:readOnly="false">
      <xsd:simpleType>
        <xsd:restriction base="dms:Text">
          <xsd:maxLength value="255"/>
        </xsd:restriction>
      </xsd:simpleType>
    </xsd:element>
    <xsd:element name="Author_entered" ma:index="52" nillable="true" ma:displayName="KAM Author (text)" ma:internalName="Author_entered" ma:readOnly="false">
      <xsd:simpleType>
        <xsd:restriction base="dms:Text">
          <xsd:maxLength value="255"/>
        </xsd:restriction>
      </xsd:simpleType>
    </xsd:element>
    <xsd:element name="Contributor" ma:index="61"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38" nillable="true" ma:displayName="Abstract" ma:internalName="Abstract" ma:readOnly="false">
      <xsd:simpleType>
        <xsd:restriction base="dms:Note">
          <xsd:maxLength value="150"/>
        </xsd:restriction>
      </xsd:simpleType>
    </xsd:element>
    <xsd:element name="BusinessTitle" ma:index="47" ma:displayName="Business Title" ma:indexed="true" ma:internalName="BusinessTitle" ma:readOnly="false">
      <xsd:simpleType>
        <xsd:restriction base="dms:Text"/>
      </xsd:simpleType>
    </xsd:element>
    <xsd:element name="ContentDate" ma:index="68" ma:displayName="Content Date" ma:format="DateOnly" ma:indexed="true" ma:internalName="ContentDate"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25"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34"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26"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27"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43" nillable="true" ma:displayName="Client" ma:internalName="ClientLukup" ma:readOnly="false">
      <xsd:simpleType>
        <xsd:restriction base="dms:Text"/>
      </xsd:simpleType>
    </xsd:element>
    <xsd:element name="ClientID" ma:index="44" nillable="true" ma:displayName="ClientID" ma:internalName="ClientID" ma:readOnly="false">
      <xsd:simpleType>
        <xsd:restriction base="dms:Text"/>
      </xsd:simpleType>
    </xsd:element>
    <xsd:element name="i67d27b5dd1e4ed29b03622e76ee750b" ma:index="53" nillable="true" ma:taxonomy="true" ma:internalName="i67d27b5dd1e4ed29b03622e76ee750b" ma:taxonomyFieldName="Badge" ma:displayName="Badge" ma:readOnly="fals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29"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31"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36"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39"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50"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41"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62"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45"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48"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55"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66"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57"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64"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59"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Tay, Adrian (US - Los Angeles)</DisplayName>
        <AccountId>15075</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Playbook to help provide an initial point of reference to engage clients in predictive analytics discussions.</Abstract>
    <DescriptionHTML xmlns="http://schemas.microsoft.com/sharepoint/v3" xsi:nil="true"/>
    <Global_x0020_Internal_x0020_ServiceTaxHTField0 xmlns="7AF0C9C1-571A-469E-93FE-640E88AEF1EC">
      <Terms xmlns="http://schemas.microsoft.com/office/infopath/2007/PartnerControls"/>
    </Global_x0020_Internal_x0020_ServiceTaxHTField0>
    <ContentDate xmlns="513ae4d5-443f-4bc1-9f25-8f68dc5aa0c0">2015-03-05T00:00:00+00:00</ContentDat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States:Learning:Job Aids</TermName>
          <TermId xmlns="http://schemas.microsoft.com/office/infopath/2007/PartnerControls">2f1818ad-7233-4bb9-b841-6399f66eb6b4</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be edited, used internally or to perform client engagements, and disclosed to third parties on a limited basis (Category C)</TermName>
          <TermId xmlns="http://schemas.microsoft.com/office/infopath/2007/PartnerControls">025f40cd-f55a-4ddf-b652-e7ea1ca486ca</TermId>
        </TermInfo>
      </Terms>
    </IPCO_x0020_DesignationTaxHTField0>
    <BusinessTitle xmlns="513ae4d5-443f-4bc1-9f25-8f68dc5aa0c0">Strategy and Operation Finance Predictive Analytics Playbook</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Marshall, Amy (US - Chicago)</DisplayName>
        <AccountId>52125</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Learning:Job Aids</TermName>
          <TermId xmlns="http://schemas.microsoft.com/office/infopath/2007/PartnerControls">c2546da1-1225-46ca-9aa3-128c3e32f4df</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Integrated Market Offerings:Finance Transformation</TermName>
          <TermId xmlns="http://schemas.microsoft.com/office/infopath/2007/PartnerControls">28fa9067-693f-46d4-a249-69f225132754</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10965</Value>
      <Value>9221</Value>
      <Value>16</Value>
      <Value>10966</Value>
      <Value>477</Value>
      <Value>10964</Value>
      <Value>4447</Value>
      <Value>375</Value>
      <Value>1</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(Region):Americas:United States (MF):United States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States:Integrated Market Offerings:Finance Transformation</TermName>
          <TermId xmlns="http://schemas.microsoft.com/office/infopath/2007/PartnerControls">0089e002-b11e-4adc-93f7-bc19e9e66876</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Props1.xml><?xml version="1.0" encoding="utf-8"?>
<ds:datastoreItem xmlns:ds="http://schemas.openxmlformats.org/officeDocument/2006/customXml" ds:itemID="{89BE975B-6C8F-46A0-9A37-C89948A70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CFE600-C357-48B7-9F7F-BBB2BCE6E760}">
  <ds:schemaRefs>
    <ds:schemaRef ds:uri="http://schemas.microsoft.com/sharepoint/v3/contenttype/forms"/>
  </ds:schemaRefs>
</ds:datastoreItem>
</file>

<file path=customXml/itemProps3.xml><?xml version="1.0" encoding="utf-8"?>
<ds:datastoreItem xmlns:ds="http://schemas.openxmlformats.org/officeDocument/2006/customXml" ds:itemID="{B952BB18-1063-46C3-B4AF-67EFB00B9A49}">
  <ds:schemaRefs>
    <ds:schemaRef ds:uri="83DDB362-4C05-4E52-A8D9-EF2F47978B8D"/>
    <ds:schemaRef ds:uri="3A0186DE-B11E-4A29-9C82-428D45BCA71F"/>
    <ds:schemaRef ds:uri="http://schemas.microsoft.com/office/infopath/2007/PartnerControls"/>
    <ds:schemaRef ds:uri="http://purl.org/dc/elements/1.1/"/>
    <ds:schemaRef ds:uri="7D1768DD-F29E-4DC2-9191-F2636B9FA92C"/>
    <ds:schemaRef ds:uri="http://schemas.openxmlformats.org/package/2006/metadata/core-properties"/>
    <ds:schemaRef ds:uri="http://purl.org/dc/terms/"/>
    <ds:schemaRef ds:uri="7AF0C9C1-571A-469E-93FE-640E88AEF1EC"/>
    <ds:schemaRef ds:uri="513ae4d5-443f-4bc1-9f25-8f68dc5aa0c0"/>
    <ds:schemaRef ds:uri="http://www.w3.org/XML/1998/namespace"/>
    <ds:schemaRef ds:uri="39C40E9B-856B-46A7-8793-65A6FC1828D8"/>
    <ds:schemaRef ds:uri="8DD08C88-CC4C-4D35-9129-A70DAA36BE5E"/>
    <ds:schemaRef ds:uri="http://schemas.microsoft.com/office/2006/metadata/properties"/>
    <ds:schemaRef ds:uri="0DBE4740-AD0E-4EAB-9055-8EB1C48284D9"/>
    <ds:schemaRef ds:uri="http://schemas.microsoft.com/sharepoint/v3"/>
    <ds:schemaRef ds:uri="http://purl.org/dc/dcmitype/"/>
    <ds:schemaRef ds:uri="5A51C775-C49C-428B-8C1E-2F89178D00F4"/>
    <ds:schemaRef ds:uri="546D9DE3-080E-4EC6-B7DD-508C11F603C7"/>
    <ds:schemaRef ds:uri="a3273937-55e7-450c-ac1f-0f7de532f690"/>
    <ds:schemaRef ds:uri="994E32D3-2E21-4611-87E1-D68FC0813440"/>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
  <TotalTime>0</TotalTime>
  <Words>2928</Words>
  <Application>Microsoft Office PowerPoint</Application>
  <PresentationFormat>On-screen Show (4:3)</PresentationFormat>
  <Paragraphs>266</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Wingdings</vt:lpstr>
      <vt:lpstr>Wingdings 2</vt:lpstr>
      <vt:lpstr>DSDJ Layout</vt:lpstr>
      <vt:lpstr>think-cell Slide</vt:lpstr>
      <vt:lpstr>Take Home Data Science Exercise [Name of the project/exercise] </vt:lpstr>
      <vt:lpstr>Agenda  </vt:lpstr>
      <vt:lpstr>Background / Business Problem [Slide Tag line]</vt:lpstr>
      <vt:lpstr>Executive Summary / Key Takeaways </vt:lpstr>
      <vt:lpstr>Data Set Characteristics [Slide Tag line]</vt:lpstr>
      <vt:lpstr>EDA – Exploratory Data Analysis [Slide Tag line]</vt:lpstr>
      <vt:lpstr>Data Cleansing &amp; Pre-processing [Slide Tag line]</vt:lpstr>
      <vt:lpstr>Modelling, Tuning &amp; Evaluation [Slide Tag line]</vt:lpstr>
      <vt:lpstr>Analysis Results &amp; Recommendations [Slide Tag line]</vt:lpstr>
      <vt:lpstr>Next Steps &amp; Improvements [Slide Tag line]</vt:lpstr>
      <vt:lpstr>Appendix </vt:lpstr>
      <vt:lpstr>Assumptions </vt:lpstr>
      <vt:lpstr>Data Science Approach</vt:lpstr>
      <vt:lpstr>Development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2015-03-09T07:43:41Z</dcterms:created>
  <dcterms:modified xsi:type="dcterms:W3CDTF">2020-05-04T05:21:22Z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Primary Local Client">
    <vt:lpwstr>4447;#United States:Integrated Market Offerings:Finance Transformation|0089e002-b11e-4adc-93f7-bc19e9e66876</vt:lpwstr>
  </property>
  <property fmtid="{D5CDD505-2E9C-101B-9397-08002B2CF9AE}" pid="4" name="Local Content Type">
    <vt:lpwstr>10965;#United States:Learning:Job Aids|2f1818ad-7233-4bb9-b841-6399f66eb6b4</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10964;#Americas (Region):Americas:United States (MF):United States|8cb0099f-1dbf-4b3c-9b7f-d98051a79fa3</vt:lpwstr>
  </property>
  <property fmtid="{D5CDD505-2E9C-101B-9397-08002B2CF9AE}" pid="10" name="KAM Language">
    <vt:lpwstr>1;#English|b169a262-1aaa-4ccb-9acf-78a36c1d9bab</vt:lpwstr>
  </property>
  <property fmtid="{D5CDD505-2E9C-101B-9397-08002B2CF9AE}" pid="11" name="Primary Global Client">
    <vt:lpwstr>9221;#Integrated Market Offerings:Finance Transformation|28fa9067-693f-46d4-a249-69f225132754</vt:lpwstr>
  </property>
  <property fmtid="{D5CDD505-2E9C-101B-9397-08002B2CF9AE}" pid="12" name="Secondary Global Indu">
    <vt:lpwstr/>
  </property>
  <property fmtid="{D5CDD505-2E9C-101B-9397-08002B2CF9AE}" pid="13" name="Primary Global Indust">
    <vt:lpwstr/>
  </property>
  <property fmtid="{D5CDD505-2E9C-101B-9397-08002B2CF9AE}" pid="14" name="Secondary Global Clie">
    <vt:lpwstr/>
  </property>
  <property fmtid="{D5CDD505-2E9C-101B-9397-08002B2CF9AE}" pid="15" name="Global Content Type">
    <vt:lpwstr>10966;#Learning:Job Aids|c2546da1-1225-46ca-9aa3-128c3e32f4df</vt:lpwstr>
  </property>
  <property fmtid="{D5CDD505-2E9C-101B-9397-08002B2CF9AE}" pid="16" name="Local Internal Service">
    <vt:lpwstr/>
  </property>
  <property fmtid="{D5CDD505-2E9C-101B-9397-08002B2CF9AE}" pid="17" name="Secondary Local Clie">
    <vt:lpwstr/>
  </property>
  <property fmtid="{D5CDD505-2E9C-101B-9397-08002B2CF9AE}" pid="18" name="Global Internal Service">
    <vt:lpwstr/>
  </property>
  <property fmtid="{D5CDD505-2E9C-101B-9397-08002B2CF9AE}" pid="19" name="IPCO Designation">
    <vt:lpwstr>477;#May be edited, used internally or to perform client engagements, and disclosed to third parties on a limited basis (Category C)|025f40cd-f55a-4ddf-b652-e7ea1ca486ca</vt:lpwstr>
  </property>
  <property fmtid="{D5CDD505-2E9C-101B-9397-08002B2CF9AE}" pid="20" name="odf318f5c2004e70867d193ade101e23">
    <vt:lpwstr/>
  </property>
  <property fmtid="{D5CDD505-2E9C-101B-9397-08002B2CF9AE}" pid="21" name="Tax Specialty Area">
    <vt:lpwstr/>
  </property>
  <property fmtid="{D5CDD505-2E9C-101B-9397-08002B2CF9AE}" pid="22" name="Contributor_x0020_Geography">
    <vt:lpwstr/>
  </property>
  <property fmtid="{D5CDD505-2E9C-101B-9397-08002B2CF9AE}" pid="23" name="c9de60e3e90d439b9f2e9ff9e9bb3430">
    <vt:lpwstr/>
  </property>
  <property fmtid="{D5CDD505-2E9C-101B-9397-08002B2CF9AE}" pid="24" name="Tax Entity">
    <vt:lpwstr/>
  </property>
  <property fmtid="{D5CDD505-2E9C-101B-9397-08002B2CF9AE}" pid="25" name="Disclaimer">
    <vt:lpwstr/>
  </property>
  <property fmtid="{D5CDD505-2E9C-101B-9397-08002B2CF9AE}" pid="26" name="Business Issues">
    <vt:lpwstr/>
  </property>
  <property fmtid="{D5CDD505-2E9C-101B-9397-08002B2CF9AE}" pid="27" name="g90a876a54e747069fde5360881b9933">
    <vt:lpwstr/>
  </property>
  <property fmtid="{D5CDD505-2E9C-101B-9397-08002B2CF9AE}" pid="28" name="Tax Jurisdiction">
    <vt:lpwstr/>
  </property>
  <property fmtid="{D5CDD505-2E9C-101B-9397-08002B2CF9AE}" pid="29" name="m553fc83c9f3478f9e79d248cf4f343f">
    <vt:lpwstr/>
  </property>
  <property fmtid="{D5CDD505-2E9C-101B-9397-08002B2CF9AE}" pid="30" name="Targeted Audience">
    <vt:lpwstr/>
  </property>
  <property fmtid="{D5CDD505-2E9C-101B-9397-08002B2CF9AE}" pid="31" name="b0201f3937364d799930ae17e15a01ce">
    <vt:lpwstr/>
  </property>
  <property fmtid="{D5CDD505-2E9C-101B-9397-08002B2CF9AE}" pid="32" name="f728aa9b7f954afcaec8cf5ce49c0187">
    <vt:lpwstr/>
  </property>
  <property fmtid="{D5CDD505-2E9C-101B-9397-08002B2CF9AE}" pid="33" name="n78ca540bead4842bdca414d7557030f">
    <vt:lpwstr/>
  </property>
  <property fmtid="{D5CDD505-2E9C-101B-9397-08002B2CF9AE}" pid="34" name="External_Organization">
    <vt:lpwstr/>
  </property>
  <property fmtid="{D5CDD505-2E9C-101B-9397-08002B2CF9AE}" pid="35" name="Classification">
    <vt:lpwstr/>
  </property>
  <property fmtid="{D5CDD505-2E9C-101B-9397-08002B2CF9AE}" pid="36" name="System SourceTaxHTField0">
    <vt:lpwstr/>
  </property>
  <property fmtid="{D5CDD505-2E9C-101B-9397-08002B2CF9AE}" pid="37" name="General Business Topic">
    <vt:lpwstr/>
  </property>
  <property fmtid="{D5CDD505-2E9C-101B-9397-08002B2CF9AE}" pid="38" name="fd6bbc6c2e4940e0b736c9655d0b1c67">
    <vt:lpwstr/>
  </property>
  <property fmtid="{D5CDD505-2E9C-101B-9397-08002B2CF9AE}" pid="39" name="Method_x0020_Document_x0020_Type">
    <vt:lpwstr/>
  </property>
  <property fmtid="{D5CDD505-2E9C-101B-9397-08002B2CF9AE}" pid="40" name="Publishing Owning Te">
    <vt:lpwstr>16;#Consulting|7434a3af-136e-42a8-bb53-fcc906dbc283</vt:lpwstr>
  </property>
  <property fmtid="{D5CDD505-2E9C-101B-9397-08002B2CF9AE}" pid="41" name="Deloitte Method Task">
    <vt:lpwstr/>
  </property>
  <property fmtid="{D5CDD505-2E9C-101B-9397-08002B2CF9AE}" pid="42" name="Method Discipline">
    <vt:lpwstr/>
  </property>
  <property fmtid="{D5CDD505-2E9C-101B-9397-08002B2CF9AE}" pid="43" name="AllowedSecurityGroupT">
    <vt:lpwstr/>
  </property>
  <property fmtid="{D5CDD505-2E9C-101B-9397-08002B2CF9AE}" pid="44" name="gf661b68b929437daba08b54bbabff36">
    <vt:lpwstr/>
  </property>
  <property fmtid="{D5CDD505-2E9C-101B-9397-08002B2CF9AE}" pid="45" name="c1e1756b05e942aa8382e8ad470dc923">
    <vt:lpwstr/>
  </property>
  <property fmtid="{D5CDD505-2E9C-101B-9397-08002B2CF9AE}" pid="46" name="b205268b00054b168d473f2c9299ca3f">
    <vt:lpwstr/>
  </property>
  <property fmtid="{D5CDD505-2E9C-101B-9397-08002B2CF9AE}" pid="47" name="Business IssuesTaxHTField">
    <vt:lpwstr/>
  </property>
  <property fmtid="{D5CDD505-2E9C-101B-9397-08002B2CF9AE}" pid="48" name="System Source">
    <vt:lpwstr/>
  </property>
  <property fmtid="{D5CDD505-2E9C-101B-9397-08002B2CF9AE}" pid="49" name="Deloitte Tool">
    <vt:lpwstr/>
  </property>
  <property fmtid="{D5CDD505-2E9C-101B-9397-08002B2CF9AE}" pid="50" name="e7ca0883df3147c8a1187500dc55843a">
    <vt:lpwstr/>
  </property>
  <property fmtid="{D5CDD505-2E9C-101B-9397-08002B2CF9AE}" pid="51" name="ClassificationTaxHTField0">
    <vt:lpwstr/>
  </property>
  <property fmtid="{D5CDD505-2E9C-101B-9397-08002B2CF9AE}" pid="52" name="Publishing Owning Te0">
    <vt:lpwstr>Consulting|7434a3af-136e-42a8-bb53-fcc906dbc283</vt:lpwstr>
  </property>
  <property fmtid="{D5CDD505-2E9C-101B-9397-08002B2CF9AE}" pid="53" name="Method_x0020_Document">
    <vt:lpwstr/>
  </property>
  <property fmtid="{D5CDD505-2E9C-101B-9397-08002B2CF9AE}" pid="54" name="oab0afb743884474a6cbf2d3b310bd05">
    <vt:lpwstr/>
  </property>
  <property fmtid="{D5CDD505-2E9C-101B-9397-08002B2CF9AE}" pid="55" name="g72f13cd53d8431d9a1ddb0a8e5a57bc">
    <vt:lpwstr/>
  </property>
  <property fmtid="{D5CDD505-2E9C-101B-9397-08002B2CF9AE}" pid="56" name="_docset_NoMedatataSyncRequired">
    <vt:lpwstr>False</vt:lpwstr>
  </property>
  <property fmtid="{D5CDD505-2E9C-101B-9397-08002B2CF9AE}" pid="57" name="Contributor Geography">
    <vt:lpwstr/>
  </property>
  <property fmtid="{D5CDD505-2E9C-101B-9397-08002B2CF9AE}" pid="58" name="Method Document Type">
    <vt:lpwstr/>
  </property>
  <property fmtid="{D5CDD505-2E9C-101B-9397-08002B2CF9AE}" pid="59" name="Method Document">
    <vt:lpwstr/>
  </property>
  <property fmtid="{D5CDD505-2E9C-101B-9397-08002B2CF9AE}" pid="60" name="TaxCode">
    <vt:lpwstr/>
  </property>
  <property fmtid="{D5CDD505-2E9C-101B-9397-08002B2CF9AE}" pid="61" name="_dlc_policyId">
    <vt:lpwstr/>
  </property>
  <property fmtid="{D5CDD505-2E9C-101B-9397-08002B2CF9AE}" pid="62" name="m_SourceID">
    <vt:lpwstr/>
  </property>
  <property fmtid="{D5CDD505-2E9C-101B-9397-08002B2CF9AE}" pid="63" name="Contacts">
    <vt:lpwstr/>
  </property>
  <property fmtid="{D5CDD505-2E9C-101B-9397-08002B2CF9AE}" pid="64" name="TextKeyword">
    <vt:lpwstr/>
  </property>
  <property fmtid="{D5CDD505-2E9C-101B-9397-08002B2CF9AE}" pid="65" name="DocumentSetDescription">
    <vt:lpwstr/>
  </property>
  <property fmtid="{D5CDD505-2E9C-101B-9397-08002B2CF9AE}" pid="66" name="_dlc_DocId">
    <vt:lpwstr/>
  </property>
  <property fmtid="{D5CDD505-2E9C-101B-9397-08002B2CF9AE}" pid="67" name="_dlc_Exempt">
    <vt:bool>false</vt:bool>
  </property>
  <property fmtid="{D5CDD505-2E9C-101B-9397-08002B2CF9AE}" pid="68" name="ContentManager">
    <vt:lpwstr/>
  </property>
  <property fmtid="{D5CDD505-2E9C-101B-9397-08002B2CF9AE}" pid="69" name="Qualification Text">
    <vt:lpwstr/>
  </property>
  <property fmtid="{D5CDD505-2E9C-101B-9397-08002B2CF9AE}" pid="70" name="RelatedLinksNotes">
    <vt:lpwstr/>
  </property>
  <property fmtid="{D5CDD505-2E9C-101B-9397-08002B2CF9AE}" pid="71" name="RedirectNewWindow">
    <vt:bool>false</vt:bool>
  </property>
  <property fmtid="{D5CDD505-2E9C-101B-9397-08002B2CF9AE}" pid="72" name="WorkingDocumentURL">
    <vt:lpwstr/>
  </property>
  <property fmtid="{D5CDD505-2E9C-101B-9397-08002B2CF9AE}" pid="73" name="m_LastModifiedBy">
    <vt:lpwstr/>
  </property>
  <property fmtid="{D5CDD505-2E9C-101B-9397-08002B2CF9AE}" pid="74" name="KAMThumbnail">
    <vt:lpwstr/>
  </property>
  <property fmtid="{D5CDD505-2E9C-101B-9397-08002B2CF9AE}" pid="75" name="ContactDPNSearchTxt">
    <vt:lpwstr/>
  </property>
  <property fmtid="{D5CDD505-2E9C-101B-9397-08002B2CF9AE}" pid="76" name="IncludeInSearch">
    <vt:bool>false</vt:bool>
  </property>
  <property fmtid="{D5CDD505-2E9C-101B-9397-08002B2CF9AE}" pid="77" name="OriginalDocumentURL">
    <vt:lpwstr/>
  </property>
  <property fmtid="{D5CDD505-2E9C-101B-9397-08002B2CF9AE}" pid="78" name="AuthorDPNSearchTxt">
    <vt:lpwstr/>
  </property>
  <property fmtid="{D5CDD505-2E9C-101B-9397-08002B2CF9AE}" pid="79" name="PublishedDocumentURL">
    <vt:lpwstr/>
  </property>
  <property fmtid="{D5CDD505-2E9C-101B-9397-08002B2CF9AE}" pid="80" name="Qualification">
    <vt:lpwstr/>
  </property>
  <property fmtid="{D5CDD505-2E9C-101B-9397-08002B2CF9AE}" pid="81" name="ArchivalDocumentURL">
    <vt:lpwstr/>
  </property>
  <property fmtid="{D5CDD505-2E9C-101B-9397-08002B2CF9AE}" pid="82" name="ContentApprover">
    <vt:lpwstr/>
  </property>
  <property fmtid="{D5CDD505-2E9C-101B-9397-08002B2CF9AE}" pid="83" name="KAMDisplayFormUrl">
    <vt:lpwstr/>
  </property>
  <property fmtid="{D5CDD505-2E9C-101B-9397-08002B2CF9AE}" pid="84" name="QualID">
    <vt:lpwstr/>
  </property>
  <property fmtid="{D5CDD505-2E9C-101B-9397-08002B2CF9AE}" pid="85" name="ApproverComments">
    <vt:lpwstr/>
  </property>
  <property fmtid="{D5CDD505-2E9C-101B-9397-08002B2CF9AE}" pid="86" name="Status">
    <vt:lpwstr/>
  </property>
  <property fmtid="{D5CDD505-2E9C-101B-9397-08002B2CF9AE}" pid="87" name="TaxCase">
    <vt:lpwstr/>
  </property>
  <property fmtid="{D5CDD505-2E9C-101B-9397-08002B2CF9AE}" pid="88" name="OriginalId">
    <vt:lpwstr/>
  </property>
  <property fmtid="{D5CDD505-2E9C-101B-9397-08002B2CF9AE}" pid="89" name="QAResource">
    <vt:lpwstr/>
  </property>
  <property fmtid="{D5CDD505-2E9C-101B-9397-08002B2CF9AE}" pid="90" name="ItemRetentionFormula">
    <vt:lpwstr/>
  </property>
  <property fmtid="{D5CDD505-2E9C-101B-9397-08002B2CF9AE}" pid="91" name="PublishingNotes">
    <vt:lpwstr/>
  </property>
  <property fmtid="{D5CDD505-2E9C-101B-9397-08002B2CF9AE}" pid="92" name="m_BusinessAreaText">
    <vt:lpwstr/>
  </property>
  <property fmtid="{D5CDD505-2E9C-101B-9397-08002B2CF9AE}" pid="93" name="RedirectAttachment">
    <vt:bool>false</vt:bool>
  </property>
  <property fmtid="{D5CDD505-2E9C-101B-9397-08002B2CF9AE}" pid="94" name="_dlc_DocIdPersistId">
    <vt:bool>false</vt:bool>
  </property>
  <property fmtid="{D5CDD505-2E9C-101B-9397-08002B2CF9AE}" pid="95" name="Redirect URL">
    <vt:lpwstr/>
  </property>
  <property fmtid="{D5CDD505-2E9C-101B-9397-08002B2CF9AE}" pid="96" name="ContentPublisher">
    <vt:lpwstr/>
  </property>
  <property fmtid="{D5CDD505-2E9C-101B-9397-08002B2CF9AE}" pid="97" name="TaxRegulation">
    <vt:lpwstr/>
  </property>
  <property fmtid="{D5CDD505-2E9C-101B-9397-08002B2CF9AE}" pid="98" name="_dlc_DocIdUrl">
    <vt:lpwstr/>
  </property>
  <property fmtid="{D5CDD505-2E9C-101B-9397-08002B2CF9AE}" pid="99" name="ContributorDPNSearchTxt">
    <vt:lpwstr/>
  </property>
  <property fmtid="{D5CDD505-2E9C-101B-9397-08002B2CF9AE}" pid="100" name="Order">
    <vt:r8>52913300</vt:r8>
  </property>
  <property fmtid="{D5CDD505-2E9C-101B-9397-08002B2CF9AE}" pid="101" name="DeloitteCommunity">
    <vt:lpwstr/>
  </property>
</Properties>
</file>