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448">
          <p15:clr>
            <a:srgbClr val="A4A3A4"/>
          </p15:clr>
        </p15:guide>
        <p15:guide id="4" pos="331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zlYSLKRhp5Px/Na8svG71ejP4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448"/>
        <p:guide pos="33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223f2428_0_140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9223f2428_0_140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223f2428_0_67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9223f2428_0_67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223f2428_0_14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f9223f2428_0_14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223f2428_0_15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9223f2428_0_15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223f2428_0_72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f9223f2428_0_72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223f2428_0_26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f9223f2428_0_26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223f2428_0_108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f9223f2428_0_108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223f2428_0_5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9223f2428_0_5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223f2428_0_62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9223f2428_0_62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only or primary image" showMasterSp="0">
  <p:cSld name="Title slide with text only or primary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Green" showMasterSp="0">
  <p:cSld name="Divider Green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9223f2428_0_133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1" showMasterSp="0">
  <p:cSld name="Contents 1">
    <p:bg>
      <p:bgPr>
        <a:solidFill>
          <a:schemeClr val="accen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365760" y="782620"/>
            <a:ext cx="8412480" cy="7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Medium Blue" showMasterSp="0">
  <p:cSld name="Divider Medium Blue">
    <p:bg>
      <p:bgPr>
        <a:solidFill>
          <a:schemeClr val="accent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Green" showMasterSp="0">
  <p:cSld name="Divider Green">
    <p:bg>
      <p:bgPr>
        <a:solidFill>
          <a:schemeClr val="accen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only or primary image" showMasterSp="0">
  <p:cSld name="Title slide with text only or primary imag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1" showMasterSp="0">
  <p:cSld name="Contents 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9223f2428_0_126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9223f2428_0_128"/>
          <p:cNvSpPr txBox="1"/>
          <p:nvPr>
            <p:ph idx="1" type="body"/>
          </p:nvPr>
        </p:nvSpPr>
        <p:spPr>
          <a:xfrm>
            <a:off x="365760" y="782620"/>
            <a:ext cx="8412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◦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−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gf9223f2428_0_128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Medium Blue" showMasterSp="0">
  <p:cSld name="Divider Medium Blue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f9223f2428_0_131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365760" y="295683"/>
            <a:ext cx="8412480" cy="12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365760" y="1611313"/>
            <a:ext cx="8412480" cy="4734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/>
        </p:nvSpPr>
        <p:spPr>
          <a:xfrm>
            <a:off x="365760" y="6481703"/>
            <a:ext cx="457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9223f2428_0_121"/>
          <p:cNvSpPr txBox="1"/>
          <p:nvPr>
            <p:ph type="title"/>
          </p:nvPr>
        </p:nvSpPr>
        <p:spPr>
          <a:xfrm>
            <a:off x="365760" y="295683"/>
            <a:ext cx="84126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f9223f2428_0_121"/>
          <p:cNvSpPr txBox="1"/>
          <p:nvPr>
            <p:ph idx="1" type="body"/>
          </p:nvPr>
        </p:nvSpPr>
        <p:spPr>
          <a:xfrm>
            <a:off x="365760" y="1611313"/>
            <a:ext cx="8412600" cy="4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◦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f9223f2428_0_121"/>
          <p:cNvSpPr txBox="1"/>
          <p:nvPr/>
        </p:nvSpPr>
        <p:spPr>
          <a:xfrm>
            <a:off x="365760" y="6481703"/>
            <a:ext cx="457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8C8C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ebrobots.io/kickstarter-datasets/" TargetMode="External"/><Relationship Id="rId4" Type="http://schemas.openxmlformats.org/officeDocument/2006/relationships/hyperlink" Target="https://webrobots.io/kickstarter-datasets/" TargetMode="External"/><Relationship Id="rId5" Type="http://schemas.openxmlformats.org/officeDocument/2006/relationships/hyperlink" Target="https://webrobots.io/kickstarter-datase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ickstarter.com/help/sta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kemical/kickstarter-project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4294967295" type="ctrTitle"/>
          </p:nvPr>
        </p:nvSpPr>
        <p:spPr>
          <a:xfrm>
            <a:off x="459717" y="3659141"/>
            <a:ext cx="8266230" cy="1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002060"/>
                </a:solidFill>
              </a:rPr>
              <a:t>Successful and </a:t>
            </a:r>
            <a:r>
              <a:rPr lang="en-US" sz="3500">
                <a:solidFill>
                  <a:srgbClr val="002060"/>
                </a:solidFill>
              </a:rPr>
              <a:t>Profitable </a:t>
            </a:r>
            <a:r>
              <a:rPr lang="en-US" sz="3500">
                <a:solidFill>
                  <a:srgbClr val="002060"/>
                </a:solidFill>
              </a:rPr>
              <a:t>Product </a:t>
            </a:r>
            <a:r>
              <a:rPr lang="en-US" sz="3500">
                <a:solidFill>
                  <a:srgbClr val="002060"/>
                </a:solidFill>
              </a:rPr>
              <a:t>Launch on </a:t>
            </a:r>
            <a:r>
              <a:rPr b="1" lang="en-US" sz="3500">
                <a:solidFill>
                  <a:srgbClr val="002060"/>
                </a:solidFill>
              </a:rPr>
              <a:t>Kickstarter</a:t>
            </a:r>
            <a:endParaRPr b="1" i="0" sz="2800" u="none" cap="none" strike="noStrike">
              <a:solidFill>
                <a:schemeClr val="accent2"/>
              </a:solidFill>
            </a:endParaRPr>
          </a:p>
        </p:txBody>
      </p:sp>
      <p:pic>
        <p:nvPicPr>
          <p:cNvPr descr="Related image" id="42" name="Google Shape;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5589"/>
            <a:ext cx="9144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459729" y="340962"/>
            <a:ext cx="8266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2060"/>
                </a:solidFill>
              </a:rPr>
              <a:t>Aidan Au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227902" y="6164860"/>
            <a:ext cx="8498045" cy="5126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10/25/2021</a:t>
            </a:r>
            <a:endParaRPr/>
          </a:p>
        </p:txBody>
      </p:sp>
      <p:pic>
        <p:nvPicPr>
          <p:cNvPr id="45" name="Google Shape;4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01" y="341000"/>
            <a:ext cx="4824773" cy="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223f2428_0_140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14" name="Google Shape;114;gf9223f2428_0_140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002060"/>
                </a:solidFill>
              </a:rPr>
              <a:t>Question 2. Does the length/duration of a project play a role in its success/failure?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223f2428_0_67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20" name="Google Shape;120;gf9223f2428_0_67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000">
                <a:solidFill>
                  <a:srgbClr val="002060"/>
                </a:solidFill>
              </a:rPr>
              <a:t>Question 3. How can you raise as much money as possible? 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223f2428_0_145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0">
                <a:solidFill>
                  <a:schemeClr val="dk1"/>
                </a:solidFill>
              </a:rPr>
              <a:t>screenshot of backers and amount arrow up and down</a:t>
            </a:r>
            <a:endParaRPr i="1" sz="5000">
              <a:solidFill>
                <a:schemeClr val="dk1"/>
              </a:solidFill>
            </a:endParaRPr>
          </a:p>
        </p:txBody>
      </p:sp>
      <p:sp>
        <p:nvSpPr>
          <p:cNvPr id="126" name="Google Shape;126;gf9223f2428_0_145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223f2428_0_155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</a:rPr>
              <a:t>include a reward level of $1 - getting an easy yes and to increase the number of backers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32" name="Google Shape;132;gf9223f2428_0_155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Next Steps &amp; Improvements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365750" y="1253925"/>
            <a:ext cx="4206300" cy="50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Use more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recently web-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scraped</a:t>
            </a:r>
            <a:r>
              <a:rPr lang="en-US" u="sng">
                <a:solidFill>
                  <a:schemeClr val="hlink"/>
                </a:solidFill>
                <a:hlinkClick r:id="rId5"/>
              </a:rPr>
              <a:t> data</a:t>
            </a:r>
            <a:r>
              <a:rPr lang="en-US">
                <a:solidFill>
                  <a:schemeClr val="dk1"/>
                </a:solidFill>
              </a:rPr>
              <a:t> (scraped once a month)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Build a model to predict the success of a project (</a:t>
            </a:r>
            <a:r>
              <a:rPr b="1" lang="en-US">
                <a:solidFill>
                  <a:schemeClr val="dk1"/>
                </a:solidFill>
              </a:rPr>
              <a:t>Target v</a:t>
            </a:r>
            <a:r>
              <a:rPr b="1" lang="en-US">
                <a:solidFill>
                  <a:schemeClr val="dk1"/>
                </a:solidFill>
              </a:rPr>
              <a:t>ariable</a:t>
            </a:r>
            <a:r>
              <a:rPr lang="en-US">
                <a:solidFill>
                  <a:schemeClr val="dk1"/>
                </a:solidFill>
              </a:rPr>
              <a:t>);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Build the model for production ready to be deployed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Future Data collection/feature engineering: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Explore other relationship/correlation with features such as the number of comments, updates, and reward levels, etc. (More </a:t>
            </a:r>
            <a:r>
              <a:rPr b="1" lang="en-US">
                <a:solidFill>
                  <a:schemeClr val="dk1"/>
                </a:solidFill>
              </a:rPr>
              <a:t>predictor variables</a:t>
            </a:r>
            <a:r>
              <a:rPr lang="en-US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Expand the project but with more data from other crowdfunding websites such as IndieGoGo, GoFundMe or Product Hunt. 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Talk to </a:t>
            </a:r>
            <a:r>
              <a:rPr lang="en-US">
                <a:solidFill>
                  <a:schemeClr val="dk1"/>
                </a:solidFill>
              </a:rPr>
              <a:t>domain experts in Kickstarter and crowdfunding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365760" y="1006421"/>
            <a:ext cx="4206240" cy="176213"/>
            <a:chOff x="247" y="716"/>
            <a:chExt cx="2528" cy="111"/>
          </a:xfrm>
        </p:grpSpPr>
        <p:cxnSp>
          <p:nvCxnSpPr>
            <p:cNvPr id="140" name="Google Shape;140;p10"/>
            <p:cNvCxnSpPr/>
            <p:nvPr/>
          </p:nvCxnSpPr>
          <p:spPr>
            <a:xfrm>
              <a:off x="247" y="778"/>
              <a:ext cx="2528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10"/>
            <p:cNvSpPr/>
            <p:nvPr/>
          </p:nvSpPr>
          <p:spPr>
            <a:xfrm>
              <a:off x="735" y="716"/>
              <a:ext cx="1515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0" lIns="72000" spcFirstLastPara="1" rIns="72000" wrap="square" tIns="0">
              <a:sp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Project/Approach Improvements</a:t>
              </a:r>
              <a:endParaRPr/>
            </a:p>
          </p:txBody>
        </p:sp>
      </p:grpSp>
      <p:sp>
        <p:nvSpPr>
          <p:cNvPr id="142" name="Google Shape;142;p10"/>
          <p:cNvSpPr/>
          <p:nvPr/>
        </p:nvSpPr>
        <p:spPr>
          <a:xfrm>
            <a:off x="4712325" y="1253925"/>
            <a:ext cx="4206300" cy="50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Why I did not web-scrape or use web-scraped data --- Ideas are a dime a dozen. Execution is everything. Ideas are Only as Good as the Execution</a:t>
            </a:r>
            <a:endParaRPr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Took additional data visualization courses on using subplots and overlaying two plots into one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0"/>
          <p:cNvGrpSpPr/>
          <p:nvPr/>
        </p:nvGrpSpPr>
        <p:grpSpPr>
          <a:xfrm>
            <a:off x="4712335" y="1006421"/>
            <a:ext cx="4206240" cy="176213"/>
            <a:chOff x="247" y="716"/>
            <a:chExt cx="2528" cy="111"/>
          </a:xfrm>
        </p:grpSpPr>
        <p:cxnSp>
          <p:nvCxnSpPr>
            <p:cNvPr id="144" name="Google Shape;144;p10"/>
            <p:cNvCxnSpPr/>
            <p:nvPr/>
          </p:nvCxnSpPr>
          <p:spPr>
            <a:xfrm>
              <a:off x="247" y="778"/>
              <a:ext cx="2528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0"/>
            <p:cNvSpPr/>
            <p:nvPr/>
          </p:nvSpPr>
          <p:spPr>
            <a:xfrm>
              <a:off x="1079" y="716"/>
              <a:ext cx="817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0" lIns="72000" spcFirstLastPara="1" rIns="72000" wrap="square" tIns="0">
              <a:sp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Lessons learned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idx="4294967295" type="body"/>
          </p:nvPr>
        </p:nvSpPr>
        <p:spPr>
          <a:xfrm>
            <a:off x="370113" y="1169405"/>
            <a:ext cx="8388000" cy="487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100"/>
              <a:buNone/>
            </a:pPr>
            <a:r>
              <a:rPr lang="en-US" sz="2100">
                <a:solidFill>
                  <a:srgbClr val="92D050"/>
                </a:solidFill>
              </a:rPr>
              <a:t>Successful and Profitable Product Launch on </a:t>
            </a:r>
            <a:r>
              <a:rPr b="1" lang="en-US" sz="2100">
                <a:solidFill>
                  <a:srgbClr val="92D050"/>
                </a:solidFill>
              </a:rPr>
              <a:t>Kickstarter</a:t>
            </a:r>
            <a:r>
              <a:rPr lang="en-US" sz="2100"/>
              <a:t>			</a:t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Background - Why Do People Go To KickStarter?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Business Problem / Research Question				3</a:t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Analysis – Key Results &amp; Recommendation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Future Work / </a:t>
            </a:r>
            <a:r>
              <a:rPr lang="en-US" sz="2100">
                <a:solidFill>
                  <a:srgbClr val="F2F2F2"/>
                </a:solidFill>
              </a:rPr>
              <a:t>Next Steps &amp; Improvements							10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2100">
                <a:solidFill>
                  <a:srgbClr val="F2F2F2"/>
                </a:solidFill>
              </a:rPr>
              <a:t>Link to GitHub (somewhere)</a:t>
            </a:r>
            <a:endParaRPr sz="2100">
              <a:solidFill>
                <a:srgbClr val="F2F2F2"/>
              </a:solidFill>
            </a:endParaRPr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100"/>
          </a:p>
          <a:p>
            <a:pPr indent="0" lvl="1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2100"/>
          </a:p>
        </p:txBody>
      </p:sp>
      <p:sp>
        <p:nvSpPr>
          <p:cNvPr id="51" name="Google Shape;51;p2"/>
          <p:cNvSpPr txBox="1"/>
          <p:nvPr>
            <p:ph idx="4294967295" type="title"/>
          </p:nvPr>
        </p:nvSpPr>
        <p:spPr>
          <a:xfrm>
            <a:off x="370113" y="179571"/>
            <a:ext cx="8388000" cy="88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Agenda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Background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1800"/>
              <a:t>Why Do People Hang Out On KickStarter?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365760" y="1120676"/>
            <a:ext cx="8350401" cy="46166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365762" y="1687222"/>
            <a:ext cx="1466566" cy="17539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Business Owners/</a:t>
            </a:r>
            <a:br>
              <a:rPr b="1" lang="en-US">
                <a:solidFill>
                  <a:srgbClr val="FFFFFF"/>
                </a:solidFill>
              </a:rPr>
            </a:br>
            <a:r>
              <a:rPr b="1" lang="en-US">
                <a:solidFill>
                  <a:srgbClr val="FFFFFF"/>
                </a:solidFill>
              </a:rPr>
              <a:t>Creators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845578" y="1687222"/>
            <a:ext cx="6870600" cy="17538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2"/>
                </a:solidFill>
              </a:rPr>
              <a:t>Bring a product idea to life - from developing a prototype to selling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idea and Market validation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Get startup cash/initial funding without giving up equity/taking a loan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5763" y="3796672"/>
            <a:ext cx="1466564" cy="1902613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Supporters/</a:t>
            </a:r>
            <a:br>
              <a:rPr b="1" lang="en-US">
                <a:solidFill>
                  <a:srgbClr val="FFFFFF"/>
                </a:solidFill>
              </a:rPr>
            </a:br>
            <a:r>
              <a:rPr b="1" lang="en-US">
                <a:solidFill>
                  <a:srgbClr val="FFFFFF"/>
                </a:solidFill>
              </a:rPr>
              <a:t>Paying Customers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845578" y="3796672"/>
            <a:ext cx="6870583" cy="1902613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[Describe here the problem to solve and analysis/approach required to find the solution]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1"/>
                </a:solidFill>
              </a:rPr>
              <a:t>Pay to support creators who will bring a new product to life, usually in a discounted price</a:t>
            </a:r>
            <a:endParaRPr sz="11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1"/>
                </a:solidFill>
              </a:rPr>
              <a:t>To have early access to new or innovative products than customers outside of Kickstarter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9223f2428_0_72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Pros and Cons of Launching a Product on Kickstarter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1800"/>
              <a:t>Risk and Rewards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67" name="Google Shape;67;gf9223f2428_0_72"/>
          <p:cNvSpPr/>
          <p:nvPr/>
        </p:nvSpPr>
        <p:spPr>
          <a:xfrm>
            <a:off x="365760" y="1120676"/>
            <a:ext cx="8350500" cy="461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f9223f2428_0_72"/>
          <p:cNvSpPr/>
          <p:nvPr/>
        </p:nvSpPr>
        <p:spPr>
          <a:xfrm>
            <a:off x="365775" y="1687225"/>
            <a:ext cx="1466700" cy="19779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Advantages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gf9223f2428_0_72"/>
          <p:cNvSpPr/>
          <p:nvPr/>
        </p:nvSpPr>
        <p:spPr>
          <a:xfrm>
            <a:off x="365763" y="3796672"/>
            <a:ext cx="1466700" cy="19026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Disadvantages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gf9223f2428_0_72"/>
          <p:cNvSpPr/>
          <p:nvPr/>
        </p:nvSpPr>
        <p:spPr>
          <a:xfrm>
            <a:off x="1845578" y="3796672"/>
            <a:ext cx="6870600" cy="1902600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▪"/>
            </a:pPr>
            <a:r>
              <a:rPr lang="en-US" sz="1100">
                <a:solidFill>
                  <a:schemeClr val="dk2"/>
                </a:solidFill>
              </a:rPr>
              <a:t>Hurt chances of </a:t>
            </a:r>
            <a:r>
              <a:rPr b="1" lang="en-US" sz="1100">
                <a:solidFill>
                  <a:srgbClr val="FF0000"/>
                </a:solidFill>
              </a:rPr>
              <a:t>getting </a:t>
            </a:r>
            <a:r>
              <a:rPr b="1" lang="en-US" sz="1100">
                <a:solidFill>
                  <a:srgbClr val="FF0000"/>
                </a:solidFill>
              </a:rPr>
              <a:t>subsequent</a:t>
            </a:r>
            <a:r>
              <a:rPr b="1" lang="en-US" sz="1100">
                <a:solidFill>
                  <a:srgbClr val="FF0000"/>
                </a:solidFill>
              </a:rPr>
              <a:t> funding</a:t>
            </a:r>
            <a:r>
              <a:rPr lang="en-US" sz="1100">
                <a:solidFill>
                  <a:schemeClr val="dk2"/>
                </a:solidFill>
              </a:rPr>
              <a:t> if a project failed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b="1" lang="en-US" sz="1100">
                <a:solidFill>
                  <a:srgbClr val="FF0000"/>
                </a:solidFill>
              </a:rPr>
              <a:t>All-or-nothing </a:t>
            </a:r>
            <a:r>
              <a:rPr lang="en-US" sz="1100">
                <a:solidFill>
                  <a:schemeClr val="dk2"/>
                </a:solidFill>
              </a:rPr>
              <a:t>funding model </a:t>
            </a:r>
            <a:br>
              <a:rPr lang="en-US" sz="1100">
                <a:solidFill>
                  <a:schemeClr val="dk2"/>
                </a:solidFill>
              </a:rPr>
            </a:br>
            <a:r>
              <a:rPr lang="en-US" sz="1100">
                <a:solidFill>
                  <a:schemeClr val="dk2"/>
                </a:solidFill>
              </a:rPr>
              <a:t>(Zero funding if you fail to hit your funding goal)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b="1" lang="en-US" sz="1100">
                <a:solidFill>
                  <a:srgbClr val="FF0000"/>
                </a:solidFill>
              </a:rPr>
              <a:t>Not all </a:t>
            </a:r>
            <a:r>
              <a:rPr lang="en-US" sz="1100">
                <a:solidFill>
                  <a:schemeClr val="dk2"/>
                </a:solidFill>
              </a:rPr>
              <a:t>projects/products do well on Kickstarter - </a:t>
            </a:r>
            <a:r>
              <a:rPr lang="en-US" sz="1100" u="sng">
                <a:solidFill>
                  <a:schemeClr val="dk2"/>
                </a:solidFill>
              </a:rPr>
              <a:t>choose wisely</a:t>
            </a:r>
            <a:endParaRPr sz="1100" u="sng">
              <a:solidFill>
                <a:schemeClr val="dk2"/>
              </a:solidFill>
            </a:endParaRPr>
          </a:p>
          <a:p>
            <a:pPr indent="-171450" lvl="0" marL="17145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Customers may be deterred by projects with a </a:t>
            </a:r>
            <a:r>
              <a:rPr b="1" lang="en-US" sz="1100">
                <a:solidFill>
                  <a:srgbClr val="FF0000"/>
                </a:solidFill>
              </a:rPr>
              <a:t>longer duration</a:t>
            </a:r>
            <a:r>
              <a:rPr lang="en-US" sz="1100">
                <a:solidFill>
                  <a:schemeClr val="dk2"/>
                </a:solidFill>
              </a:rPr>
              <a:t>; </a:t>
            </a:r>
            <a:br>
              <a:rPr lang="en-US" sz="1100">
                <a:solidFill>
                  <a:schemeClr val="dk2"/>
                </a:solidFill>
              </a:rPr>
            </a:br>
            <a:r>
              <a:rPr lang="en-US" sz="1100">
                <a:solidFill>
                  <a:schemeClr val="dk2"/>
                </a:solidFill>
              </a:rPr>
              <a:t>A shorter duration may lead to a failed and </a:t>
            </a:r>
            <a:r>
              <a:rPr b="1" lang="en-US" sz="1100">
                <a:solidFill>
                  <a:srgbClr val="FF0000"/>
                </a:solidFill>
              </a:rPr>
              <a:t>under-funded</a:t>
            </a:r>
            <a:r>
              <a:rPr lang="en-US" sz="1100">
                <a:solidFill>
                  <a:schemeClr val="dk2"/>
                </a:solidFill>
              </a:rPr>
              <a:t> project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" name="Google Shape;71;gf9223f2428_0_72"/>
          <p:cNvSpPr/>
          <p:nvPr/>
        </p:nvSpPr>
        <p:spPr>
          <a:xfrm>
            <a:off x="1845575" y="1687225"/>
            <a:ext cx="6870600" cy="19779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Get startup cash/initial funding without giving out equity/taking a loan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Solve cash flow problem - pre-selling products before available and taking pre-orders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You can raise more money even if your funding goal is met (over-funded)</a:t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rPr lang="en-US" sz="1100">
                <a:solidFill>
                  <a:schemeClr val="dk2"/>
                </a:solidFill>
              </a:rPr>
              <a:t>Some repeat customers/backers actively browse </a:t>
            </a:r>
            <a:r>
              <a:rPr lang="en-US" sz="1100">
                <a:solidFill>
                  <a:schemeClr val="dk2"/>
                </a:solidFill>
              </a:rPr>
              <a:t>Kickstarter</a:t>
            </a:r>
            <a:r>
              <a:rPr lang="en-US" sz="1100">
                <a:solidFill>
                  <a:schemeClr val="dk2"/>
                </a:solidFill>
              </a:rPr>
              <a:t> and ready to pay to support projects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4393100" y="6211250"/>
            <a:ext cx="43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Source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Stats page</a:t>
            </a:r>
            <a:r>
              <a:rPr lang="en-US"/>
              <a:t> on Kickstarter.com, </a:t>
            </a:r>
            <a:br>
              <a:rPr lang="en-US"/>
            </a:br>
            <a:r>
              <a:rPr i="1" lang="en-US"/>
              <a:t>Last updated: Sat, October 16 2021 12:12 PM EDT</a:t>
            </a:r>
            <a:endParaRPr i="1"/>
          </a:p>
        </p:txBody>
      </p:sp>
      <p:sp>
        <p:nvSpPr>
          <p:cNvPr id="77" name="Google Shape;77;p9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Success Rate: </a:t>
            </a:r>
            <a:r>
              <a:rPr lang="en-US" sz="5000">
                <a:solidFill>
                  <a:schemeClr val="dk1"/>
                </a:solidFill>
                <a:highlight>
                  <a:srgbClr val="00FF00"/>
                </a:highlight>
              </a:rPr>
              <a:t>39.18%</a:t>
            </a:r>
            <a:endParaRPr sz="50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5000">
                <a:solidFill>
                  <a:schemeClr val="dk1"/>
                </a:solidFill>
              </a:rPr>
              <a:t>Unsuccessful Rate: </a:t>
            </a:r>
            <a:r>
              <a:rPr b="1" i="1" lang="en-US" sz="5000">
                <a:solidFill>
                  <a:srgbClr val="FF0000"/>
                </a:solidFill>
              </a:rPr>
              <a:t>60.82%</a:t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Overall Success Rate on Kickstarter</a:t>
            </a:r>
            <a:br>
              <a:rPr lang="en-US">
                <a:solidFill>
                  <a:srgbClr val="002060"/>
                </a:solidFill>
              </a:rPr>
            </a:b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223f2428_0_26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Business Problem / Research Questions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1800"/>
              <a:t>[Slide Tag line]</a:t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84" name="Google Shape;84;gf9223f2428_0_26"/>
          <p:cNvSpPr/>
          <p:nvPr/>
        </p:nvSpPr>
        <p:spPr>
          <a:xfrm>
            <a:off x="365760" y="1120676"/>
            <a:ext cx="8350500" cy="461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f9223f2428_0_26"/>
          <p:cNvSpPr/>
          <p:nvPr/>
        </p:nvSpPr>
        <p:spPr>
          <a:xfrm>
            <a:off x="365762" y="1687222"/>
            <a:ext cx="1466700" cy="1753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f9223f2428_0_26"/>
          <p:cNvSpPr/>
          <p:nvPr/>
        </p:nvSpPr>
        <p:spPr>
          <a:xfrm>
            <a:off x="1845578" y="1687222"/>
            <a:ext cx="6870600" cy="17538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2"/>
                </a:solidFill>
              </a:rPr>
              <a:t>[Describe here the problem to solve and analysis/approach required to find the solution]</a:t>
            </a:r>
            <a:endParaRPr sz="1100">
              <a:solidFill>
                <a:schemeClr val="dk1"/>
              </a:solidFill>
            </a:endParaRPr>
          </a:p>
          <a:p>
            <a:pPr indent="-2159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</a:rPr>
              <a:t>Answer 3 questions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1714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▪"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223f2428_0_108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</a:rPr>
              <a:t>Data Set Characteristics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2000"/>
              <a:t>Follow The Data</a:t>
            </a:r>
            <a:endParaRPr sz="2000">
              <a:solidFill>
                <a:srgbClr val="002060"/>
              </a:solidFill>
            </a:endParaRPr>
          </a:p>
        </p:txBody>
      </p:sp>
      <p:grpSp>
        <p:nvGrpSpPr>
          <p:cNvPr id="92" name="Google Shape;92;gf9223f2428_0_108"/>
          <p:cNvGrpSpPr/>
          <p:nvPr/>
        </p:nvGrpSpPr>
        <p:grpSpPr>
          <a:xfrm>
            <a:off x="390923" y="1091300"/>
            <a:ext cx="8412600" cy="98425"/>
            <a:chOff x="247" y="716"/>
            <a:chExt cx="2400" cy="62"/>
          </a:xfrm>
        </p:grpSpPr>
        <p:cxnSp>
          <p:nvCxnSpPr>
            <p:cNvPr id="93" name="Google Shape;93;gf9223f2428_0_108"/>
            <p:cNvCxnSpPr/>
            <p:nvPr/>
          </p:nvCxnSpPr>
          <p:spPr>
            <a:xfrm>
              <a:off x="247" y="778"/>
              <a:ext cx="2400" cy="0"/>
            </a:xfrm>
            <a:prstGeom prst="straightConnector1">
              <a:avLst/>
            </a:prstGeom>
            <a:noFill/>
            <a:ln cap="rnd" cmpd="sng" w="12700">
              <a:solidFill>
                <a:srgbClr val="00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gf9223f2428_0_108"/>
            <p:cNvSpPr/>
            <p:nvPr/>
          </p:nvSpPr>
          <p:spPr>
            <a:xfrm>
              <a:off x="1012" y="716"/>
              <a:ext cx="900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1" anchor="ctr" bIns="0" lIns="72000" spcFirstLastPara="1" rIns="72000" wrap="square" tIns="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Information</a:t>
              </a:r>
              <a:endParaRPr/>
            </a:p>
          </p:txBody>
        </p:sp>
      </p:grpSp>
      <p:sp>
        <p:nvSpPr>
          <p:cNvPr id="95" name="Google Shape;95;gf9223f2428_0_108"/>
          <p:cNvSpPr/>
          <p:nvPr/>
        </p:nvSpPr>
        <p:spPr>
          <a:xfrm>
            <a:off x="365739" y="1338800"/>
            <a:ext cx="8412600" cy="487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Made Available by Mickaël Mouillé on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378,657 projects/data points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77% of data points were projects in the US, which were used in the upcoming data analysis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No 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uplicate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15 Main Categories of projects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Other columns include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number of backers,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 amount of money a project raised 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(amount of money pledged by supporters),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goal amounts,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launch dates and deadlines,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state: successful, failed, canceled, suspended or live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Full-year worth of data from 2009 to 2017, plus some data in January 2018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f9223f2428_0_108"/>
          <p:cNvSpPr/>
          <p:nvPr/>
        </p:nvSpPr>
        <p:spPr>
          <a:xfrm>
            <a:off x="5782226" y="1091292"/>
            <a:ext cx="1953228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Visualizations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223f2428_0_55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02" name="Google Shape;102;gf9223f2428_0_55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2300">
                <a:solidFill>
                  <a:srgbClr val="002060"/>
                </a:solidFill>
              </a:rPr>
              <a:t>Question 1. </a:t>
            </a:r>
            <a:r>
              <a:rPr lang="en-US" sz="2300">
                <a:solidFill>
                  <a:srgbClr val="002060"/>
                </a:solidFill>
              </a:rPr>
              <a:t>How to pick a winning main category to successfully fund your projects on Kickstarter, and what to avoid?</a:t>
            </a:r>
            <a:br>
              <a:rPr lang="en-US">
                <a:solidFill>
                  <a:srgbClr val="002060"/>
                </a:solidFill>
              </a:rPr>
            </a:br>
            <a:r>
              <a:rPr i="1" lang="en-US" sz="2000"/>
              <a:t>Projects/Products that have typically succeeded/failed</a:t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223f2428_0_62"/>
          <p:cNvSpPr/>
          <p:nvPr/>
        </p:nvSpPr>
        <p:spPr>
          <a:xfrm>
            <a:off x="396810" y="1163751"/>
            <a:ext cx="8350500" cy="5047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5000">
              <a:solidFill>
                <a:srgbClr val="FF0000"/>
              </a:solidFill>
            </a:endParaRPr>
          </a:p>
        </p:txBody>
      </p:sp>
      <p:sp>
        <p:nvSpPr>
          <p:cNvPr id="108" name="Google Shape;108;gf9223f2428_0_62"/>
          <p:cNvSpPr txBox="1"/>
          <p:nvPr>
            <p:ph type="title"/>
          </p:nvPr>
        </p:nvSpPr>
        <p:spPr>
          <a:xfrm>
            <a:off x="365760" y="295683"/>
            <a:ext cx="8412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SDJ Layout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SDJ Layout">
  <a:themeElements>
    <a:clrScheme name="US Deloitte Color">
      <a:dk1>
        <a:srgbClr val="000000"/>
      </a:dk1>
      <a:lt1>
        <a:srgbClr val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2015-03-09T07:43:41Z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0x0101002880177DFDC248C38C745E1D664A5FC5009468A19E74275348838589BEFD6A9573</vt:lpwstr>
  </property>
  <property fmtid="{D5CDD505-2E9C-101B-9397-08002B2CF9AE}" pid="3" name="Primary Local Client">
    <vt:lpwstr>4447;#United States:Integrated Market Offerings:Finance Transformation|0089e002-b11e-4adc-93f7-bc19e9e66876</vt:lpwstr>
  </property>
  <property fmtid="{D5CDD505-2E9C-101B-9397-08002B2CF9AE}" pid="4" name="Local Content Type">
    <vt:lpwstr>10965;#United States:Learning:Job Aids|2f1818ad-7233-4bb9-b841-6399f66eb6b4</vt:lpwstr>
  </property>
  <property fmtid="{D5CDD505-2E9C-101B-9397-08002B2CF9AE}" pid="5" name="Badge">
    <vt:lpwstr/>
  </property>
  <property fmtid="{D5CDD505-2E9C-101B-9397-08002B2CF9AE}" pid="6" name="Applicable Geography">
    <vt:lpwstr>375;#Global|f12aef73-b423-4016-a43f-15722d3a0a5e</vt:lpwstr>
  </property>
  <property fmtid="{D5CDD505-2E9C-101B-9397-08002B2CF9AE}" pid="7" name="Secondary Local Indu">
    <vt:lpwstr/>
  </property>
  <property fmtid="{D5CDD505-2E9C-101B-9397-08002B2CF9AE}" pid="8" name="Primary Local Indust">
    <vt:lpwstr/>
  </property>
  <property fmtid="{D5CDD505-2E9C-101B-9397-08002B2CF9AE}" pid="9" name="Geography of Origin">
    <vt:lpwstr>10964;#Americas (Region):Americas:United States (MF):United States|8cb0099f-1dbf-4b3c-9b7f-d98051a79fa3</vt:lpwstr>
  </property>
  <property fmtid="{D5CDD505-2E9C-101B-9397-08002B2CF9AE}" pid="10" name="KAM Language">
    <vt:lpwstr>1;#English|b169a262-1aaa-4ccb-9acf-78a36c1d9bab</vt:lpwstr>
  </property>
  <property fmtid="{D5CDD505-2E9C-101B-9397-08002B2CF9AE}" pid="11" name="Primary Global Client">
    <vt:lpwstr>9221;#Integrated Market Offerings:Finance Transformation|28fa9067-693f-46d4-a249-69f225132754</vt:lpwstr>
  </property>
  <property fmtid="{D5CDD505-2E9C-101B-9397-08002B2CF9AE}" pid="12" name="Secondary Global Indu">
    <vt:lpwstr/>
  </property>
  <property fmtid="{D5CDD505-2E9C-101B-9397-08002B2CF9AE}" pid="13" name="Primary Global Indust">
    <vt:lpwstr/>
  </property>
  <property fmtid="{D5CDD505-2E9C-101B-9397-08002B2CF9AE}" pid="14" name="Secondary Global Clie">
    <vt:lpwstr/>
  </property>
  <property fmtid="{D5CDD505-2E9C-101B-9397-08002B2CF9AE}" pid="15" name="Global Content Type">
    <vt:lpwstr>10966;#Learning:Job Aids|c2546da1-1225-46ca-9aa3-128c3e32f4df</vt:lpwstr>
  </property>
  <property fmtid="{D5CDD505-2E9C-101B-9397-08002B2CF9AE}" pid="16" name="Local Internal Service">
    <vt:lpwstr/>
  </property>
  <property fmtid="{D5CDD505-2E9C-101B-9397-08002B2CF9AE}" pid="17" name="Secondary Local Clie">
    <vt:lpwstr/>
  </property>
  <property fmtid="{D5CDD505-2E9C-101B-9397-08002B2CF9AE}" pid="18" name="Global Internal Service">
    <vt:lpwstr/>
  </property>
  <property fmtid="{D5CDD505-2E9C-101B-9397-08002B2CF9AE}" pid="19" name="IPCO Designation">
    <vt:lpwstr>477;#May be edited, used internally or to perform client engagements, and disclosed to third parties on a limited basis (Category C)|025f40cd-f55a-4ddf-b652-e7ea1ca486ca</vt:lpwstr>
  </property>
  <property fmtid="{D5CDD505-2E9C-101B-9397-08002B2CF9AE}" pid="20" name="odf318f5c2004e70867d193ade101e23">
    <vt:lpwstr/>
  </property>
  <property fmtid="{D5CDD505-2E9C-101B-9397-08002B2CF9AE}" pid="21" name="Tax Specialty Area">
    <vt:lpwstr/>
  </property>
  <property fmtid="{D5CDD505-2E9C-101B-9397-08002B2CF9AE}" pid="22" name="Contributor_x0020_Geography">
    <vt:lpwstr/>
  </property>
  <property fmtid="{D5CDD505-2E9C-101B-9397-08002B2CF9AE}" pid="23" name="c9de60e3e90d439b9f2e9ff9e9bb3430">
    <vt:lpwstr/>
  </property>
  <property fmtid="{D5CDD505-2E9C-101B-9397-08002B2CF9AE}" pid="24" name="Tax Entity">
    <vt:lpwstr/>
  </property>
  <property fmtid="{D5CDD505-2E9C-101B-9397-08002B2CF9AE}" pid="25" name="Disclaimer">
    <vt:lpwstr/>
  </property>
  <property fmtid="{D5CDD505-2E9C-101B-9397-08002B2CF9AE}" pid="26" name="Business Issues">
    <vt:lpwstr/>
  </property>
  <property fmtid="{D5CDD505-2E9C-101B-9397-08002B2CF9AE}" pid="27" name="g90a876a54e747069fde5360881b9933">
    <vt:lpwstr/>
  </property>
  <property fmtid="{D5CDD505-2E9C-101B-9397-08002B2CF9AE}" pid="28" name="Tax Jurisdiction">
    <vt:lpwstr/>
  </property>
  <property fmtid="{D5CDD505-2E9C-101B-9397-08002B2CF9AE}" pid="29" name="m553fc83c9f3478f9e79d248cf4f343f">
    <vt:lpwstr/>
  </property>
  <property fmtid="{D5CDD505-2E9C-101B-9397-08002B2CF9AE}" pid="30" name="Targeted Audience">
    <vt:lpwstr/>
  </property>
  <property fmtid="{D5CDD505-2E9C-101B-9397-08002B2CF9AE}" pid="31" name="b0201f3937364d799930ae17e15a01ce">
    <vt:lpwstr/>
  </property>
  <property fmtid="{D5CDD505-2E9C-101B-9397-08002B2CF9AE}" pid="32" name="f728aa9b7f954afcaec8cf5ce49c0187">
    <vt:lpwstr/>
  </property>
  <property fmtid="{D5CDD505-2E9C-101B-9397-08002B2CF9AE}" pid="33" name="n78ca540bead4842bdca414d7557030f">
    <vt:lpwstr/>
  </property>
  <property fmtid="{D5CDD505-2E9C-101B-9397-08002B2CF9AE}" pid="34" name="External_Organization">
    <vt:lpwstr/>
  </property>
  <property fmtid="{D5CDD505-2E9C-101B-9397-08002B2CF9AE}" pid="35" name="Classification">
    <vt:lpwstr/>
  </property>
  <property fmtid="{D5CDD505-2E9C-101B-9397-08002B2CF9AE}" pid="36" name="System SourceTaxHTField0">
    <vt:lpwstr/>
  </property>
  <property fmtid="{D5CDD505-2E9C-101B-9397-08002B2CF9AE}" pid="37" name="General Business Topic">
    <vt:lpwstr/>
  </property>
  <property fmtid="{D5CDD505-2E9C-101B-9397-08002B2CF9AE}" pid="38" name="fd6bbc6c2e4940e0b736c9655d0b1c67">
    <vt:lpwstr/>
  </property>
  <property fmtid="{D5CDD505-2E9C-101B-9397-08002B2CF9AE}" pid="39" name="Method_x0020_Document_x0020_Type">
    <vt:lpwstr/>
  </property>
  <property fmtid="{D5CDD505-2E9C-101B-9397-08002B2CF9AE}" pid="40" name="Publishing Owning Te">
    <vt:lpwstr>16;#Consulting|7434a3af-136e-42a8-bb53-fcc906dbc283</vt:lpwstr>
  </property>
  <property fmtid="{D5CDD505-2E9C-101B-9397-08002B2CF9AE}" pid="41" name="Deloitte Method Task">
    <vt:lpwstr/>
  </property>
  <property fmtid="{D5CDD505-2E9C-101B-9397-08002B2CF9AE}" pid="42" name="Method Discipline">
    <vt:lpwstr/>
  </property>
  <property fmtid="{D5CDD505-2E9C-101B-9397-08002B2CF9AE}" pid="43" name="AllowedSecurityGroupT">
    <vt:lpwstr/>
  </property>
  <property fmtid="{D5CDD505-2E9C-101B-9397-08002B2CF9AE}" pid="44" name="gf661b68b929437daba08b54bbabff36">
    <vt:lpwstr/>
  </property>
  <property fmtid="{D5CDD505-2E9C-101B-9397-08002B2CF9AE}" pid="45" name="c1e1756b05e942aa8382e8ad470dc923">
    <vt:lpwstr/>
  </property>
  <property fmtid="{D5CDD505-2E9C-101B-9397-08002B2CF9AE}" pid="46" name="b205268b00054b168d473f2c9299ca3f">
    <vt:lpwstr/>
  </property>
  <property fmtid="{D5CDD505-2E9C-101B-9397-08002B2CF9AE}" pid="47" name="Business IssuesTaxHTField">
    <vt:lpwstr/>
  </property>
  <property fmtid="{D5CDD505-2E9C-101B-9397-08002B2CF9AE}" pid="48" name="System Source">
    <vt:lpwstr/>
  </property>
  <property fmtid="{D5CDD505-2E9C-101B-9397-08002B2CF9AE}" pid="49" name="Deloitte Tool">
    <vt:lpwstr/>
  </property>
  <property fmtid="{D5CDD505-2E9C-101B-9397-08002B2CF9AE}" pid="50" name="e7ca0883df3147c8a1187500dc55843a">
    <vt:lpwstr/>
  </property>
  <property fmtid="{D5CDD505-2E9C-101B-9397-08002B2CF9AE}" pid="51" name="ClassificationTaxHTField0">
    <vt:lpwstr/>
  </property>
  <property fmtid="{D5CDD505-2E9C-101B-9397-08002B2CF9AE}" pid="52" name="Publishing Owning Te0">
    <vt:lpwstr>Consulting|7434a3af-136e-42a8-bb53-fcc906dbc283</vt:lpwstr>
  </property>
  <property fmtid="{D5CDD505-2E9C-101B-9397-08002B2CF9AE}" pid="53" name="Method_x0020_Document">
    <vt:lpwstr/>
  </property>
  <property fmtid="{D5CDD505-2E9C-101B-9397-08002B2CF9AE}" pid="54" name="oab0afb743884474a6cbf2d3b310bd05">
    <vt:lpwstr/>
  </property>
  <property fmtid="{D5CDD505-2E9C-101B-9397-08002B2CF9AE}" pid="55" name="g72f13cd53d8431d9a1ddb0a8e5a57bc">
    <vt:lpwstr/>
  </property>
  <property fmtid="{D5CDD505-2E9C-101B-9397-08002B2CF9AE}" pid="56" name="_docset_NoMedatataSyncRequired">
    <vt:lpwstr>False</vt:lpwstr>
  </property>
  <property fmtid="{D5CDD505-2E9C-101B-9397-08002B2CF9AE}" pid="57" name="Contributor Geography">
    <vt:lpwstr/>
  </property>
  <property fmtid="{D5CDD505-2E9C-101B-9397-08002B2CF9AE}" pid="58" name="Method Document Type">
    <vt:lpwstr/>
  </property>
  <property fmtid="{D5CDD505-2E9C-101B-9397-08002B2CF9AE}" pid="59" name="Method Document">
    <vt:lpwstr/>
  </property>
  <property fmtid="{D5CDD505-2E9C-101B-9397-08002B2CF9AE}" pid="60" name="TaxCode">
    <vt:lpwstr/>
  </property>
  <property fmtid="{D5CDD505-2E9C-101B-9397-08002B2CF9AE}" pid="61" name="_dlc_policyId">
    <vt:lpwstr/>
  </property>
  <property fmtid="{D5CDD505-2E9C-101B-9397-08002B2CF9AE}" pid="62" name="m_SourceID">
    <vt:lpwstr/>
  </property>
  <property fmtid="{D5CDD505-2E9C-101B-9397-08002B2CF9AE}" pid="63" name="Contacts">
    <vt:lpwstr/>
  </property>
  <property fmtid="{D5CDD505-2E9C-101B-9397-08002B2CF9AE}" pid="64" name="TextKeyword">
    <vt:lpwstr/>
  </property>
  <property fmtid="{D5CDD505-2E9C-101B-9397-08002B2CF9AE}" pid="65" name="DocumentSetDescription">
    <vt:lpwstr/>
  </property>
  <property fmtid="{D5CDD505-2E9C-101B-9397-08002B2CF9AE}" pid="66" name="_dlc_DocId">
    <vt:lpwstr/>
  </property>
  <property fmtid="{D5CDD505-2E9C-101B-9397-08002B2CF9AE}" pid="67" name="_dlc_Exempt">
    <vt:bool>false</vt:bool>
  </property>
  <property fmtid="{D5CDD505-2E9C-101B-9397-08002B2CF9AE}" pid="68" name="ContentManager">
    <vt:lpwstr/>
  </property>
  <property fmtid="{D5CDD505-2E9C-101B-9397-08002B2CF9AE}" pid="69" name="Qualification Text">
    <vt:lpwstr/>
  </property>
  <property fmtid="{D5CDD505-2E9C-101B-9397-08002B2CF9AE}" pid="70" name="RelatedLinksNotes">
    <vt:lpwstr/>
  </property>
  <property fmtid="{D5CDD505-2E9C-101B-9397-08002B2CF9AE}" pid="71" name="RedirectNewWindow">
    <vt:bool>false</vt:bool>
  </property>
  <property fmtid="{D5CDD505-2E9C-101B-9397-08002B2CF9AE}" pid="72" name="WorkingDocumentURL">
    <vt:lpwstr/>
  </property>
  <property fmtid="{D5CDD505-2E9C-101B-9397-08002B2CF9AE}" pid="73" name="m_LastModifiedBy">
    <vt:lpwstr/>
  </property>
  <property fmtid="{D5CDD505-2E9C-101B-9397-08002B2CF9AE}" pid="74" name="KAMThumbnail">
    <vt:lpwstr/>
  </property>
  <property fmtid="{D5CDD505-2E9C-101B-9397-08002B2CF9AE}" pid="75" name="ContactDPNSearchTxt">
    <vt:lpwstr/>
  </property>
  <property fmtid="{D5CDD505-2E9C-101B-9397-08002B2CF9AE}" pid="76" name="IncludeInSearch">
    <vt:bool>false</vt:bool>
  </property>
  <property fmtid="{D5CDD505-2E9C-101B-9397-08002B2CF9AE}" pid="77" name="OriginalDocumentURL">
    <vt:lpwstr/>
  </property>
  <property fmtid="{D5CDD505-2E9C-101B-9397-08002B2CF9AE}" pid="78" name="AuthorDPNSearchTxt">
    <vt:lpwstr/>
  </property>
  <property fmtid="{D5CDD505-2E9C-101B-9397-08002B2CF9AE}" pid="79" name="PublishedDocumentURL">
    <vt:lpwstr/>
  </property>
  <property fmtid="{D5CDD505-2E9C-101B-9397-08002B2CF9AE}" pid="80" name="Qualification">
    <vt:lpwstr/>
  </property>
  <property fmtid="{D5CDD505-2E9C-101B-9397-08002B2CF9AE}" pid="81" name="ArchivalDocumentURL">
    <vt:lpwstr/>
  </property>
  <property fmtid="{D5CDD505-2E9C-101B-9397-08002B2CF9AE}" pid="82" name="ContentApprover">
    <vt:lpwstr/>
  </property>
  <property fmtid="{D5CDD505-2E9C-101B-9397-08002B2CF9AE}" pid="83" name="KAMDisplayFormUrl">
    <vt:lpwstr/>
  </property>
  <property fmtid="{D5CDD505-2E9C-101B-9397-08002B2CF9AE}" pid="84" name="QualID">
    <vt:lpwstr/>
  </property>
  <property fmtid="{D5CDD505-2E9C-101B-9397-08002B2CF9AE}" pid="85" name="ApproverComments">
    <vt:lpwstr/>
  </property>
  <property fmtid="{D5CDD505-2E9C-101B-9397-08002B2CF9AE}" pid="86" name="Status">
    <vt:lpwstr/>
  </property>
  <property fmtid="{D5CDD505-2E9C-101B-9397-08002B2CF9AE}" pid="87" name="TaxCase">
    <vt:lpwstr/>
  </property>
  <property fmtid="{D5CDD505-2E9C-101B-9397-08002B2CF9AE}" pid="88" name="OriginalId">
    <vt:lpwstr/>
  </property>
  <property fmtid="{D5CDD505-2E9C-101B-9397-08002B2CF9AE}" pid="89" name="QAResource">
    <vt:lpwstr/>
  </property>
  <property fmtid="{D5CDD505-2E9C-101B-9397-08002B2CF9AE}" pid="90" name="ItemRetentionFormula">
    <vt:lpwstr/>
  </property>
  <property fmtid="{D5CDD505-2E9C-101B-9397-08002B2CF9AE}" pid="91" name="PublishingNotes">
    <vt:lpwstr/>
  </property>
  <property fmtid="{D5CDD505-2E9C-101B-9397-08002B2CF9AE}" pid="92" name="m_BusinessAreaText">
    <vt:lpwstr/>
  </property>
  <property fmtid="{D5CDD505-2E9C-101B-9397-08002B2CF9AE}" pid="93" name="RedirectAttachment">
    <vt:bool>false</vt:bool>
  </property>
  <property fmtid="{D5CDD505-2E9C-101B-9397-08002B2CF9AE}" pid="94" name="_dlc_DocIdPersistId">
    <vt:bool>false</vt:bool>
  </property>
  <property fmtid="{D5CDD505-2E9C-101B-9397-08002B2CF9AE}" pid="95" name="Redirect URL">
    <vt:lpwstr/>
  </property>
  <property fmtid="{D5CDD505-2E9C-101B-9397-08002B2CF9AE}" pid="96" name="ContentPublisher">
    <vt:lpwstr/>
  </property>
  <property fmtid="{D5CDD505-2E9C-101B-9397-08002B2CF9AE}" pid="97" name="TaxRegulation">
    <vt:lpwstr/>
  </property>
  <property fmtid="{D5CDD505-2E9C-101B-9397-08002B2CF9AE}" pid="98" name="_dlc_DocIdUrl">
    <vt:lpwstr/>
  </property>
  <property fmtid="{D5CDD505-2E9C-101B-9397-08002B2CF9AE}" pid="99" name="ContributorDPNSearchTxt">
    <vt:lpwstr/>
  </property>
  <property fmtid="{D5CDD505-2E9C-101B-9397-08002B2CF9AE}" pid="100" name="Order">
    <vt:r8>5.29133E7</vt:r8>
  </property>
  <property fmtid="{D5CDD505-2E9C-101B-9397-08002B2CF9AE}" pid="101" name="DeloitteCommunity">
    <vt:lpwstr/>
  </property>
</Properties>
</file>